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5.svg" ContentType="image/svg+xml"/>
  <Override PartName="/ppt/media/image37.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69.svg" ContentType="image/sv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88.svg" ContentType="image/sv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media/image171.svg" ContentType="image/sv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media/image187.svg" ContentType="image/sv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media/image210.svg" ContentType="image/sv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media/image222.svg" ContentType="image/sv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media/image248.svg" ContentType="image/sv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media/image313.svg" ContentType="image/svg+xml"/>
  <Override PartName="/ppt/media/image315.svg" ContentType="image/svg+xml"/>
  <Override PartName="/ppt/media/image317.svg" ContentType="image/svg+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139"/>
  </p:notesMasterIdLst>
  <p:sldIdLst>
    <p:sldId id="256" r:id="rId3"/>
    <p:sldId id="257" r:id="rId4"/>
    <p:sldId id="258" r:id="rId5"/>
    <p:sldId id="426" r:id="rId6"/>
    <p:sldId id="260" r:id="rId7"/>
    <p:sldId id="261" r:id="rId8"/>
    <p:sldId id="427" r:id="rId9"/>
    <p:sldId id="885" r:id="rId10"/>
    <p:sldId id="264" r:id="rId11"/>
    <p:sldId id="265" r:id="rId12"/>
    <p:sldId id="266" r:id="rId13"/>
    <p:sldId id="267" r:id="rId14"/>
    <p:sldId id="268" r:id="rId15"/>
    <p:sldId id="269" r:id="rId16"/>
    <p:sldId id="270" r:id="rId17"/>
    <p:sldId id="428" r:id="rId18"/>
    <p:sldId id="271" r:id="rId19"/>
    <p:sldId id="272" r:id="rId20"/>
    <p:sldId id="273" r:id="rId21"/>
    <p:sldId id="274" r:id="rId22"/>
    <p:sldId id="275" r:id="rId23"/>
    <p:sldId id="276" r:id="rId24"/>
    <p:sldId id="277" r:id="rId25"/>
    <p:sldId id="278" r:id="rId26"/>
    <p:sldId id="886"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887"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880" r:id="rId109"/>
    <p:sldId id="359" r:id="rId110"/>
    <p:sldId id="888"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420" r:id="rId130"/>
    <p:sldId id="421" r:id="rId131"/>
    <p:sldId id="890" r:id="rId132"/>
    <p:sldId id="889" r:id="rId133"/>
    <p:sldId id="422" r:id="rId134"/>
    <p:sldId id="891" r:id="rId135"/>
    <p:sldId id="424" r:id="rId136"/>
    <p:sldId id="383" r:id="rId137"/>
    <p:sldId id="884" r:id="rId138"/>
  </p:sldIdLst>
  <p:sldSz cx="12192000" cy="6858000"/>
  <p:notesSz cx="12192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hea (Gast)" initials="R(" lastIdx="14" clrIdx="0"/>
  <p:cmAuthor id="1" name="rhea (Gast)" initials="r("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0" autoAdjust="0"/>
    <p:restoredTop sz="67378" autoAdjust="0"/>
  </p:normalViewPr>
  <p:slideViewPr>
    <p:cSldViewPr snapToGrid="0">
      <p:cViewPr varScale="1">
        <p:scale>
          <a:sx n="72" d="100"/>
          <a:sy n="72" d="100"/>
        </p:scale>
        <p:origin x="1128" y="72"/>
      </p:cViewPr>
      <p:guideLst/>
    </p:cSldViewPr>
  </p:slideViewPr>
  <p:outlineViewPr>
    <p:cViewPr>
      <p:scale>
        <a:sx n="33" d="100"/>
        <a:sy n="33" d="100"/>
      </p:scale>
      <p:origin x="0" y="-19854"/>
    </p:cViewPr>
  </p:outlineViewPr>
  <p:notesTextViewPr>
    <p:cViewPr>
      <p:scale>
        <a:sx n="3" d="2"/>
        <a:sy n="3" d="2"/>
      </p:scale>
      <p:origin x="0" y="0"/>
    </p:cViewPr>
  </p:notesTextViewPr>
  <p:notesViewPr>
    <p:cSldViewPr snapToGrid="0">
      <p:cViewPr varScale="1">
        <p:scale>
          <a:sx n="110" d="100"/>
          <a:sy n="110" d="100"/>
        </p:scale>
        <p:origin x="1428"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pPr algn="ctr"/>
            <a:r>
              <a:rPr lang="de-DE" sz="4400" b="0" strike="noStrike" spc="-1">
                <a:solidFill>
                  <a:srgbClr val="000000"/>
                </a:solidFill>
                <a:latin typeface="Calibri"/>
              </a:rPr>
              <a:t>Folie mittels Klicken verschieben</a:t>
            </a:r>
          </a:p>
        </p:txBody>
      </p:sp>
      <p:sp>
        <p:nvSpPr>
          <p:cNvPr id="5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de-DE" sz="2000" b="0" strike="noStrike" spc="-1">
                <a:solidFill>
                  <a:srgbClr val="000000"/>
                </a:solidFill>
                <a:latin typeface="Calibri"/>
              </a:rPr>
              <a:t>Format der Notizen mittels Klicken bearbeiten</a:t>
            </a:r>
          </a:p>
        </p:txBody>
      </p:sp>
      <p:sp>
        <p:nvSpPr>
          <p:cNvPr id="6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de-DE" sz="1400" b="0" strike="noStrike" spc="-1">
                <a:solidFill>
                  <a:srgbClr val="000000"/>
                </a:solidFill>
                <a:latin typeface="Calibri"/>
              </a:rPr>
              <a:t>&lt;Kopfzeile&gt;</a:t>
            </a:r>
          </a:p>
        </p:txBody>
      </p:sp>
      <p:sp>
        <p:nvSpPr>
          <p:cNvPr id="61" name="PlaceHolder 4"/>
          <p:cNvSpPr>
            <a:spLocks noGrp="1"/>
          </p:cNvSpPr>
          <p:nvPr>
            <p:ph type="dt" idx="34"/>
          </p:nvPr>
        </p:nvSpPr>
        <p:spPr>
          <a:xfrm>
            <a:off x="4278960" y="0"/>
            <a:ext cx="3280680" cy="534240"/>
          </a:xfrm>
          <a:prstGeom prst="rect">
            <a:avLst/>
          </a:prstGeom>
          <a:noFill/>
          <a:ln w="0">
            <a:noFill/>
          </a:ln>
        </p:spPr>
        <p:txBody>
          <a:bodyPr lIns="0" tIns="0" rIns="0" bIns="0" anchor="t">
            <a:noAutofit/>
          </a:bodyPr>
          <a:lstStyle>
            <a:lvl1pPr indent="0" algn="r">
              <a:buNone/>
              <a:defRPr lang="de-DE" sz="1400" b="0" strike="noStrike" spc="-1">
                <a:solidFill>
                  <a:srgbClr val="000000"/>
                </a:solidFill>
                <a:latin typeface="Calibri"/>
              </a:defRPr>
            </a:lvl1pPr>
          </a:lstStyle>
          <a:p>
            <a:pPr indent="0" algn="r">
              <a:buNone/>
            </a:pPr>
            <a:r>
              <a:rPr lang="de-DE" sz="1400" b="0" strike="noStrike" spc="-1">
                <a:solidFill>
                  <a:srgbClr val="000000"/>
                </a:solidFill>
                <a:latin typeface="Calibri"/>
              </a:rPr>
              <a:t>&lt;Datum/Uhrzeit&gt;</a:t>
            </a:r>
          </a:p>
        </p:txBody>
      </p:sp>
      <p:sp>
        <p:nvSpPr>
          <p:cNvPr id="62" name="PlaceHolder 5"/>
          <p:cNvSpPr>
            <a:spLocks noGrp="1"/>
          </p:cNvSpPr>
          <p:nvPr>
            <p:ph type="ftr" idx="35"/>
          </p:nvPr>
        </p:nvSpPr>
        <p:spPr>
          <a:xfrm>
            <a:off x="0" y="10157400"/>
            <a:ext cx="3280680" cy="534240"/>
          </a:xfrm>
          <a:prstGeom prst="rect">
            <a:avLst/>
          </a:prstGeom>
          <a:noFill/>
          <a:ln w="0">
            <a:noFill/>
          </a:ln>
        </p:spPr>
        <p:txBody>
          <a:bodyPr lIns="0" tIns="0" rIns="0" bIns="0" anchor="b">
            <a:noAutofit/>
          </a:bodyPr>
          <a:lstStyle>
            <a:lvl1pPr indent="0">
              <a:buNone/>
              <a:defRPr lang="de-DE" sz="1400" b="0" strike="noStrike" spc="-1">
                <a:solidFill>
                  <a:srgbClr val="000000"/>
                </a:solidFill>
                <a:latin typeface="Calibri"/>
              </a:defRPr>
            </a:lvl1pPr>
          </a:lstStyle>
          <a:p>
            <a:pPr indent="0">
              <a:buNone/>
            </a:pPr>
            <a:r>
              <a:rPr lang="de-DE" sz="1400" b="0" strike="noStrike" spc="-1">
                <a:solidFill>
                  <a:srgbClr val="000000"/>
                </a:solidFill>
                <a:latin typeface="Calibri"/>
              </a:rPr>
              <a:t>&lt;Fußzeile&gt;</a:t>
            </a:r>
          </a:p>
        </p:txBody>
      </p:sp>
      <p:sp>
        <p:nvSpPr>
          <p:cNvPr id="63" name="PlaceHolder 6"/>
          <p:cNvSpPr>
            <a:spLocks noGrp="1"/>
          </p:cNvSpPr>
          <p:nvPr>
            <p:ph type="sldNum" idx="36"/>
          </p:nvPr>
        </p:nvSpPr>
        <p:spPr>
          <a:xfrm>
            <a:off x="4278960" y="10157400"/>
            <a:ext cx="3280680" cy="534240"/>
          </a:xfrm>
          <a:prstGeom prst="rect">
            <a:avLst/>
          </a:prstGeom>
          <a:noFill/>
          <a:ln w="0">
            <a:noFill/>
          </a:ln>
        </p:spPr>
        <p:txBody>
          <a:bodyPr lIns="0" tIns="0" rIns="0" bIns="0" anchor="b">
            <a:noAutofit/>
          </a:bodyPr>
          <a:lstStyle>
            <a:lvl1pPr indent="0" algn="r">
              <a:buNone/>
              <a:defRPr lang="de-DE" sz="1400" b="0" strike="noStrike" spc="-1">
                <a:solidFill>
                  <a:srgbClr val="000000"/>
                </a:solidFill>
                <a:latin typeface="Calibri"/>
              </a:defRPr>
            </a:lvl1pPr>
          </a:lstStyle>
          <a:p>
            <a:pPr indent="0" algn="r">
              <a:buNone/>
            </a:pPr>
            <a:fld id="{2A04CF2D-163A-43F3-B0FD-82A17A12E06F}" type="slidenum">
              <a:rPr lang="de-DE" sz="1400" b="0" strike="noStrike" spc="-1">
                <a:solidFill>
                  <a:srgbClr val="000000"/>
                </a:solidFill>
                <a:latin typeface="Calibri"/>
              </a:rPr>
              <a:t>‹Nr.›</a:t>
            </a:fld>
            <a:endParaRPr lang="de-DE" sz="1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0" name="PlaceHolder 1"/>
          <p:cNvSpPr>
            <a:spLocks noGrp="1" noRot="1" noChangeAspect="1"/>
          </p:cNvSpPr>
          <p:nvPr>
            <p:ph type="sldImg"/>
          </p:nvPr>
        </p:nvSpPr>
        <p:spPr>
          <a:xfrm>
            <a:off x="685800" y="1143000"/>
            <a:ext cx="5484813" cy="3084513"/>
          </a:xfrm>
          <a:prstGeom prst="rect">
            <a:avLst/>
          </a:prstGeom>
          <a:ln w="0">
            <a:noFill/>
          </a:ln>
        </p:spPr>
      </p:sp>
      <p:sp>
        <p:nvSpPr>
          <p:cNvPr id="202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nSpc>
                <a:spcPct val="100000"/>
              </a:lnSpc>
              <a:buNone/>
              <a:tabLst>
                <a:tab pos="0" algn="l"/>
              </a:tabLst>
            </a:pPr>
            <a:r>
              <a:rPr lang="en-GB" sz="2000" b="0" strike="noStrike" spc="-1" dirty="0">
                <a:solidFill>
                  <a:srgbClr val="000000"/>
                </a:solidFill>
                <a:latin typeface="+mn-lt"/>
              </a:rPr>
              <a:t>Good morning everyone, and welcome to the workshop on web survey design. I am happy to have you here and hope you are all doing well. </a:t>
            </a:r>
            <a:endParaRPr lang="de-DE" sz="2000" b="0" strike="noStrike" spc="-1" dirty="0">
              <a:solidFill>
                <a:srgbClr val="000000"/>
              </a:solidFill>
              <a:latin typeface="+mn-lt"/>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022" name="PlaceHolder 3"/>
          <p:cNvSpPr>
            <a:spLocks noGrp="1"/>
          </p:cNvSpPr>
          <p:nvPr>
            <p:ph type="sldNum" idx="14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3693434-8A49-4F14-99D9-56FE529B9D22}" type="slidenum">
              <a:rPr lang="de-DE" sz="1200" b="0" strike="noStrike" spc="-1">
                <a:solidFill>
                  <a:srgbClr val="000000"/>
                </a:solidFill>
                <a:latin typeface="Calibri"/>
              </a:rPr>
              <a:t>1</a:t>
            </a:fld>
            <a:endParaRPr lang="de-DE" sz="1200" b="0" strike="noStrike" spc="-1">
              <a:solidFill>
                <a:srgbClr val="000000"/>
              </a:solidFill>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7" name="PlaceHolder 1"/>
          <p:cNvSpPr>
            <a:spLocks noGrp="1" noRot="1" noChangeAspect="1"/>
          </p:cNvSpPr>
          <p:nvPr>
            <p:ph type="sldImg"/>
          </p:nvPr>
        </p:nvSpPr>
        <p:spPr>
          <a:xfrm>
            <a:off x="685800" y="1143000"/>
            <a:ext cx="5484813" cy="3084513"/>
          </a:xfrm>
          <a:prstGeom prst="rect">
            <a:avLst/>
          </a:prstGeom>
          <a:ln w="0">
            <a:noFill/>
          </a:ln>
        </p:spPr>
      </p:sp>
      <p:sp>
        <p:nvSpPr>
          <p:cNvPr id="204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First of all: What is a web survey? A web survey is essentially a digital questionnaire completed over the internet.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It’s self-administered, so participants fill it out on their own, without an interviewer.</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They can access it from any device with internet—whether that’s a computer, tablet, or smartphone.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survey is distributed via a URL, which can be shared in different ways: email, social media, or embedded directly on a website.</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Once completed, responses are automatically recorded in a digital database, making data collection efficient and organized.</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049" name="PlaceHolder 3"/>
          <p:cNvSpPr>
            <a:spLocks noGrp="1"/>
          </p:cNvSpPr>
          <p:nvPr>
            <p:ph type="sldNum" idx="15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9B2802DB-ECA6-455F-A095-19D616EBF32C}" type="slidenum">
              <a:rPr lang="de-DE" sz="1200" b="0" strike="noStrike" spc="-1">
                <a:solidFill>
                  <a:srgbClr val="000000"/>
                </a:solidFill>
                <a:latin typeface="Calibri"/>
              </a:rPr>
              <a:t>10</a:t>
            </a:fld>
            <a:endParaRPr lang="de-DE" sz="1200" b="0" strike="noStrike" spc="-1">
              <a:solidFill>
                <a:srgbClr val="000000"/>
              </a:solidFill>
              <a:latin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PlaceHolder 1"/>
          <p:cNvSpPr>
            <a:spLocks noGrp="1" noRot="1" noChangeAspect="1"/>
          </p:cNvSpPr>
          <p:nvPr>
            <p:ph type="sldImg"/>
          </p:nvPr>
        </p:nvSpPr>
        <p:spPr>
          <a:xfrm>
            <a:off x="685800" y="1143000"/>
            <a:ext cx="5484813" cy="3084513"/>
          </a:xfrm>
          <a:prstGeom prst="rect">
            <a:avLst/>
          </a:prstGeom>
          <a:ln w="0">
            <a:noFill/>
          </a:ln>
        </p:spPr>
      </p:sp>
      <p:sp>
        <p:nvSpPr>
          <p:cNvPr id="230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Alright, so here’s where GDPR, the General Data Protection Regulation, really comes into play, especially in survey research.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Since you’re collecting responses, you’re also gathering a lot of personal data—think names, contact info, sensitive information like health or income, and also </a:t>
            </a:r>
            <a:r>
              <a:rPr lang="en-GB" sz="2000" b="0" strike="noStrike" spc="-1" dirty="0" err="1">
                <a:solidFill>
                  <a:srgbClr val="000000"/>
                </a:solidFill>
                <a:latin typeface="Calibri"/>
              </a:rPr>
              <a:t>paradata</a:t>
            </a:r>
            <a:r>
              <a:rPr lang="en-GB" sz="2000" b="0" strike="noStrike" spc="-1" dirty="0">
                <a:solidFill>
                  <a:srgbClr val="000000"/>
                </a:solidFill>
                <a:latin typeface="Calibri"/>
              </a:rPr>
              <a:t> like the operating system, IP addresses and so on, depending on your survey.</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GDPR regulates how all this information is processed, meaning anything you do with the data, from collecting and storing to </a:t>
            </a:r>
            <a:r>
              <a:rPr lang="en-GB" sz="2000" b="0" strike="noStrike" spc="-1" dirty="0" err="1">
                <a:solidFill>
                  <a:srgbClr val="000000"/>
                </a:solidFill>
                <a:latin typeface="Calibri"/>
              </a:rPr>
              <a:t>analyzing</a:t>
            </a:r>
            <a:r>
              <a:rPr lang="en-GB" sz="2000" b="0" strike="noStrike" spc="-1" dirty="0">
                <a:solidFill>
                  <a:srgbClr val="000000"/>
                </a:solidFill>
                <a:latin typeface="Calibri"/>
              </a:rPr>
              <a:t> and even erasing it, falls under these laws.</a:t>
            </a:r>
            <a:endParaRPr lang="de-DE" sz="2000" b="0" strike="noStrike" spc="-1" dirty="0">
              <a:solidFill>
                <a:srgbClr val="000000"/>
              </a:solidFill>
              <a:latin typeface="Calibri"/>
            </a:endParaRPr>
          </a:p>
        </p:txBody>
      </p:sp>
      <p:sp>
        <p:nvSpPr>
          <p:cNvPr id="2310" name="PlaceHolder 3"/>
          <p:cNvSpPr>
            <a:spLocks noGrp="1"/>
          </p:cNvSpPr>
          <p:nvPr>
            <p:ph type="sldNum" idx="24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AA162A3A-F1DF-4765-AE4B-61A04280D53B}" type="slidenum">
              <a:rPr lang="de-DE" sz="1200" b="0" strike="noStrike" spc="-1">
                <a:solidFill>
                  <a:srgbClr val="000000"/>
                </a:solidFill>
                <a:latin typeface="Calibri"/>
              </a:rPr>
              <a:t>100</a:t>
            </a:fld>
            <a:endParaRPr lang="de-DE" sz="1200" b="0" strike="noStrike" spc="-1">
              <a:solidFill>
                <a:srgbClr val="000000"/>
              </a:solidFill>
              <a:latin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1" name="PlaceHolder 1"/>
          <p:cNvSpPr>
            <a:spLocks noGrp="1" noRot="1" noChangeAspect="1"/>
          </p:cNvSpPr>
          <p:nvPr>
            <p:ph type="sldImg"/>
          </p:nvPr>
        </p:nvSpPr>
        <p:spPr>
          <a:xfrm>
            <a:off x="685800" y="1143000"/>
            <a:ext cx="5484813" cy="3084513"/>
          </a:xfrm>
          <a:prstGeom prst="rect">
            <a:avLst/>
          </a:prstGeom>
          <a:ln w="0">
            <a:noFill/>
          </a:ln>
        </p:spPr>
      </p:sp>
      <p:sp>
        <p:nvSpPr>
          <p:cNvPr id="231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When it comes to survey research under GDPR, we have to be especially cautious with what’s known as 'sensitive personal data' or 'special category data.’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includes information that could reveal a respondent’s ethnic origin, religious beliefs, political opinions, sexual orientation, health status, and even genetic or biometric data. Collecting this type of information means additional protections are required because it’s more vulnerable to misuse or discrimination.</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Interestingly, GDPR also considers 'circumstantial' personal information as sensitive if it indirectly reveals any of these categories. So, for instance, if a question indirectly discloses sexual orientation through relationship details or household structure, we need to treat it with the same level of caution. For any survey involving these sensitive data points, it’s essential to assess the necessity of each question and apply strict data protection measures to ensure compliance and build participant trust.</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13" name="PlaceHolder 3"/>
          <p:cNvSpPr>
            <a:spLocks noGrp="1"/>
          </p:cNvSpPr>
          <p:nvPr>
            <p:ph type="sldNum" idx="24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E0884DA2-FDB7-4CBA-A269-A88A23926BEF}" type="slidenum">
              <a:rPr lang="de-DE" sz="1200" b="0" strike="noStrike" spc="-1">
                <a:solidFill>
                  <a:srgbClr val="000000"/>
                </a:solidFill>
                <a:latin typeface="Calibri"/>
              </a:rPr>
              <a:t>101</a:t>
            </a:fld>
            <a:endParaRPr lang="de-DE" sz="1200" b="0" strike="noStrike" spc="-1">
              <a:solidFill>
                <a:srgbClr val="000000"/>
              </a:solidFill>
              <a:latin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 name="PlaceHolder 1"/>
          <p:cNvSpPr>
            <a:spLocks noGrp="1" noRot="1" noChangeAspect="1"/>
          </p:cNvSpPr>
          <p:nvPr>
            <p:ph type="sldImg"/>
          </p:nvPr>
        </p:nvSpPr>
        <p:spPr>
          <a:xfrm>
            <a:off x="685800" y="1143000"/>
            <a:ext cx="5484813" cy="3084513"/>
          </a:xfrm>
          <a:prstGeom prst="rect">
            <a:avLst/>
          </a:prstGeom>
          <a:ln w="0">
            <a:noFill/>
          </a:ln>
        </p:spPr>
      </p:sp>
      <p:sp>
        <p:nvSpPr>
          <p:cNvPr id="231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 survey research, having a clear legal basis for processing data is essential under GDPR. There are two main ways we can justify data processing here:</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Legislation</a:t>
            </a:r>
            <a:r>
              <a:rPr lang="en-GB" sz="2000" b="0" strike="noStrike" spc="-1" dirty="0">
                <a:solidFill>
                  <a:srgbClr val="000000"/>
                </a:solidFill>
                <a:latin typeface="Calibri"/>
              </a:rPr>
              <a:t> - In some cases, there may be statutory provisions that require or permit data processing for specific purposes, such as certain types of public research. This doesn’t typically apply to most survey research but is important in certain contexts.</a:t>
            </a: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Consent</a:t>
            </a:r>
            <a:r>
              <a:rPr lang="en-GB" sz="2000" b="0" strike="noStrike" spc="-1" dirty="0">
                <a:solidFill>
                  <a:srgbClr val="000000"/>
                </a:solidFill>
                <a:latin typeface="Calibri"/>
              </a:rPr>
              <a:t> - This is the most common basis we rely on in survey research. We ask participants to give their informed consent, which means they agree to the specific use of their data for our research. This consent needs to be clear, specific, and freely given.</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316" name="PlaceHolder 3"/>
          <p:cNvSpPr>
            <a:spLocks noGrp="1"/>
          </p:cNvSpPr>
          <p:nvPr>
            <p:ph type="sldNum" idx="24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4C4D1CA-4D2A-4000-AA35-54D60E6E1EA1}" type="slidenum">
              <a:rPr lang="de-DE" sz="1200" b="0" strike="noStrike" spc="-1">
                <a:solidFill>
                  <a:srgbClr val="000000"/>
                </a:solidFill>
                <a:latin typeface="Calibri"/>
              </a:rPr>
              <a:t>102</a:t>
            </a:fld>
            <a:endParaRPr lang="de-DE" sz="1200" b="0" strike="noStrike" spc="-1">
              <a:solidFill>
                <a:srgbClr val="000000"/>
              </a:solidFill>
              <a:latin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7" name="PlaceHolder 1"/>
          <p:cNvSpPr>
            <a:spLocks noGrp="1" noRot="1" noChangeAspect="1"/>
          </p:cNvSpPr>
          <p:nvPr>
            <p:ph type="sldImg"/>
          </p:nvPr>
        </p:nvSpPr>
        <p:spPr>
          <a:xfrm>
            <a:off x="685800" y="1143000"/>
            <a:ext cx="5484813" cy="3084513"/>
          </a:xfrm>
          <a:prstGeom prst="rect">
            <a:avLst/>
          </a:prstGeom>
          <a:ln w="0">
            <a:noFill/>
          </a:ln>
        </p:spPr>
      </p:sp>
      <p:sp>
        <p:nvSpPr>
          <p:cNvPr id="231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There are seven core principles in the GDPR. Let’s break down how these GDPR principles apply specifically to web survey design.</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1. Lawfulness, Fairness, and Transparency</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foundation of GDPR. You need a clear legal reason to process data – in our case, it is mostly consent.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Fairness means treating people’s data with respect, and transparency is about being upfront – people should know how and why their data is being used.</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de-DE" sz="2000" b="1" strike="noStrike" spc="-1" dirty="0">
                <a:solidFill>
                  <a:srgbClr val="000000"/>
                </a:solidFill>
                <a:latin typeface="Calibri"/>
              </a:rPr>
              <a:t>2. </a:t>
            </a:r>
            <a:r>
              <a:rPr lang="en-GB" sz="2000" b="1" strike="noStrike" spc="-1" dirty="0">
                <a:solidFill>
                  <a:srgbClr val="000000"/>
                </a:solidFill>
                <a:latin typeface="Calibri"/>
              </a:rPr>
              <a:t>Purpose Limitation</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Data collection needs a focus. You can’t collect data 'just in case' you need it later. Make sure you define the purpose up front and stick to it.</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de-DE" sz="2000" b="1" strike="noStrike" spc="-1" dirty="0">
                <a:solidFill>
                  <a:srgbClr val="000000"/>
                </a:solidFill>
                <a:latin typeface="Calibri"/>
              </a:rPr>
              <a:t>3. </a:t>
            </a:r>
            <a:r>
              <a:rPr lang="en-GB" sz="2000" b="1" strike="noStrike" spc="-1" dirty="0">
                <a:solidFill>
                  <a:srgbClr val="000000"/>
                </a:solidFill>
                <a:latin typeface="Calibri"/>
              </a:rPr>
              <a:t>Data Minimisation</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Only collect the data you absolutely need – nothing more. Less data means less risk, and it’s better for everyone involved.</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de-DE" sz="2000" b="1" strike="noStrike" spc="-1" dirty="0">
                <a:solidFill>
                  <a:srgbClr val="000000"/>
                </a:solidFill>
                <a:latin typeface="Calibri"/>
              </a:rPr>
              <a:t>4. </a:t>
            </a:r>
            <a:r>
              <a:rPr lang="en-GB" sz="2000" b="1" strike="noStrike" spc="-1" dirty="0">
                <a:solidFill>
                  <a:srgbClr val="000000"/>
                </a:solidFill>
                <a:latin typeface="Calibri"/>
              </a:rPr>
              <a:t>Accuracy</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Data should be correct and current. Mistakes here can lead to all kinds of problems, from skewed results to loss of trust.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Always validate and update data where possible.</a:t>
            </a: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5. Storage Limitation</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Don’t hold onto data forever. Keep it only as long as it’s necessary for your project or legal requirements.</a:t>
            </a:r>
            <a:r>
              <a:rPr lang="de-DE" sz="2000" b="0" strike="noStrike" spc="-1" dirty="0">
                <a:solidFill>
                  <a:srgbClr val="000000"/>
                </a:solidFill>
                <a:latin typeface="Calibri"/>
              </a:rPr>
              <a:t> </a:t>
            </a:r>
            <a:r>
              <a:rPr lang="en-GB" sz="2000" b="0" strike="noStrike" spc="-1" dirty="0">
                <a:solidFill>
                  <a:srgbClr val="000000"/>
                </a:solidFill>
                <a:latin typeface="Calibri"/>
              </a:rPr>
              <a:t>This also ties back to minimisation – if you don’t have it, you don’t have to secure or worry about it.</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de-DE" sz="2000" b="1" strike="noStrike" spc="-1" dirty="0">
                <a:solidFill>
                  <a:srgbClr val="000000"/>
                </a:solidFill>
                <a:latin typeface="Calibri"/>
              </a:rPr>
              <a:t>6. </a:t>
            </a:r>
            <a:r>
              <a:rPr lang="en-GB" sz="2000" b="1" strike="noStrike" spc="-1" dirty="0">
                <a:solidFill>
                  <a:srgbClr val="000000"/>
                </a:solidFill>
                <a:latin typeface="Calibri"/>
              </a:rPr>
              <a:t>Security, Integrity, and Confidentiality</a:t>
            </a:r>
            <a:r>
              <a:rPr lang="en-GB" sz="2000" b="0" strike="noStrike" spc="-1" dirty="0">
                <a:solidFill>
                  <a:srgbClr val="000000"/>
                </a:solidFill>
                <a:latin typeface="Calibri"/>
              </a:rPr>
              <a:t>:</a:t>
            </a:r>
            <a:r>
              <a:rPr lang="de-DE" sz="2000" b="0" strike="noStrike" spc="-1" dirty="0">
                <a:solidFill>
                  <a:srgbClr val="000000"/>
                </a:solidFill>
                <a:latin typeface="Calibri"/>
              </a:rPr>
              <a:t> </a:t>
            </a:r>
          </a:p>
          <a:p>
            <a:pPr marL="0" indent="0" algn="just">
              <a:lnSpc>
                <a:spcPct val="150000"/>
              </a:lnSpc>
              <a:buNone/>
              <a:tabLst>
                <a:tab pos="0" algn="l"/>
              </a:tabLst>
            </a:pPr>
            <a:r>
              <a:rPr lang="en-GB" sz="2000" b="0" strike="noStrike" spc="-1" dirty="0">
                <a:solidFill>
                  <a:srgbClr val="000000"/>
                </a:solidFill>
                <a:latin typeface="Calibri"/>
              </a:rPr>
              <a:t>Protect data. This means good technical security measures and also robust policies.</a:t>
            </a:r>
            <a:r>
              <a:rPr lang="de-DE" sz="2000" b="0" strike="noStrike" spc="-1" dirty="0">
                <a:solidFill>
                  <a:srgbClr val="000000"/>
                </a:solidFill>
                <a:latin typeface="Calibri"/>
              </a:rPr>
              <a:t> </a:t>
            </a:r>
            <a:r>
              <a:rPr lang="en-GB" sz="2000" b="0" strike="noStrike" spc="-1" dirty="0">
                <a:solidFill>
                  <a:srgbClr val="000000"/>
                </a:solidFill>
                <a:latin typeface="Calibri"/>
              </a:rPr>
              <a:t>Think about who has access, how it’s shared, and how breaches can be prevented.</a:t>
            </a:r>
          </a:p>
          <a:p>
            <a:pPr marL="0" indent="0" algn="just">
              <a:lnSpc>
                <a:spcPct val="150000"/>
              </a:lnSpc>
              <a:buNone/>
              <a:tabLst>
                <a:tab pos="0" algn="l"/>
              </a:tabLst>
            </a:pPr>
            <a:endParaRPr lang="en-GB"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7. Accountability</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is where you show your work – document your processes, your safeguards, and your compliance. It’s about being able to say, 'We’re handling this data properly, and here’s how we’re doing it.</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19" name="PlaceHolder 3"/>
          <p:cNvSpPr>
            <a:spLocks noGrp="1"/>
          </p:cNvSpPr>
          <p:nvPr>
            <p:ph type="sldNum" idx="24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37A7C04-43DD-434C-8EAC-38B206F22EA2}" type="slidenum">
              <a:rPr lang="de-DE" sz="1200" b="0" strike="noStrike" spc="-1">
                <a:solidFill>
                  <a:srgbClr val="000000"/>
                </a:solidFill>
                <a:latin typeface="Calibri"/>
              </a:rPr>
              <a:t>103</a:t>
            </a:fld>
            <a:endParaRPr lang="de-DE" sz="1200" b="0" strike="noStrike" spc="-1">
              <a:solidFill>
                <a:srgbClr val="000000"/>
              </a:solidFill>
              <a:latin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0" name="PlaceHolder 1"/>
          <p:cNvSpPr>
            <a:spLocks noGrp="1" noRot="1" noChangeAspect="1"/>
          </p:cNvSpPr>
          <p:nvPr>
            <p:ph type="sldImg"/>
          </p:nvPr>
        </p:nvSpPr>
        <p:spPr>
          <a:xfrm>
            <a:off x="685800" y="1143000"/>
            <a:ext cx="5484813" cy="3084513"/>
          </a:xfrm>
          <a:prstGeom prst="rect">
            <a:avLst/>
          </a:prstGeom>
          <a:ln w="0">
            <a:noFill/>
          </a:ln>
        </p:spPr>
      </p:sp>
      <p:sp>
        <p:nvSpPr>
          <p:cNvPr id="232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Informed consent is essential under GDPR to make sure respondents know exactly what they’re agreeing to when they participate in our surveys. Here's what we need to communicate:</a:t>
            </a: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Who’s Responsible</a:t>
            </a:r>
            <a:r>
              <a:rPr lang="en-GB" sz="2000" b="0" strike="noStrike" spc="-1" dirty="0">
                <a:solidFill>
                  <a:srgbClr val="000000"/>
                </a:solidFill>
                <a:latin typeface="Calibri"/>
              </a:rPr>
              <a:t> – Provide the name and contact details of the entity conducting the survey, as well as the contact details for the data protection officer.</a:t>
            </a: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Data Categories</a:t>
            </a:r>
            <a:r>
              <a:rPr lang="en-GB" sz="2000" b="0" strike="noStrike" spc="-1" dirty="0">
                <a:solidFill>
                  <a:srgbClr val="000000"/>
                </a:solidFill>
                <a:latin typeface="Calibri"/>
              </a:rPr>
              <a:t> – Clearly outline which types of personal data will be collected and processed.</a:t>
            </a: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Purpose</a:t>
            </a:r>
            <a:r>
              <a:rPr lang="en-GB" sz="2000" b="0" strike="noStrike" spc="-1" dirty="0">
                <a:solidFill>
                  <a:srgbClr val="000000"/>
                </a:solidFill>
                <a:latin typeface="Calibri"/>
              </a:rPr>
              <a:t> – Explain why we’re collecting this data. What’s the specific purpose behind each piece of information?</a:t>
            </a: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Legal Basis</a:t>
            </a:r>
            <a:r>
              <a:rPr lang="en-GB" sz="2000" b="0" strike="noStrike" spc="-1" dirty="0">
                <a:solidFill>
                  <a:srgbClr val="000000"/>
                </a:solidFill>
                <a:latin typeface="Calibri"/>
              </a:rPr>
              <a:t> – Let participants know the legal grounds for data processing, whether it's consent, legal obligation, or another basis.</a:t>
            </a: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Access</a:t>
            </a:r>
            <a:r>
              <a:rPr lang="en-GB" sz="2000" b="0" strike="noStrike" spc="-1" dirty="0">
                <a:solidFill>
                  <a:srgbClr val="000000"/>
                </a:solidFill>
                <a:latin typeface="Calibri"/>
              </a:rPr>
              <a:t> – Identify who will have access to the data. This could include specific departments or external parties if relevant.</a:t>
            </a: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Data Retention</a:t>
            </a:r>
            <a:r>
              <a:rPr lang="en-GB" sz="2000" b="0" strike="noStrike" spc="-1" dirty="0">
                <a:solidFill>
                  <a:srgbClr val="000000"/>
                </a:solidFill>
                <a:latin typeface="Calibri"/>
              </a:rPr>
              <a:t> – Tell participants how long their data will be kept and when it will be deleted or anonymized.</a:t>
            </a: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Data Transfer</a:t>
            </a:r>
            <a:r>
              <a:rPr lang="en-GB" sz="2000" b="0" strike="noStrike" spc="-1" dirty="0">
                <a:solidFill>
                  <a:srgbClr val="000000"/>
                </a:solidFill>
                <a:latin typeface="Calibri"/>
              </a:rPr>
              <a:t> – If data will be transferred outside the EU, inform participants, as this involves additional GDPR requirements.</a:t>
            </a:r>
            <a:endParaRPr lang="de-DE" sz="2000" b="0" strike="noStrike" spc="-1" dirty="0">
              <a:solidFill>
                <a:srgbClr val="000000"/>
              </a:solidFill>
              <a:latin typeface="Calibri"/>
            </a:endParaRPr>
          </a:p>
          <a:p>
            <a:pPr marL="216000" indent="-216000" algn="just">
              <a:lnSpc>
                <a:spcPct val="150000"/>
              </a:lnSpc>
              <a:buClr>
                <a:srgbClr val="000000"/>
              </a:buClr>
              <a:buFont typeface="+mj-lt"/>
              <a:buAutoNum type="arabicPeriod"/>
              <a:tabLst>
                <a:tab pos="0" algn="l"/>
              </a:tabLst>
            </a:pPr>
            <a:r>
              <a:rPr lang="en-GB" sz="2000" b="1" strike="noStrike" spc="-1" dirty="0">
                <a:solidFill>
                  <a:srgbClr val="000000"/>
                </a:solidFill>
                <a:latin typeface="Calibri"/>
              </a:rPr>
              <a:t>Rights</a:t>
            </a:r>
            <a:r>
              <a:rPr lang="en-GB" sz="2000" b="0" strike="noStrike" spc="-1" dirty="0">
                <a:solidFill>
                  <a:srgbClr val="000000"/>
                </a:solidFill>
                <a:latin typeface="Calibri"/>
              </a:rPr>
              <a:t> – Participants should understand their rights, like the ability to access, correct, or request deletion of their data.</a:t>
            </a:r>
            <a:endParaRPr lang="de-DE" sz="2000" b="0" strike="noStrike" spc="-1" dirty="0">
              <a:solidFill>
                <a:srgbClr val="000000"/>
              </a:solidFill>
              <a:latin typeface="Calibri"/>
            </a:endParaRPr>
          </a:p>
        </p:txBody>
      </p:sp>
      <p:sp>
        <p:nvSpPr>
          <p:cNvPr id="2322" name="PlaceHolder 3"/>
          <p:cNvSpPr>
            <a:spLocks noGrp="1"/>
          </p:cNvSpPr>
          <p:nvPr>
            <p:ph type="sldNum" idx="24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6924885-F897-4A85-99A9-0BCA2DE7E17B}" type="slidenum">
              <a:rPr lang="de-DE" sz="1200" b="0" strike="noStrike" spc="-1">
                <a:solidFill>
                  <a:srgbClr val="000000"/>
                </a:solidFill>
                <a:latin typeface="Calibri"/>
              </a:rPr>
              <a:t>104</a:t>
            </a:fld>
            <a:endParaRPr lang="de-DE" sz="1200" b="0" strike="noStrike" spc="-1">
              <a:solidFill>
                <a:srgbClr val="000000"/>
              </a:solidFill>
              <a:latin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3" name="PlaceHolder 1"/>
          <p:cNvSpPr>
            <a:spLocks noGrp="1" noRot="1" noChangeAspect="1"/>
          </p:cNvSpPr>
          <p:nvPr>
            <p:ph type="sldImg"/>
          </p:nvPr>
        </p:nvSpPr>
        <p:spPr>
          <a:xfrm>
            <a:off x="685800" y="1143000"/>
            <a:ext cx="5484813" cy="3084513"/>
          </a:xfrm>
          <a:prstGeom prst="rect">
            <a:avLst/>
          </a:prstGeom>
          <a:ln w="0">
            <a:noFill/>
          </a:ln>
        </p:spPr>
      </p:sp>
      <p:sp>
        <p:nvSpPr>
          <p:cNvPr id="232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Let's take a closer look at how informed consent is handled here using two examples from the survey.</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First, on the left, we have the main survey introduction page. This is the initial point where respondents are introduced to the study. It gives them a summary of what the survey is about, and there’s a clear checkbox where participants must confirm they've read and agreed to the data protection statement. This checkbox is essential because, without this consent, respondents can't proceed with the survey. It makes sure participation is truly voluntary and informed from the very start.</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Now, on the right, we have the linked '</a:t>
            </a:r>
            <a:r>
              <a:rPr lang="en-GB" sz="2000" b="0" strike="noStrike" spc="-1" dirty="0" err="1">
                <a:solidFill>
                  <a:srgbClr val="000000"/>
                </a:solidFill>
                <a:latin typeface="Calibri"/>
              </a:rPr>
              <a:t>Datenschutzblatt</a:t>
            </a:r>
            <a:r>
              <a:rPr lang="en-GB" sz="2000" b="0" strike="noStrike" spc="-1" dirty="0">
                <a:solidFill>
                  <a:srgbClr val="000000"/>
                </a:solidFill>
                <a:latin typeface="Calibri"/>
              </a:rPr>
              <a:t>' or data protection sheet. This document goes into much more detail. It outlines exactly what types of data will be collected, how that data will be used, and the respondent's rights under GDPR. It also provides contact information for the data protection officer, allowing participants to reach out if they have specific concerns or questions about data privacy.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Together, these two elements – the consent checkbox on the main survey page and the detailed information in the linked document – ensure that respondents are fully informed and have the opportunity to understand exactly how their data will be handled, and you are on the safe side here.</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25" name="PlaceHolder 3"/>
          <p:cNvSpPr>
            <a:spLocks noGrp="1"/>
          </p:cNvSpPr>
          <p:nvPr>
            <p:ph type="sldNum" idx="25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A6CD2E5D-07BC-4142-9788-B61372FA44C6}" type="slidenum">
              <a:rPr lang="de-DE" sz="1200" b="0" strike="noStrike" spc="-1">
                <a:solidFill>
                  <a:srgbClr val="000000"/>
                </a:solidFill>
                <a:latin typeface="Calibri"/>
              </a:rPr>
              <a:t>105</a:t>
            </a:fld>
            <a:endParaRPr lang="de-DE" sz="1200" b="0" strike="noStrike" spc="-1">
              <a:solidFill>
                <a:srgbClr val="000000"/>
              </a:solidFill>
              <a:latin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PlaceHolder 1"/>
          <p:cNvSpPr>
            <a:spLocks noGrp="1" noRot="1" noChangeAspect="1"/>
          </p:cNvSpPr>
          <p:nvPr>
            <p:ph type="sldImg"/>
          </p:nvPr>
        </p:nvSpPr>
        <p:spPr>
          <a:xfrm>
            <a:off x="685800" y="1143000"/>
            <a:ext cx="5484813" cy="3084513"/>
          </a:xfrm>
          <a:prstGeom prst="rect">
            <a:avLst/>
          </a:prstGeom>
          <a:ln w="0">
            <a:noFill/>
          </a:ln>
        </p:spPr>
      </p:sp>
      <p:sp>
        <p:nvSpPr>
          <p:cNvPr id="232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Let’s talk about selecting the right platform for your web surveys. This isn’t about features or cost—it’s just about data protection and trust.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With online surveys, we’re often collecting sensitive or personal information. That means we need to be very careful about which tools we use.</a:t>
            </a:r>
            <a:endParaRPr lang="de-DE" sz="2000" b="0" strike="noStrike" spc="-1" dirty="0">
              <a:solidFill>
                <a:srgbClr val="000000"/>
              </a:solidFill>
              <a:latin typeface="Calibri"/>
            </a:endParaRPr>
          </a:p>
          <a:p>
            <a:pPr marL="0" indent="0" algn="just">
              <a:lnSpc>
                <a:spcPct val="150000"/>
              </a:lnSpc>
              <a:buNone/>
              <a:tabLst>
                <a:tab pos="0" algn="l"/>
              </a:tabLst>
            </a:pPr>
            <a:endParaRPr lang="en-GB" sz="2000" b="1"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1. Encryption is Non-Negotiable</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Clr>
                <a:srgbClr val="000000"/>
              </a:buClr>
              <a:buFont typeface="+mj-lt"/>
              <a:buNone/>
              <a:tabLst>
                <a:tab pos="0" algn="l"/>
              </a:tabLst>
            </a:pPr>
            <a:r>
              <a:rPr lang="en-GB" sz="2000" b="0" strike="noStrike" spc="-1" dirty="0">
                <a:solidFill>
                  <a:srgbClr val="000000"/>
                </a:solidFill>
                <a:latin typeface="Calibri"/>
              </a:rPr>
              <a:t>The platform must use encryption, such as SSL, to secure data transmission. When participants submit their responses, they need to know their data won’t be intercepted or misused.</a:t>
            </a:r>
          </a:p>
          <a:p>
            <a:pPr marL="0" indent="0" algn="just">
              <a:lnSpc>
                <a:spcPct val="150000"/>
              </a:lnSpc>
              <a:buClr>
                <a:srgbClr val="000000"/>
              </a:buClr>
              <a:buFont typeface="+mj-lt"/>
              <a:buNone/>
              <a:tabLst>
                <a:tab pos="0" algn="l"/>
              </a:tabLst>
            </a:pPr>
            <a:endParaRPr lang="en-GB" sz="2000" b="0" strike="noStrike" spc="-1" dirty="0">
              <a:solidFill>
                <a:srgbClr val="000000"/>
              </a:solidFill>
              <a:latin typeface="Calibri"/>
            </a:endParaRPr>
          </a:p>
          <a:p>
            <a:pPr marL="0" indent="0" algn="just">
              <a:lnSpc>
                <a:spcPct val="150000"/>
              </a:lnSpc>
              <a:buClr>
                <a:srgbClr val="000000"/>
              </a:buClr>
              <a:buFont typeface="+mj-lt"/>
              <a:buNone/>
              <a:tabLst>
                <a:tab pos="0" algn="l"/>
              </a:tabLst>
            </a:pPr>
            <a:r>
              <a:rPr lang="en-GB" sz="2000" b="1" strike="noStrike" spc="-1" dirty="0">
                <a:solidFill>
                  <a:srgbClr val="000000"/>
                </a:solidFill>
                <a:latin typeface="Calibri"/>
              </a:rPr>
              <a:t>2</a:t>
            </a:r>
            <a:r>
              <a:rPr lang="en-GB" sz="2000" b="0" strike="noStrike" spc="-1" dirty="0">
                <a:solidFill>
                  <a:srgbClr val="000000"/>
                </a:solidFill>
                <a:latin typeface="Calibri"/>
              </a:rPr>
              <a:t>. </a:t>
            </a:r>
            <a:r>
              <a:rPr lang="en-GB" sz="2000" b="1" strike="noStrike" spc="-1" dirty="0">
                <a:solidFill>
                  <a:srgbClr val="000000"/>
                </a:solidFill>
                <a:latin typeface="Calibri"/>
              </a:rPr>
              <a:t>Compliance with Data Protection Laws</a:t>
            </a:r>
            <a:endParaRPr lang="en-GB" sz="2000" b="0" strike="noStrike" spc="-1" dirty="0">
              <a:solidFill>
                <a:srgbClr val="000000"/>
              </a:solidFill>
              <a:latin typeface="Calibri"/>
            </a:endParaRPr>
          </a:p>
          <a:p>
            <a:pPr marL="0" indent="0" algn="just">
              <a:lnSpc>
                <a:spcPct val="150000"/>
              </a:lnSpc>
              <a:buClr>
                <a:srgbClr val="000000"/>
              </a:buClr>
              <a:buFont typeface="+mj-lt"/>
              <a:buNone/>
              <a:tabLst>
                <a:tab pos="0" algn="l"/>
              </a:tabLst>
            </a:pPr>
            <a:r>
              <a:rPr lang="en-GB" sz="2000" b="0" strike="noStrike" spc="-1" dirty="0">
                <a:solidFill>
                  <a:srgbClr val="000000"/>
                </a:solidFill>
                <a:latin typeface="Calibri"/>
              </a:rPr>
              <a:t>Platforms should comply with relevant regulations, like GDPR for EU-based projects. Compliance ensures that your participants’ rights are protected and that you’re legally covered.</a:t>
            </a:r>
          </a:p>
          <a:p>
            <a:pPr marL="0" indent="0" algn="just">
              <a:lnSpc>
                <a:spcPct val="150000"/>
              </a:lnSpc>
              <a:buClr>
                <a:srgbClr val="000000"/>
              </a:buClr>
              <a:buFont typeface="+mj-lt"/>
              <a:buNone/>
              <a:tabLst>
                <a:tab pos="0" algn="l"/>
              </a:tabLst>
            </a:pPr>
            <a:endParaRPr lang="de-DE" sz="2000" b="0" strike="noStrike" spc="-1" dirty="0">
              <a:solidFill>
                <a:srgbClr val="000000"/>
              </a:solidFill>
              <a:latin typeface="Calibri"/>
            </a:endParaRPr>
          </a:p>
          <a:p>
            <a:pPr marL="0" indent="0" algn="just">
              <a:lnSpc>
                <a:spcPct val="150000"/>
              </a:lnSpc>
              <a:buClr>
                <a:srgbClr val="000000"/>
              </a:buClr>
              <a:buFont typeface="+mj-lt"/>
              <a:buNone/>
              <a:tabLst>
                <a:tab pos="0" algn="l"/>
              </a:tabLst>
            </a:pPr>
            <a:r>
              <a:rPr lang="en-GB" sz="2000" b="1" strike="noStrike" spc="-1" dirty="0">
                <a:solidFill>
                  <a:srgbClr val="000000"/>
                </a:solidFill>
                <a:latin typeface="Calibri"/>
              </a:rPr>
              <a:t>3. Data Storage on EU Servers</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Clr>
                <a:srgbClr val="000000"/>
              </a:buClr>
              <a:buFont typeface="+mj-lt"/>
              <a:buNone/>
              <a:tabLst>
                <a:tab pos="0" algn="l"/>
              </a:tabLst>
            </a:pPr>
            <a:r>
              <a:rPr lang="en-GB" sz="2000" b="0" strike="noStrike" spc="-1" dirty="0">
                <a:solidFill>
                  <a:srgbClr val="000000"/>
                </a:solidFill>
                <a:latin typeface="Calibri"/>
              </a:rPr>
              <a:t>For those of us working with data from people inside the EU, you need to check the storing of data. Storing data on EU-based servers ensures compliance with GDPR and avoids concerns about international data transfers. This is especially important if you’re using platforms that might host data elsewhere by default.</a:t>
            </a:r>
            <a:endParaRPr lang="de-DE" sz="2000" b="0" strike="noStrike" spc="-1" dirty="0">
              <a:solidFill>
                <a:srgbClr val="000000"/>
              </a:solidFill>
              <a:latin typeface="Calibri"/>
            </a:endParaRPr>
          </a:p>
          <a:p>
            <a:pPr indent="0" algn="just">
              <a:lnSpc>
                <a:spcPct val="150000"/>
              </a:lnSpc>
              <a:buNone/>
              <a:tabLst>
                <a:tab pos="0" algn="l"/>
              </a:tabLst>
            </a:pPr>
            <a:endParaRPr lang="de-DE" sz="2000" b="0" strike="noStrike" spc="-1" dirty="0">
              <a:solidFill>
                <a:srgbClr val="000000"/>
              </a:solidFill>
              <a:latin typeface="Calibri"/>
            </a:endParaRPr>
          </a:p>
          <a:p>
            <a:pPr indent="0" algn="just">
              <a:lnSpc>
                <a:spcPct val="150000"/>
              </a:lnSpc>
              <a:buNone/>
              <a:tabLst>
                <a:tab pos="0" algn="l"/>
              </a:tabLst>
            </a:pPr>
            <a:r>
              <a:rPr lang="en-GB" sz="2000" b="0" strike="noStrike" spc="-1" dirty="0">
                <a:solidFill>
                  <a:srgbClr val="000000"/>
                </a:solidFill>
                <a:latin typeface="Calibri"/>
              </a:rPr>
              <a:t>I did some quick research about the data security measures of the most commonly used survey platforms. </a:t>
            </a:r>
            <a:endParaRPr lang="de-DE" sz="2000" b="0" strike="noStrike" spc="-1" dirty="0">
              <a:solidFill>
                <a:srgbClr val="000000"/>
              </a:solidFill>
              <a:latin typeface="Calibri"/>
            </a:endParaRPr>
          </a:p>
          <a:p>
            <a:pPr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Green smiley platforms</a:t>
            </a:r>
            <a:r>
              <a:rPr lang="en-GB" sz="2000" b="0" strike="noStrike" spc="-1" dirty="0">
                <a:solidFill>
                  <a:srgbClr val="000000"/>
                </a:solidFill>
                <a:latin typeface="Calibri"/>
              </a:rPr>
              <a:t>, like </a:t>
            </a:r>
            <a:r>
              <a:rPr lang="en-GB" sz="2000" b="0" strike="noStrike" spc="-1" dirty="0" err="1">
                <a:solidFill>
                  <a:srgbClr val="000000"/>
                </a:solidFill>
                <a:latin typeface="Calibri"/>
              </a:rPr>
              <a:t>LimeSurvey</a:t>
            </a:r>
            <a:r>
              <a:rPr lang="en-GB" sz="2000" b="0" strike="noStrike" spc="-1" dirty="0">
                <a:solidFill>
                  <a:srgbClr val="000000"/>
                </a:solidFill>
                <a:latin typeface="Calibri"/>
              </a:rPr>
              <a:t>, </a:t>
            </a:r>
            <a:r>
              <a:rPr lang="en-GB" sz="2000" b="0" strike="noStrike" spc="-1" dirty="0" err="1">
                <a:solidFill>
                  <a:srgbClr val="000000"/>
                </a:solidFill>
                <a:latin typeface="Calibri"/>
              </a:rPr>
              <a:t>REDCap</a:t>
            </a:r>
            <a:r>
              <a:rPr lang="en-GB" sz="2000" b="0" strike="noStrike" spc="-1" dirty="0">
                <a:solidFill>
                  <a:srgbClr val="000000"/>
                </a:solidFill>
                <a:latin typeface="Calibri"/>
              </a:rPr>
              <a:t>, and </a:t>
            </a:r>
            <a:r>
              <a:rPr lang="en-GB" sz="2000" b="0" strike="noStrike" spc="-1" dirty="0" err="1">
                <a:solidFill>
                  <a:srgbClr val="000000"/>
                </a:solidFill>
                <a:latin typeface="Calibri"/>
              </a:rPr>
              <a:t>Unipark</a:t>
            </a:r>
            <a:r>
              <a:rPr lang="en-GB" sz="2000" b="0" strike="noStrike" spc="-1" dirty="0">
                <a:solidFill>
                  <a:srgbClr val="000000"/>
                </a:solidFill>
                <a:latin typeface="Calibri"/>
              </a:rPr>
              <a:t>, are generally safe bets. They are GDPR compliant and store data on EU servers. The university of Bremen sadly doesn’t provide any </a:t>
            </a:r>
            <a:r>
              <a:rPr lang="en-GB" sz="2000" b="0" strike="noStrike" spc="-1" dirty="0" err="1">
                <a:solidFill>
                  <a:srgbClr val="000000"/>
                </a:solidFill>
                <a:latin typeface="Calibri"/>
              </a:rPr>
              <a:t>LimeSurvey</a:t>
            </a:r>
            <a:r>
              <a:rPr lang="en-GB" sz="2000" b="0" strike="noStrike" spc="-1" dirty="0">
                <a:solidFill>
                  <a:srgbClr val="000000"/>
                </a:solidFill>
                <a:latin typeface="Calibri"/>
              </a:rPr>
              <a:t> licenses. The Hochschule does, but the University recommends to use </a:t>
            </a:r>
            <a:r>
              <a:rPr lang="en-GB" sz="2000" b="0" strike="noStrike" spc="-1" dirty="0" err="1">
                <a:solidFill>
                  <a:srgbClr val="000000"/>
                </a:solidFill>
                <a:latin typeface="Calibri"/>
              </a:rPr>
              <a:t>EUSurvey</a:t>
            </a:r>
            <a:r>
              <a:rPr lang="en-GB" sz="2000" b="0" strike="noStrike" spc="-1" dirty="0">
                <a:solidFill>
                  <a:srgbClr val="000000"/>
                </a:solidFill>
                <a:latin typeface="Calibri"/>
              </a:rPr>
              <a:t> instead. I don’t have personal experiences in doing surveys with </a:t>
            </a:r>
            <a:r>
              <a:rPr lang="en-GB" sz="2000" b="0" strike="noStrike" spc="-1" dirty="0" err="1">
                <a:solidFill>
                  <a:srgbClr val="000000"/>
                </a:solidFill>
                <a:latin typeface="Calibri"/>
              </a:rPr>
              <a:t>EUSurvey</a:t>
            </a:r>
            <a:r>
              <a:rPr lang="en-GB" sz="2000" b="0" strike="noStrike" spc="-1" dirty="0">
                <a:solidFill>
                  <a:srgbClr val="000000"/>
                </a:solidFill>
                <a:latin typeface="Calibri"/>
              </a:rPr>
              <a:t>, but I already came across plenty of researchers who use this.</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Platforms like </a:t>
            </a:r>
            <a:r>
              <a:rPr lang="en-GB" sz="2000" b="1" strike="noStrike" spc="-1" dirty="0">
                <a:solidFill>
                  <a:srgbClr val="000000"/>
                </a:solidFill>
                <a:latin typeface="Calibri"/>
              </a:rPr>
              <a:t>SurveyMonkey and Qualtrics</a:t>
            </a:r>
            <a:r>
              <a:rPr lang="en-GB" sz="2000" b="0" strike="noStrike" spc="-1" dirty="0">
                <a:solidFill>
                  <a:srgbClr val="000000"/>
                </a:solidFill>
                <a:latin typeface="Calibri"/>
              </a:rPr>
              <a:t> are mixed bags. SurveyMonkey is okay if you’re on a corporate account. In this case, you can opt for EU servers, but just for new customers. </a:t>
            </a:r>
            <a:r>
              <a:rPr lang="en-GB" sz="2000" b="1" strike="noStrike" spc="-1" dirty="0">
                <a:solidFill>
                  <a:srgbClr val="000000"/>
                </a:solidFill>
                <a:latin typeface="Calibri"/>
              </a:rPr>
              <a:t>Qualtrics,</a:t>
            </a:r>
            <a:r>
              <a:rPr lang="en-GB" sz="2000" b="0" strike="noStrike" spc="-1" dirty="0">
                <a:solidFill>
                  <a:srgbClr val="000000"/>
                </a:solidFill>
                <a:latin typeface="Calibri"/>
              </a:rPr>
              <a:t> is super </a:t>
            </a:r>
            <a:r>
              <a:rPr lang="en-GB" sz="2000" b="0" strike="noStrike" spc="-1" dirty="0" err="1">
                <a:solidFill>
                  <a:srgbClr val="000000"/>
                </a:solidFill>
                <a:latin typeface="Calibri"/>
              </a:rPr>
              <a:t>intransparent</a:t>
            </a:r>
            <a:r>
              <a:rPr lang="en-GB" sz="2000" b="0" strike="noStrike" spc="-1" dirty="0">
                <a:solidFill>
                  <a:srgbClr val="000000"/>
                </a:solidFill>
                <a:latin typeface="Calibri"/>
              </a:rPr>
              <a:t> about server locations on their website. They apparently run servers in different parts of the world, but there is no information about if and how you can chose a location within EU. For </a:t>
            </a:r>
            <a:r>
              <a:rPr lang="en-GB" sz="2000" b="1" strike="noStrike" spc="-1" dirty="0">
                <a:solidFill>
                  <a:srgbClr val="000000"/>
                </a:solidFill>
                <a:latin typeface="Calibri"/>
              </a:rPr>
              <a:t>Google Forms</a:t>
            </a:r>
            <a:r>
              <a:rPr lang="en-GB" sz="2000" b="0" strike="noStrike" spc="-1" dirty="0">
                <a:solidFill>
                  <a:srgbClr val="000000"/>
                </a:solidFill>
                <a:latin typeface="Calibri"/>
              </a:rPr>
              <a:t>, you need to have an enterprise version and manually need to set your data storage preferences to the EU.</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Then there is </a:t>
            </a:r>
            <a:r>
              <a:rPr lang="en-GB" sz="2000" b="1" strike="noStrike" spc="-1" dirty="0" err="1">
                <a:solidFill>
                  <a:srgbClr val="000000"/>
                </a:solidFill>
                <a:latin typeface="Calibri"/>
              </a:rPr>
              <a:t>Typeform</a:t>
            </a:r>
            <a:r>
              <a:rPr lang="en-GB" sz="2000" b="0" strike="noStrike" spc="-1" dirty="0">
                <a:solidFill>
                  <a:srgbClr val="000000"/>
                </a:solidFill>
                <a:latin typeface="Calibri"/>
              </a:rPr>
              <a:t>, which store data on Amazon servers in the US only.</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328" name="PlaceHolder 3"/>
          <p:cNvSpPr>
            <a:spLocks noGrp="1"/>
          </p:cNvSpPr>
          <p:nvPr>
            <p:ph type="sldNum" idx="25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DAE30A1F-4CD0-4E25-9E95-700F1FBF9ACD}" type="slidenum">
              <a:rPr lang="de-DE" sz="1200" b="0" strike="noStrike" spc="-1">
                <a:solidFill>
                  <a:srgbClr val="000000"/>
                </a:solidFill>
                <a:latin typeface="Calibri"/>
              </a:rPr>
              <a:t>106</a:t>
            </a:fld>
            <a:endParaRPr lang="de-DE" sz="1200" b="0" strike="noStrike" spc="-1">
              <a:solidFill>
                <a:srgbClr val="000000"/>
              </a:solidFill>
              <a:latin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PlaceHolder 1"/>
          <p:cNvSpPr>
            <a:spLocks noGrp="1" noRot="1" noChangeAspect="1"/>
          </p:cNvSpPr>
          <p:nvPr>
            <p:ph type="sldImg"/>
          </p:nvPr>
        </p:nvSpPr>
        <p:spPr>
          <a:xfrm>
            <a:off x="685800" y="1143000"/>
            <a:ext cx="5484813" cy="3084513"/>
          </a:xfrm>
          <a:prstGeom prst="rect">
            <a:avLst/>
          </a:prstGeom>
          <a:ln w="0">
            <a:noFill/>
          </a:ln>
        </p:spPr>
      </p:sp>
      <p:sp>
        <p:nvSpPr>
          <p:cNvPr id="232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r>
              <a:rPr lang="en-GB" sz="3200" dirty="0"/>
              <a:t>So, let’s talk about what to keep in mind when we ask participants for their contact information in a web survey. This might be for follow-up surveys, incentives, or sending results. </a:t>
            </a:r>
          </a:p>
          <a:p>
            <a:endParaRPr lang="en-GB" sz="3200" dirty="0"/>
          </a:p>
          <a:p>
            <a:r>
              <a:rPr lang="en-GB" sz="3200" dirty="0"/>
              <a:t>First, I recommend to ask for contact information at the end of your survey. In case this scares them, the at least didn’t drop out in the beginning of your survey.</a:t>
            </a:r>
          </a:p>
          <a:p>
            <a:r>
              <a:rPr lang="en-GB" sz="3200" dirty="0"/>
              <a:t>And always let them opt out</a:t>
            </a:r>
          </a:p>
          <a:p>
            <a:r>
              <a:rPr lang="en-GB" sz="3200" dirty="0"/>
              <a:t>First, it’s really important to </a:t>
            </a:r>
            <a:r>
              <a:rPr lang="en-GB" sz="3200" b="1" dirty="0"/>
              <a:t>separate the contact data from the survey responses</a:t>
            </a:r>
            <a:r>
              <a:rPr lang="en-GB" sz="3200" dirty="0"/>
              <a:t>. Ideally, we want no direct link between what someone said in the survey and their name or email. </a:t>
            </a:r>
          </a:p>
          <a:p>
            <a:r>
              <a:rPr lang="en-GB" sz="3200" dirty="0"/>
              <a:t>Most survey tools have </a:t>
            </a:r>
            <a:r>
              <a:rPr lang="en-GB" sz="3200" b="1" dirty="0"/>
              <a:t>special features</a:t>
            </a:r>
            <a:r>
              <a:rPr lang="en-GB" sz="3200" dirty="0"/>
              <a:t> for this—like a contact form that’s stored on a different server, or a redirect to a second, separate survey just for the contact info. It’s a good idea to use those instead of collecting everything in one place.</a:t>
            </a:r>
          </a:p>
          <a:p>
            <a:endParaRPr lang="en-GB" sz="3200" dirty="0"/>
          </a:p>
          <a:p>
            <a:r>
              <a:rPr lang="en-GB" sz="3200" dirty="0"/>
              <a:t>Next, make sure the contact data is </a:t>
            </a:r>
            <a:r>
              <a:rPr lang="en-GB" sz="3200" b="1" dirty="0"/>
              <a:t>stored separately</a:t>
            </a:r>
            <a:r>
              <a:rPr lang="en-GB" sz="3200" dirty="0"/>
              <a:t> from the response data. That can mean two files, two databases, or even two servers. And of course, use </a:t>
            </a:r>
            <a:r>
              <a:rPr lang="en-GB" sz="3200" b="1" dirty="0"/>
              <a:t>strong encryption</a:t>
            </a:r>
            <a:r>
              <a:rPr lang="en-GB" sz="3200" dirty="0"/>
              <a:t>—both while the data is being transmitted and when it’s stored.</a:t>
            </a:r>
          </a:p>
          <a:p>
            <a:r>
              <a:rPr lang="en-GB" sz="3200" dirty="0"/>
              <a:t>It’s also essential to store the contact data on a </a:t>
            </a:r>
            <a:r>
              <a:rPr lang="en-GB" sz="3200" b="1" dirty="0"/>
              <a:t>secure system</a:t>
            </a:r>
            <a:r>
              <a:rPr lang="en-GB" sz="3200" dirty="0"/>
              <a:t>—preferably on an institutional server or a cloud service that meets data protection standards like GDPR. </a:t>
            </a:r>
          </a:p>
          <a:p>
            <a:r>
              <a:rPr lang="en-GB" sz="3200" dirty="0"/>
              <a:t>Access to that data should be </a:t>
            </a:r>
            <a:r>
              <a:rPr lang="en-GB" sz="3200" b="1" dirty="0"/>
              <a:t>strictly limited</a:t>
            </a:r>
            <a:r>
              <a:rPr lang="en-GB" sz="3200" dirty="0"/>
              <a:t>—only people who really need it should be able to see it.</a:t>
            </a:r>
          </a:p>
          <a:p>
            <a:r>
              <a:rPr lang="en-GB" sz="3200" dirty="0"/>
              <a:t>And let participants know what’s happening. Be </a:t>
            </a:r>
            <a:r>
              <a:rPr lang="en-GB" sz="3200" b="1" dirty="0"/>
              <a:t>transparent</a:t>
            </a:r>
            <a:r>
              <a:rPr lang="en-GB" sz="3200" dirty="0"/>
              <a:t> about why you’re collecting contact information, how you’ll protect it, and how long you’ll keep it. </a:t>
            </a:r>
          </a:p>
          <a:p>
            <a:r>
              <a:rPr lang="en-GB" sz="3200" dirty="0"/>
              <a:t>Finally, always give participants the option to say no. They shouldn’t feel forced to leave their contact info. And make sure you have a plan to </a:t>
            </a:r>
            <a:r>
              <a:rPr lang="en-GB" sz="3200" b="1" dirty="0"/>
              <a:t>delete</a:t>
            </a:r>
            <a:r>
              <a:rPr lang="en-GB" sz="3200" dirty="0"/>
              <a:t> the data when it’s no longer needed.</a:t>
            </a:r>
          </a:p>
          <a:p>
            <a:pPr indent="0">
              <a:lnSpc>
                <a:spcPct val="100000"/>
              </a:lnSpc>
              <a:buNone/>
              <a:tabLst>
                <a:tab pos="0" algn="l"/>
              </a:tabLst>
            </a:pPr>
            <a:endParaRPr lang="de-DE" sz="2000" b="0" strike="noStrike" spc="-1" dirty="0">
              <a:solidFill>
                <a:srgbClr val="000000"/>
              </a:solidFill>
              <a:latin typeface="Calibri"/>
            </a:endParaRPr>
          </a:p>
        </p:txBody>
      </p:sp>
      <p:sp>
        <p:nvSpPr>
          <p:cNvPr id="2328" name="PlaceHolder 3"/>
          <p:cNvSpPr>
            <a:spLocks noGrp="1"/>
          </p:cNvSpPr>
          <p:nvPr>
            <p:ph type="sldNum" idx="25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DAE30A1F-4CD0-4E25-9E95-700F1FBF9ACD}" type="slidenum">
              <a:rPr lang="de-DE" sz="1200" b="0" strike="noStrike" spc="-1">
                <a:solidFill>
                  <a:srgbClr val="000000"/>
                </a:solidFill>
                <a:latin typeface="Calibri"/>
              </a:rPr>
              <a:t>107</a:t>
            </a:fld>
            <a:endParaRPr lang="de-DE" sz="1200" b="0" strike="noStrike" spc="-1">
              <a:solidFill>
                <a:srgbClr val="000000"/>
              </a:solidFill>
              <a:latin typeface="Calibri"/>
            </a:endParaRPr>
          </a:p>
        </p:txBody>
      </p:sp>
    </p:spTree>
    <p:extLst>
      <p:ext uri="{BB962C8B-B14F-4D97-AF65-F5344CB8AC3E}">
        <p14:creationId xmlns:p14="http://schemas.microsoft.com/office/powerpoint/2010/main" val="28071259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9" name="PlaceHolder 1"/>
          <p:cNvSpPr>
            <a:spLocks noGrp="1" noRot="1" noChangeAspect="1"/>
          </p:cNvSpPr>
          <p:nvPr>
            <p:ph type="sldImg"/>
          </p:nvPr>
        </p:nvSpPr>
        <p:spPr>
          <a:xfrm>
            <a:off x="685800" y="1143000"/>
            <a:ext cx="5484813" cy="3084513"/>
          </a:xfrm>
          <a:prstGeom prst="rect">
            <a:avLst/>
          </a:prstGeom>
          <a:ln w="0">
            <a:noFill/>
          </a:ln>
        </p:spPr>
      </p:sp>
      <p:sp>
        <p:nvSpPr>
          <p:cNvPr id="233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Here is a helpful collection of resources for data protection, especially relevant for those at the University of Bremen and researchers working on data-intensive projects.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University of Bremen employees, Katja </a:t>
            </a:r>
            <a:r>
              <a:rPr lang="en-GB" sz="2000" b="0" strike="noStrike" spc="-1" dirty="0" err="1">
                <a:solidFill>
                  <a:srgbClr val="000000"/>
                </a:solidFill>
                <a:latin typeface="Calibri"/>
              </a:rPr>
              <a:t>Losch</a:t>
            </a:r>
            <a:r>
              <a:rPr lang="en-GB" sz="2000" b="0" strike="noStrike" spc="-1" dirty="0">
                <a:solidFill>
                  <a:srgbClr val="000000"/>
                </a:solidFill>
                <a:latin typeface="Calibri"/>
              </a:rPr>
              <a:t>-Kremer is available as the Data Protection Officer, offering consulting on data protection rights. Her contact details are provided, so feel free to reach out if you need guidance on specific issues.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Beyond individual consulting, there’s an information portal on data protection and information security, which includes templates and a checklist for data protection in research projects, available in both German and English.</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more general resources, the </a:t>
            </a:r>
            <a:r>
              <a:rPr lang="en-GB" sz="2000" b="0" strike="noStrike" spc="-1" dirty="0" err="1">
                <a:solidFill>
                  <a:srgbClr val="000000"/>
                </a:solidFill>
                <a:latin typeface="Calibri"/>
              </a:rPr>
              <a:t>RatSWD</a:t>
            </a:r>
            <a:r>
              <a:rPr lang="en-GB" sz="2000" b="0" strike="noStrike" spc="-1" dirty="0">
                <a:solidFill>
                  <a:srgbClr val="000000"/>
                </a:solidFill>
                <a:latin typeface="Calibri"/>
              </a:rPr>
              <a:t> Data Protection Guide and Informed Consent Documents are excellent starting points. Additionally, the </a:t>
            </a:r>
            <a:r>
              <a:rPr lang="en-GB" sz="2000" b="0" strike="noStrike" spc="-1" dirty="0" err="1">
                <a:solidFill>
                  <a:srgbClr val="000000"/>
                </a:solidFill>
                <a:latin typeface="Calibri"/>
              </a:rPr>
              <a:t>VerbundFDB</a:t>
            </a:r>
            <a:r>
              <a:rPr lang="en-GB" sz="2000" b="0" strike="noStrike" spc="-1" dirty="0">
                <a:solidFill>
                  <a:srgbClr val="000000"/>
                </a:solidFill>
                <a:latin typeface="Calibri"/>
              </a:rPr>
              <a:t> offers information and templates, even covering research with minors, and the BERD@BW Virtual Assistant Tool provides further support.</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31" name="PlaceHolder 3"/>
          <p:cNvSpPr>
            <a:spLocks noGrp="1"/>
          </p:cNvSpPr>
          <p:nvPr>
            <p:ph type="sldNum" idx="25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1ADE9AB-03E9-4F86-9444-BCA39B7EAD70}" type="slidenum">
              <a:rPr lang="de-DE" sz="1200" b="0" strike="noStrike" spc="-1">
                <a:solidFill>
                  <a:srgbClr val="000000"/>
                </a:solidFill>
                <a:latin typeface="Calibri"/>
              </a:rPr>
              <a:t>108</a:t>
            </a:fld>
            <a:endParaRPr lang="de-DE" sz="1200" b="0" strike="noStrike" spc="-1">
              <a:solidFill>
                <a:srgbClr val="000000"/>
              </a:solidFill>
              <a:latin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defRPr/>
            </a:pPr>
            <a:endParaRPr lang="en-US"/>
          </a:p>
        </p:txBody>
      </p:sp>
      <p:sp>
        <p:nvSpPr>
          <p:cNvPr id="4" name="Foliennummernplatzhalter 3"/>
          <p:cNvSpPr>
            <a:spLocks noGrp="1"/>
          </p:cNvSpPr>
          <p:nvPr>
            <p:ph type="sldNum" sz="quarter" idx="5"/>
          </p:nvPr>
        </p:nvSpPr>
        <p:spPr bwMode="auto"/>
        <p:txBody>
          <a:bodyPr/>
          <a:lstStyle/>
          <a:p>
            <a:pPr>
              <a:defRPr/>
            </a:pPr>
            <a:fld id="{345ED637-105D-47ED-97DB-2F24B2DB34D3}" type="slidenum">
              <a:rPr lang="de-DE"/>
              <a:t>109</a:t>
            </a:fld>
            <a:endParaRPr lang="de-DE"/>
          </a:p>
        </p:txBody>
      </p:sp>
    </p:spTree>
    <p:extLst>
      <p:ext uri="{BB962C8B-B14F-4D97-AF65-F5344CB8AC3E}">
        <p14:creationId xmlns:p14="http://schemas.microsoft.com/office/powerpoint/2010/main" val="413177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4813" cy="3084513"/>
          </a:xfrm>
          <a:prstGeom prst="rect">
            <a:avLst/>
          </a:prstGeom>
          <a:ln w="0">
            <a:noFill/>
          </a:ln>
        </p:spPr>
      </p:sp>
      <p:sp>
        <p:nvSpPr>
          <p:cNvPr id="205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So, let’s talk about some of the advantages of web surveys and when they’re particularly helpful.</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On the left, you can see some of the main pros.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 they’re very cost-effective—no need to worry about printing, postage, or hiring interviewers. They’re also quick to set up, distribute, and collect data from, making them ideal for time-sensitive studies.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Web surveys can reach a broad audience, even across large or geographically diverse samples.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They’re also great for data cleaning and processing since responses go straight into a database, minimizing entry errors.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Plus, with web surveys, we can include validation checks to guide respondents if they make an input mistake.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There’s also flexibility in terms of question formats—you can use images, audio, and even video if that suits your study.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And importantly, they’re convenient for respondents—they can complete the survey at their own pace, on any device.</a:t>
            </a:r>
            <a:endParaRPr lang="de-DE" sz="2000" b="0" strike="noStrike" spc="-1" dirty="0">
              <a:solidFill>
                <a:srgbClr val="000000"/>
              </a:solidFill>
              <a:latin typeface="Calibri"/>
            </a:endParaRPr>
          </a:p>
          <a:p>
            <a:pPr indent="0" algn="just">
              <a:lnSpc>
                <a:spcPct val="150000"/>
              </a:lnSpc>
              <a:buNone/>
              <a:tabLst>
                <a:tab pos="0" algn="l"/>
              </a:tabLst>
            </a:pPr>
            <a:endParaRPr lang="de-DE" sz="2000" b="0" strike="noStrike" spc="-1" dirty="0">
              <a:solidFill>
                <a:srgbClr val="000000"/>
              </a:solidFill>
              <a:latin typeface="Calibri"/>
            </a:endParaRPr>
          </a:p>
          <a:p>
            <a:pPr indent="0" algn="just">
              <a:lnSpc>
                <a:spcPct val="150000"/>
              </a:lnSpc>
              <a:buNone/>
              <a:tabLst>
                <a:tab pos="0" algn="l"/>
              </a:tabLst>
            </a:pPr>
            <a:r>
              <a:rPr lang="en-GB" sz="2000" b="0" strike="noStrike" spc="-1" dirty="0">
                <a:solidFill>
                  <a:srgbClr val="000000"/>
                </a:solidFill>
                <a:latin typeface="Calibri"/>
              </a:rPr>
              <a:t>Now, when are web surveys particularly useful? </a:t>
            </a:r>
            <a:endParaRPr lang="de-DE" sz="2000" b="0" strike="noStrike" spc="-1" dirty="0">
              <a:solidFill>
                <a:srgbClr val="000000"/>
              </a:solidFill>
              <a:latin typeface="Calibri"/>
            </a:endParaRPr>
          </a:p>
          <a:p>
            <a:pPr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They’re ideal for reaching large and geographically spread-out samples.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They’re also a good choice if you’re working with time-sensitive data or dealing with sensitive topics, as online surveys can offer a degree of anonymity.</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Additionally, if your study requires multimedia elements or involves follow-up waves, web surveys can be very efficient for managing those needs.</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052" name="PlaceHolder 3"/>
          <p:cNvSpPr>
            <a:spLocks noGrp="1"/>
          </p:cNvSpPr>
          <p:nvPr>
            <p:ph type="sldNum" idx="15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1C13575-6743-4C4D-91A8-1903ACA0EEEF}" type="slidenum">
              <a:rPr lang="de-DE" sz="1200" b="0" strike="noStrike" spc="-1">
                <a:solidFill>
                  <a:srgbClr val="000000"/>
                </a:solidFill>
                <a:latin typeface="Calibri"/>
              </a:rPr>
              <a:t>11</a:t>
            </a:fld>
            <a:endParaRPr lang="de-DE" sz="1200" b="0" strike="noStrike" spc="-1">
              <a:solidFill>
                <a:srgbClr val="000000"/>
              </a:solidFill>
              <a:latin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PlaceHolder 1"/>
          <p:cNvSpPr>
            <a:spLocks noGrp="1" noRot="1" noChangeAspect="1"/>
          </p:cNvSpPr>
          <p:nvPr>
            <p:ph type="sldImg"/>
          </p:nvPr>
        </p:nvSpPr>
        <p:spPr>
          <a:xfrm>
            <a:off x="685800" y="1143000"/>
            <a:ext cx="5484813" cy="3084513"/>
          </a:xfrm>
          <a:prstGeom prst="rect">
            <a:avLst/>
          </a:prstGeom>
          <a:ln w="0">
            <a:noFill/>
          </a:ln>
        </p:spPr>
      </p:sp>
      <p:sp>
        <p:nvSpPr>
          <p:cNvPr id="233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As the final topic in this workshop, I would like to discuss the documentation of the questionnaire.</a:t>
            </a:r>
            <a:endParaRPr lang="de-DE" sz="2000" b="0" strike="noStrike" spc="-1" dirty="0">
              <a:solidFill>
                <a:srgbClr val="000000"/>
              </a:solidFill>
              <a:latin typeface="Calibri"/>
            </a:endParaRPr>
          </a:p>
        </p:txBody>
      </p:sp>
      <p:sp>
        <p:nvSpPr>
          <p:cNvPr id="2334" name="PlaceHolder 3"/>
          <p:cNvSpPr>
            <a:spLocks noGrp="1"/>
          </p:cNvSpPr>
          <p:nvPr>
            <p:ph type="sldNum" idx="25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369FCDB-9336-4F4C-B237-838FDC6608D4}" type="slidenum">
              <a:rPr lang="de-DE" sz="1200" b="0" strike="noStrike" spc="-1">
                <a:solidFill>
                  <a:srgbClr val="000000"/>
                </a:solidFill>
                <a:latin typeface="Calibri"/>
              </a:rPr>
              <a:t>110</a:t>
            </a:fld>
            <a:endParaRPr lang="de-DE" sz="1200" b="0" strike="noStrike" spc="-1">
              <a:solidFill>
                <a:srgbClr val="000000"/>
              </a:solidFill>
              <a:latin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PlaceHolder 1"/>
          <p:cNvSpPr>
            <a:spLocks noGrp="1" noRot="1" noChangeAspect="1"/>
          </p:cNvSpPr>
          <p:nvPr>
            <p:ph type="sldImg"/>
          </p:nvPr>
        </p:nvSpPr>
        <p:spPr>
          <a:xfrm>
            <a:off x="685800" y="1143000"/>
            <a:ext cx="5484813" cy="3084513"/>
          </a:xfrm>
          <a:prstGeom prst="rect">
            <a:avLst/>
          </a:prstGeom>
          <a:ln w="0">
            <a:noFill/>
          </a:ln>
        </p:spPr>
      </p:sp>
      <p:sp>
        <p:nvSpPr>
          <p:cNvPr id="233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Here’s why documentation is essential.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It allows collaborators, reviewers, and stakeholders, as well as your future self, to understand the reasons behind design choices and any modifications made.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It also helps track changes and prevent data loss.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It provides the context needed for accurately interpreting results.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Documentation supports the assessment of what worked well and what could be improved, which is crucial for future projects.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Reviewers and funders also expect detailed documentation to evaluate your study.</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Documentation also helps you to prove your study’s compliance with data protection laws like GDPR and ethical standards.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Lastly, it provides necessary information for publishing and potentially reusing the data in other research.</a:t>
            </a:r>
            <a:endParaRPr lang="de-DE" sz="2000" b="0" strike="noStrike" spc="-1" dirty="0">
              <a:solidFill>
                <a:srgbClr val="000000"/>
              </a:solidFill>
              <a:latin typeface="Calibri"/>
            </a:endParaRPr>
          </a:p>
        </p:txBody>
      </p:sp>
      <p:sp>
        <p:nvSpPr>
          <p:cNvPr id="2337" name="PlaceHolder 3"/>
          <p:cNvSpPr>
            <a:spLocks noGrp="1"/>
          </p:cNvSpPr>
          <p:nvPr>
            <p:ph type="sldNum" idx="25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F23DA3EF-7B3B-495A-813F-58156B4889C9}" type="slidenum">
              <a:rPr lang="de-DE" sz="1200" b="0" strike="noStrike" spc="-1">
                <a:solidFill>
                  <a:srgbClr val="000000"/>
                </a:solidFill>
                <a:latin typeface="Calibri"/>
              </a:rPr>
              <a:t>111</a:t>
            </a:fld>
            <a:endParaRPr lang="de-DE" sz="1200" b="0" strike="noStrike" spc="-1">
              <a:solidFill>
                <a:srgbClr val="000000"/>
              </a:solidFill>
              <a:latin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8" name="PlaceHolder 1"/>
          <p:cNvSpPr>
            <a:spLocks noGrp="1" noRot="1" noChangeAspect="1"/>
          </p:cNvSpPr>
          <p:nvPr>
            <p:ph type="sldImg"/>
          </p:nvPr>
        </p:nvSpPr>
        <p:spPr>
          <a:xfrm>
            <a:off x="685800" y="1143000"/>
            <a:ext cx="5484813" cy="3084513"/>
          </a:xfrm>
          <a:prstGeom prst="rect">
            <a:avLst/>
          </a:prstGeom>
          <a:ln w="0">
            <a:noFill/>
          </a:ln>
        </p:spPr>
      </p:sp>
      <p:sp>
        <p:nvSpPr>
          <p:cNvPr id="233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First, there are a couple of general information you need to write down.</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342900" indent="-342900" algn="just">
              <a:lnSpc>
                <a:spcPct val="150000"/>
              </a:lnSpc>
              <a:buFont typeface="Arial" panose="020B0604020202020204" pitchFamily="34" charset="0"/>
              <a:buChar char="•"/>
              <a:tabLst>
                <a:tab pos="0" algn="l"/>
              </a:tabLst>
            </a:pPr>
            <a:r>
              <a:rPr lang="en-GB" sz="2000" b="1" strike="noStrike" spc="-1" dirty="0">
                <a:solidFill>
                  <a:srgbClr val="000000"/>
                </a:solidFill>
                <a:latin typeface="Calibri"/>
              </a:rPr>
              <a:t>Study Topic and Objectives</a:t>
            </a:r>
            <a:r>
              <a:rPr lang="en-GB" sz="2000" b="0"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Clearly outline the goals of your study. Why are you conducting this survey, and what do you hope to learn? This sets the foundation for everything else.</a:t>
            </a:r>
            <a:endParaRPr lang="de-DE" sz="2000" b="0" strike="noStrike" spc="-1" dirty="0">
              <a:solidFill>
                <a:srgbClr val="000000"/>
              </a:solidFill>
              <a:latin typeface="Calibri"/>
            </a:endParaRPr>
          </a:p>
          <a:p>
            <a:pPr marL="342900" indent="-342900" algn="just">
              <a:lnSpc>
                <a:spcPct val="150000"/>
              </a:lnSpc>
              <a:buFont typeface="Arial" panose="020B0604020202020204" pitchFamily="34" charset="0"/>
              <a:buChar char="•"/>
              <a:tabLst>
                <a:tab pos="0" algn="l"/>
              </a:tabLst>
            </a:pPr>
            <a:r>
              <a:rPr lang="en-GB" sz="2000" b="1" strike="noStrike" spc="-1" dirty="0">
                <a:solidFill>
                  <a:srgbClr val="000000"/>
                </a:solidFill>
                <a:latin typeface="Calibri"/>
              </a:rPr>
              <a:t>Researchers and Affiliations</a:t>
            </a:r>
            <a:r>
              <a:rPr lang="en-GB" sz="2000" b="0"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Document the names and affiliations of all involved researchers. This ensures proper attribution and helps contextualize the study’s scope and credibility.</a:t>
            </a:r>
            <a:endParaRPr lang="de-DE" sz="2000" b="0" strike="noStrike" spc="-1" dirty="0">
              <a:solidFill>
                <a:srgbClr val="000000"/>
              </a:solidFill>
              <a:latin typeface="Calibri"/>
            </a:endParaRPr>
          </a:p>
          <a:p>
            <a:pPr marL="342900" indent="-342900" algn="just">
              <a:lnSpc>
                <a:spcPct val="150000"/>
              </a:lnSpc>
              <a:buFont typeface="Arial" panose="020B0604020202020204" pitchFamily="34" charset="0"/>
              <a:buChar char="•"/>
              <a:tabLst>
                <a:tab pos="0" algn="l"/>
              </a:tabLst>
            </a:pPr>
            <a:r>
              <a:rPr lang="en-GB" sz="2000" b="1" strike="noStrike" spc="-1" dirty="0">
                <a:solidFill>
                  <a:srgbClr val="000000"/>
                </a:solidFill>
                <a:latin typeface="Calibri"/>
              </a:rPr>
              <a:t>Funding</a:t>
            </a:r>
            <a:r>
              <a:rPr lang="en-GB" sz="2000" b="0"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Note who’s funding the project and the terms of that funding. Transparency here builds trust and can highlight potential conflicts of interest.</a:t>
            </a:r>
            <a:endParaRPr lang="de-DE" sz="2000" b="0" strike="noStrike" spc="-1" dirty="0">
              <a:solidFill>
                <a:srgbClr val="000000"/>
              </a:solidFill>
              <a:latin typeface="Calibri"/>
            </a:endParaRPr>
          </a:p>
          <a:p>
            <a:pPr marL="342900" indent="-342900" algn="just">
              <a:lnSpc>
                <a:spcPct val="150000"/>
              </a:lnSpc>
              <a:buFont typeface="Arial" panose="020B0604020202020204" pitchFamily="34" charset="0"/>
              <a:buChar char="•"/>
              <a:tabLst>
                <a:tab pos="0" algn="l"/>
              </a:tabLst>
            </a:pPr>
            <a:r>
              <a:rPr lang="en-GB" sz="2000" b="1" strike="noStrike" spc="-1" dirty="0">
                <a:solidFill>
                  <a:srgbClr val="000000"/>
                </a:solidFill>
                <a:latin typeface="Calibri"/>
              </a:rPr>
              <a:t>Responsibilities</a:t>
            </a:r>
            <a:r>
              <a:rPr lang="en-GB" sz="2000" b="0"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Define who is responsible for what. Whether it’s data collection, analysis, or communication, everyone should know their role.</a:t>
            </a:r>
            <a:endParaRPr lang="de-DE" sz="2000" b="0" strike="noStrike" spc="-1" dirty="0">
              <a:solidFill>
                <a:srgbClr val="000000"/>
              </a:solidFill>
              <a:latin typeface="Calibri"/>
            </a:endParaRPr>
          </a:p>
          <a:p>
            <a:pPr marL="342900" indent="-342900" algn="just">
              <a:lnSpc>
                <a:spcPct val="150000"/>
              </a:lnSpc>
              <a:buFont typeface="Arial" panose="020B0604020202020204" pitchFamily="34" charset="0"/>
              <a:buChar char="•"/>
              <a:tabLst>
                <a:tab pos="0" algn="l"/>
              </a:tabLst>
            </a:pPr>
            <a:r>
              <a:rPr lang="en-GB" sz="2000" b="1" strike="noStrike" spc="-1" dirty="0">
                <a:solidFill>
                  <a:srgbClr val="000000"/>
                </a:solidFill>
                <a:latin typeface="Calibri"/>
              </a:rPr>
              <a:t>Fieldwork Time</a:t>
            </a:r>
            <a:r>
              <a:rPr lang="en-GB" sz="2000" b="0"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Record the timeline of the data collection phase. This is particularly important for monitoring response rates and ensuring timely completion.</a:t>
            </a:r>
            <a:endParaRPr lang="de-DE" sz="2000" b="0" strike="noStrike" spc="-1" dirty="0">
              <a:solidFill>
                <a:srgbClr val="000000"/>
              </a:solidFill>
              <a:latin typeface="Calibri"/>
            </a:endParaRPr>
          </a:p>
          <a:p>
            <a:pPr marL="342900" indent="-342900" algn="just">
              <a:lnSpc>
                <a:spcPct val="150000"/>
              </a:lnSpc>
              <a:buFont typeface="Arial" panose="020B0604020202020204" pitchFamily="34" charset="0"/>
              <a:buChar char="•"/>
              <a:tabLst>
                <a:tab pos="0" algn="l"/>
              </a:tabLst>
            </a:pPr>
            <a:r>
              <a:rPr lang="en-GB" sz="2000" b="1" strike="noStrike" spc="-1" dirty="0">
                <a:solidFill>
                  <a:srgbClr val="000000"/>
                </a:solidFill>
                <a:latin typeface="Calibri"/>
              </a:rPr>
              <a:t>Target Population</a:t>
            </a:r>
            <a:r>
              <a:rPr lang="en-GB" sz="2000" b="0"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Specify who you’re targeting. Are you surveying students, professionals, or another specific group? This helps in interpreting the results later.</a:t>
            </a:r>
            <a:endParaRPr lang="de-DE" sz="2000" b="0" strike="noStrike" spc="-1" dirty="0">
              <a:solidFill>
                <a:srgbClr val="000000"/>
              </a:solidFill>
              <a:latin typeface="Calibri"/>
            </a:endParaRPr>
          </a:p>
          <a:p>
            <a:pPr marL="342900" indent="-342900" algn="just">
              <a:lnSpc>
                <a:spcPct val="150000"/>
              </a:lnSpc>
              <a:buFont typeface="Arial" panose="020B0604020202020204" pitchFamily="34" charset="0"/>
              <a:buChar char="•"/>
              <a:tabLst>
                <a:tab pos="0" algn="l"/>
              </a:tabLst>
            </a:pPr>
            <a:r>
              <a:rPr lang="en-GB" sz="2000" b="1" strike="noStrike" spc="-1" dirty="0">
                <a:solidFill>
                  <a:srgbClr val="000000"/>
                </a:solidFill>
                <a:latin typeface="Calibri"/>
              </a:rPr>
              <a:t>Sampling Strategy</a:t>
            </a:r>
            <a:r>
              <a:rPr lang="en-GB" sz="2000" b="0"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Clearly describe your approach—random sampling, quota sampling, or otherwise. It’s crucial for understanding the representativeness of your data.</a:t>
            </a:r>
            <a:endParaRPr lang="de-DE" sz="2000" b="0" strike="noStrike" spc="-1" dirty="0">
              <a:solidFill>
                <a:srgbClr val="000000"/>
              </a:solidFill>
              <a:latin typeface="Calibri"/>
            </a:endParaRPr>
          </a:p>
          <a:p>
            <a:pPr marL="342900" indent="-342900" algn="just">
              <a:lnSpc>
                <a:spcPct val="150000"/>
              </a:lnSpc>
              <a:buFont typeface="Arial" panose="020B0604020202020204" pitchFamily="34" charset="0"/>
              <a:buChar char="•"/>
              <a:tabLst>
                <a:tab pos="0" algn="l"/>
              </a:tabLst>
            </a:pPr>
            <a:r>
              <a:rPr lang="en-GB" sz="2000" b="1" strike="noStrike" spc="-1" dirty="0">
                <a:solidFill>
                  <a:srgbClr val="000000"/>
                </a:solidFill>
                <a:latin typeface="Calibri"/>
              </a:rPr>
              <a:t>Sample Size and Characteristics</a:t>
            </a:r>
            <a:r>
              <a:rPr lang="en-GB" sz="2000" b="0"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Document your expected and achieved sample sizes, as well as any key demographics. This is especially useful for checking generalizability.</a:t>
            </a:r>
            <a:r>
              <a:rPr lang="de-DE" sz="2000" b="0" strike="noStrike" spc="-1" dirty="0">
                <a:solidFill>
                  <a:srgbClr val="000000"/>
                </a:solidFill>
                <a:latin typeface="Calibri"/>
              </a:rPr>
              <a:t> </a:t>
            </a:r>
          </a:p>
          <a:p>
            <a:pPr marL="342900" indent="-342900" algn="just">
              <a:lnSpc>
                <a:spcPct val="150000"/>
              </a:lnSpc>
              <a:buFont typeface="Arial" panose="020B0604020202020204" pitchFamily="34" charset="0"/>
              <a:buChar char="•"/>
              <a:tabLst>
                <a:tab pos="0" algn="l"/>
              </a:tabLst>
            </a:pPr>
            <a:r>
              <a:rPr lang="en-GB" sz="2000" b="1" strike="noStrike" spc="-1" dirty="0">
                <a:solidFill>
                  <a:srgbClr val="000000"/>
                </a:solidFill>
                <a:latin typeface="Calibri"/>
              </a:rPr>
              <a:t>Response Metrics</a:t>
            </a:r>
            <a:r>
              <a:rPr lang="en-GB" sz="2000" b="0"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Include response rates, dropout rates, and any other relevant metrics. These provide insights into the survey’s success and data quality.</a:t>
            </a:r>
          </a:p>
          <a:p>
            <a:pPr marL="0" indent="0" algn="just">
              <a:lnSpc>
                <a:spcPct val="150000"/>
              </a:lnSpc>
              <a:buFont typeface="Arial" panose="020B0604020202020204" pitchFamily="34" charset="0"/>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US" sz="2000" b="0" strike="noStrike" spc="-1" dirty="0">
                <a:solidFill>
                  <a:srgbClr val="000000"/>
                </a:solidFill>
                <a:latin typeface="Calibri"/>
              </a:rPr>
              <a:t>Most of the information here are self-explanatory, but I want to address some aspects a little bit more in detail.</a:t>
            </a:r>
            <a:endParaRPr lang="de-DE" sz="2000" b="0" strike="noStrike" spc="-1" dirty="0">
              <a:solidFill>
                <a:srgbClr val="000000"/>
              </a:solidFill>
              <a:latin typeface="Calibri"/>
            </a:endParaRPr>
          </a:p>
        </p:txBody>
      </p:sp>
      <p:sp>
        <p:nvSpPr>
          <p:cNvPr id="2340" name="PlaceHolder 3"/>
          <p:cNvSpPr>
            <a:spLocks noGrp="1"/>
          </p:cNvSpPr>
          <p:nvPr>
            <p:ph type="sldNum" idx="25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E5A9C513-9CA0-446F-B447-44FE4EEF509D}" type="slidenum">
              <a:rPr lang="de-DE" sz="1200" b="0" strike="noStrike" spc="-1">
                <a:solidFill>
                  <a:srgbClr val="000000"/>
                </a:solidFill>
                <a:latin typeface="Calibri"/>
              </a:rPr>
              <a:t>112</a:t>
            </a:fld>
            <a:endParaRPr lang="de-DE" sz="1200" b="0" strike="noStrike" spc="-1">
              <a:solidFill>
                <a:srgbClr val="000000"/>
              </a:solidFill>
              <a:latin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1" name="PlaceHolder 1"/>
          <p:cNvSpPr>
            <a:spLocks noGrp="1" noRot="1" noChangeAspect="1"/>
          </p:cNvSpPr>
          <p:nvPr>
            <p:ph type="sldImg"/>
          </p:nvPr>
        </p:nvSpPr>
        <p:spPr>
          <a:xfrm>
            <a:off x="685800" y="1143000"/>
            <a:ext cx="5484813" cy="3084513"/>
          </a:xfrm>
          <a:prstGeom prst="rect">
            <a:avLst/>
          </a:prstGeom>
          <a:ln w="0">
            <a:noFill/>
          </a:ln>
        </p:spPr>
      </p:sp>
      <p:sp>
        <p:nvSpPr>
          <p:cNvPr id="234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First, I want to talk about response metrics—a crucial part of evaluating and reporting survey performance.</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a:t>
            </a:r>
            <a:r>
              <a:rPr lang="en-GB" sz="2000" b="1" strike="noStrike" spc="-1" dirty="0">
                <a:solidFill>
                  <a:srgbClr val="000000"/>
                </a:solidFill>
                <a:latin typeface="Calibri"/>
              </a:rPr>
              <a:t>American Association for Public Opinion Research (AAPOR) </a:t>
            </a:r>
            <a:r>
              <a:rPr lang="en-GB" sz="2000" b="0" strike="noStrike" spc="-1" dirty="0">
                <a:solidFill>
                  <a:srgbClr val="000000"/>
                </a:solidFill>
                <a:latin typeface="Calibri"/>
              </a:rPr>
              <a:t> has developed a standard framework for calculating and reporting response metrics. These are commonly used in the social sciences to evaluate surveys. This makes survey metrics standardized, assessable, and comparable. If you later plan to publish a paper using this data, write a report for your funders, or release the data, you will need to use the AAPOR methodology.</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Here’s an example of how such a calculation can look, using the </a:t>
            </a:r>
            <a:r>
              <a:rPr lang="en-GB" sz="2000" b="0" strike="noStrike" spc="-1" dirty="0" err="1">
                <a:solidFill>
                  <a:srgbClr val="000000"/>
                </a:solidFill>
                <a:latin typeface="Calibri"/>
              </a:rPr>
              <a:t>Nacaps</a:t>
            </a:r>
            <a:r>
              <a:rPr lang="en-GB" sz="2000" b="0" strike="noStrike" spc="-1" dirty="0">
                <a:solidFill>
                  <a:srgbClr val="000000"/>
                </a:solidFill>
                <a:latin typeface="Calibri"/>
              </a:rPr>
              <a:t> survey as a reference.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I’ve linked the AAPOR guidelines for you, a tool for the calculations, and an adaptation of the AAPOR guidelines for Germany provided by GESIS.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43" name="PlaceHolder 3"/>
          <p:cNvSpPr>
            <a:spLocks noGrp="1"/>
          </p:cNvSpPr>
          <p:nvPr>
            <p:ph type="sldNum" idx="25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CE323E64-09E1-4F88-AA8C-574BBF803970}" type="slidenum">
              <a:rPr lang="de-DE" sz="1200" b="0" strike="noStrike" spc="-1">
                <a:solidFill>
                  <a:srgbClr val="000000"/>
                </a:solidFill>
                <a:latin typeface="Calibri"/>
              </a:rPr>
              <a:t>113</a:t>
            </a:fld>
            <a:endParaRPr lang="de-DE" sz="1200" b="0" strike="noStrike" spc="-1">
              <a:solidFill>
                <a:srgbClr val="000000"/>
              </a:solidFill>
              <a:latin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 name="PlaceHolder 1"/>
          <p:cNvSpPr>
            <a:spLocks noGrp="1" noRot="1" noChangeAspect="1"/>
          </p:cNvSpPr>
          <p:nvPr>
            <p:ph type="sldImg"/>
          </p:nvPr>
        </p:nvSpPr>
        <p:spPr>
          <a:xfrm>
            <a:off x="685800" y="1143000"/>
            <a:ext cx="5484813" cy="3084513"/>
          </a:xfrm>
          <a:prstGeom prst="rect">
            <a:avLst/>
          </a:prstGeom>
          <a:ln w="0">
            <a:noFill/>
          </a:ln>
        </p:spPr>
      </p:sp>
      <p:sp>
        <p:nvSpPr>
          <p:cNvPr id="234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FontTx/>
              <a:buNone/>
              <a:tabLst>
                <a:tab pos="0" algn="l"/>
              </a:tabLst>
            </a:pPr>
            <a:r>
              <a:rPr lang="en-GB" sz="2000" b="0" strike="noStrike" spc="-1" dirty="0">
                <a:solidFill>
                  <a:srgbClr val="000000"/>
                </a:solidFill>
                <a:latin typeface="Calibri"/>
              </a:rPr>
              <a:t>Now let’s focus on the questionnaire itself—arguably the heart of any survey. Here’s what to include:</a:t>
            </a:r>
            <a:endParaRPr lang="de-DE" sz="2000" b="0" strike="noStrike" spc="-1" dirty="0">
              <a:solidFill>
                <a:srgbClr val="000000"/>
              </a:solidFill>
              <a:latin typeface="Calibri"/>
            </a:endParaRPr>
          </a:p>
          <a:p>
            <a:pPr marL="216000" indent="0" algn="just">
              <a:lnSpc>
                <a:spcPct val="150000"/>
              </a:lnSpc>
              <a:buFontTx/>
              <a:buNone/>
              <a:tabLst>
                <a:tab pos="0" algn="l"/>
              </a:tabLst>
            </a:pPr>
            <a:endParaRPr lang="de-DE" sz="2000" b="0" strike="noStrike" spc="-1" dirty="0">
              <a:solidFill>
                <a:srgbClr val="000000"/>
              </a:solidFill>
              <a:latin typeface="Calibri"/>
            </a:endParaRPr>
          </a:p>
          <a:p>
            <a:pPr marL="342900" indent="-342900" algn="just">
              <a:lnSpc>
                <a:spcPct val="150000"/>
              </a:lnSpc>
              <a:buClr>
                <a:srgbClr val="000000"/>
              </a:buClr>
              <a:buFont typeface="Arial" panose="020B0604020202020204" pitchFamily="34" charset="0"/>
              <a:buChar char="•"/>
              <a:tabLst>
                <a:tab pos="0" algn="l"/>
              </a:tabLst>
            </a:pPr>
            <a:r>
              <a:rPr lang="en-GB" sz="2000" b="1" strike="noStrike" spc="-1" dirty="0">
                <a:solidFill>
                  <a:srgbClr val="000000"/>
                </a:solidFill>
                <a:latin typeface="Calibri"/>
              </a:rPr>
              <a:t>Measurement Instrument Development:</a:t>
            </a:r>
            <a:r>
              <a:rPr lang="de-DE" sz="2000" b="0" strike="noStrike" spc="-1" dirty="0">
                <a:solidFill>
                  <a:srgbClr val="000000"/>
                </a:solidFill>
                <a:latin typeface="Calibri"/>
              </a:rPr>
              <a:t> </a:t>
            </a:r>
            <a:r>
              <a:rPr lang="en-GB" sz="2000" b="0" strike="noStrike" spc="-1" dirty="0">
                <a:solidFill>
                  <a:srgbClr val="000000"/>
                </a:solidFill>
                <a:latin typeface="Calibri"/>
              </a:rPr>
              <a:t>Document how the questionnaire was developed. Was it adapted from existing validated instruments, or created from scratch?</a:t>
            </a:r>
            <a:r>
              <a:rPr lang="de-DE" sz="2000" b="0" strike="noStrike" spc="-1" dirty="0">
                <a:solidFill>
                  <a:srgbClr val="000000"/>
                </a:solidFill>
                <a:latin typeface="Calibri"/>
              </a:rPr>
              <a:t> </a:t>
            </a:r>
            <a:r>
              <a:rPr lang="en-GB" sz="2000" b="0" strike="noStrike" spc="-1" dirty="0">
                <a:solidFill>
                  <a:srgbClr val="000000"/>
                </a:solidFill>
                <a:latin typeface="Calibri"/>
              </a:rPr>
              <a:t>Include any theoretical frameworks or guidelines that influenced the questions.</a:t>
            </a:r>
            <a:endParaRPr lang="de-DE" sz="2000" b="0" strike="noStrike" spc="-1" dirty="0">
              <a:solidFill>
                <a:srgbClr val="000000"/>
              </a:solidFill>
              <a:latin typeface="Calibri"/>
            </a:endParaRPr>
          </a:p>
          <a:p>
            <a:pPr marL="342900" indent="-342900" algn="just">
              <a:lnSpc>
                <a:spcPct val="150000"/>
              </a:lnSpc>
              <a:buClr>
                <a:srgbClr val="000000"/>
              </a:buClr>
              <a:buFont typeface="Arial" panose="020B0604020202020204" pitchFamily="34" charset="0"/>
              <a:buChar char="•"/>
              <a:tabLst>
                <a:tab pos="0" algn="l"/>
              </a:tabLst>
            </a:pPr>
            <a:r>
              <a:rPr lang="en-GB" sz="2000" b="1" strike="noStrike" spc="-1" dirty="0">
                <a:solidFill>
                  <a:srgbClr val="000000"/>
                </a:solidFill>
                <a:latin typeface="Calibri"/>
              </a:rPr>
              <a:t>Translation:</a:t>
            </a:r>
            <a:r>
              <a:rPr lang="de-DE" sz="2000" b="0" strike="noStrike" spc="-1" dirty="0">
                <a:solidFill>
                  <a:srgbClr val="000000"/>
                </a:solidFill>
                <a:latin typeface="Calibri"/>
              </a:rPr>
              <a:t> </a:t>
            </a:r>
            <a:r>
              <a:rPr lang="en-GB" sz="2000" b="0" strike="noStrike" spc="-1" dirty="0">
                <a:solidFill>
                  <a:srgbClr val="000000"/>
                </a:solidFill>
                <a:latin typeface="Calibri"/>
              </a:rPr>
              <a:t>If your survey is multilingual, detail how the translations were done. Did you use back-translation or cultural adaptation techniques? </a:t>
            </a:r>
            <a:endParaRPr lang="de-DE" sz="2000" b="0" strike="noStrike" spc="-1" dirty="0">
              <a:solidFill>
                <a:srgbClr val="000000"/>
              </a:solidFill>
              <a:latin typeface="Calibri"/>
            </a:endParaRPr>
          </a:p>
          <a:p>
            <a:pPr marL="342900" indent="-342900" algn="just">
              <a:lnSpc>
                <a:spcPct val="150000"/>
              </a:lnSpc>
              <a:buClr>
                <a:srgbClr val="000000"/>
              </a:buClr>
              <a:buFont typeface="Arial" panose="020B0604020202020204" pitchFamily="34" charset="0"/>
              <a:buChar char="•"/>
              <a:tabLst>
                <a:tab pos="0" algn="l"/>
              </a:tabLst>
            </a:pPr>
            <a:r>
              <a:rPr lang="en-GB" sz="2000" b="1" strike="noStrike" spc="-1" dirty="0" err="1">
                <a:solidFill>
                  <a:srgbClr val="000000"/>
                </a:solidFill>
                <a:latin typeface="Calibri"/>
              </a:rPr>
              <a:t>Pretests</a:t>
            </a:r>
            <a:r>
              <a:rPr lang="en-GB" sz="2000" b="1" strike="noStrike" spc="-1" dirty="0">
                <a:solidFill>
                  <a:srgbClr val="000000"/>
                </a:solidFill>
                <a:latin typeface="Calibri"/>
              </a:rPr>
              <a:t>:</a:t>
            </a:r>
            <a:r>
              <a:rPr lang="de-DE" sz="2000" b="0" strike="noStrike" spc="-1" dirty="0">
                <a:solidFill>
                  <a:srgbClr val="000000"/>
                </a:solidFill>
                <a:latin typeface="Calibri"/>
              </a:rPr>
              <a:t> </a:t>
            </a:r>
            <a:r>
              <a:rPr lang="en-GB" sz="2000" b="0" strike="noStrike" spc="-1" dirty="0">
                <a:solidFill>
                  <a:srgbClr val="000000"/>
                </a:solidFill>
                <a:latin typeface="Calibri"/>
              </a:rPr>
              <a:t>Pretesting is a key step. Document how you tested the questions—whether through cognitive interviews, pilot studies, or focus groups. Include guidelines, transcripts, and results. </a:t>
            </a:r>
            <a:endParaRPr lang="de-DE" sz="2000" b="0" strike="noStrike" spc="-1" dirty="0">
              <a:solidFill>
                <a:srgbClr val="000000"/>
              </a:solidFill>
              <a:latin typeface="Calibri"/>
            </a:endParaRPr>
          </a:p>
          <a:p>
            <a:pPr marL="342900" indent="-342900" algn="just">
              <a:lnSpc>
                <a:spcPct val="150000"/>
              </a:lnSpc>
              <a:buClr>
                <a:srgbClr val="000000"/>
              </a:buClr>
              <a:buFont typeface="Arial" panose="020B0604020202020204" pitchFamily="34" charset="0"/>
              <a:buChar char="•"/>
              <a:tabLst>
                <a:tab pos="0" algn="l"/>
              </a:tabLst>
            </a:pPr>
            <a:r>
              <a:rPr lang="en-GB" sz="2000" b="1" strike="noStrike" spc="-1" dirty="0">
                <a:solidFill>
                  <a:srgbClr val="000000"/>
                </a:solidFill>
                <a:latin typeface="Calibri"/>
              </a:rPr>
              <a:t>Variable Questionnaire and Layout Versioning:</a:t>
            </a:r>
            <a:r>
              <a:rPr lang="de-DE" sz="2000" b="0" strike="noStrike" spc="-1" dirty="0">
                <a:solidFill>
                  <a:srgbClr val="000000"/>
                </a:solidFill>
                <a:latin typeface="Calibri"/>
              </a:rPr>
              <a:t> </a:t>
            </a:r>
            <a:r>
              <a:rPr lang="en-GB" sz="2000" b="0" strike="noStrike" spc="-1" dirty="0">
                <a:solidFill>
                  <a:srgbClr val="000000"/>
                </a:solidFill>
                <a:latin typeface="Calibri"/>
              </a:rPr>
              <a:t>Keep records of all versions of the questionnaire, including layout changes. Screenshots are helpful for documenting what respondents actually saw, especially for web surveys.</a:t>
            </a:r>
            <a:endParaRPr lang="de-DE" sz="2000" b="0" strike="noStrike" spc="-1" dirty="0">
              <a:solidFill>
                <a:srgbClr val="000000"/>
              </a:solidFill>
              <a:latin typeface="Calibri"/>
            </a:endParaRPr>
          </a:p>
          <a:p>
            <a:pPr marL="342900" indent="-342900" algn="just">
              <a:lnSpc>
                <a:spcPct val="150000"/>
              </a:lnSpc>
              <a:buClr>
                <a:srgbClr val="000000"/>
              </a:buClr>
              <a:buFont typeface="Arial" panose="020B0604020202020204" pitchFamily="34" charset="0"/>
              <a:buChar char="•"/>
              <a:tabLst>
                <a:tab pos="0" algn="l"/>
              </a:tabLst>
            </a:pPr>
            <a:r>
              <a:rPr lang="en-GB" sz="2000" b="1" strike="noStrike" spc="-1" dirty="0">
                <a:solidFill>
                  <a:srgbClr val="000000"/>
                </a:solidFill>
                <a:latin typeface="Calibri"/>
              </a:rPr>
              <a:t>Flowchart:</a:t>
            </a:r>
            <a:r>
              <a:rPr lang="de-DE" sz="2000" b="0" strike="noStrike" spc="-1" dirty="0">
                <a:solidFill>
                  <a:srgbClr val="000000"/>
                </a:solidFill>
                <a:latin typeface="Calibri"/>
              </a:rPr>
              <a:t> </a:t>
            </a:r>
            <a:r>
              <a:rPr lang="en-GB" sz="2000" b="0" strike="noStrike" spc="-1" dirty="0">
                <a:solidFill>
                  <a:srgbClr val="000000"/>
                </a:solidFill>
                <a:latin typeface="Calibri"/>
              </a:rPr>
              <a:t>Create a flowchart showing the structure of your questionnaire. It should map out the branching logic—where respondents skip questions based on their previous answers. This is especially critical for complex, adaptive surveys.</a:t>
            </a:r>
            <a:endParaRPr lang="de-DE" sz="2000" b="0" strike="noStrike" spc="-1" dirty="0">
              <a:solidFill>
                <a:srgbClr val="000000"/>
              </a:solidFill>
              <a:latin typeface="Calibri"/>
            </a:endParaRPr>
          </a:p>
          <a:p>
            <a:pPr marL="342900" indent="-342900" algn="just">
              <a:lnSpc>
                <a:spcPct val="150000"/>
              </a:lnSpc>
              <a:buClr>
                <a:srgbClr val="000000"/>
              </a:buClr>
              <a:buFont typeface="Arial" panose="020B0604020202020204" pitchFamily="34" charset="0"/>
              <a:buChar char="•"/>
              <a:tabLst>
                <a:tab pos="0" algn="l"/>
              </a:tabLst>
            </a:pPr>
            <a:r>
              <a:rPr lang="en-GB" sz="2000" b="1" strike="noStrike" spc="-1" dirty="0">
                <a:solidFill>
                  <a:srgbClr val="000000"/>
                </a:solidFill>
                <a:latin typeface="Calibri"/>
              </a:rPr>
              <a:t>Codebook:</a:t>
            </a:r>
            <a:r>
              <a:rPr lang="de-DE" sz="2000" b="0" strike="noStrike" spc="-1" dirty="0">
                <a:solidFill>
                  <a:srgbClr val="000000"/>
                </a:solidFill>
                <a:latin typeface="Calibri"/>
              </a:rPr>
              <a:t> </a:t>
            </a:r>
            <a:r>
              <a:rPr lang="en-GB" sz="2000" b="0" strike="noStrike" spc="-1" dirty="0">
                <a:solidFill>
                  <a:srgbClr val="000000"/>
                </a:solidFill>
                <a:latin typeface="Calibri"/>
              </a:rPr>
              <a:t>Finally, you need a detailed codebook. I will explain what that is in a minute.</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346" name="PlaceHolder 3"/>
          <p:cNvSpPr>
            <a:spLocks noGrp="1"/>
          </p:cNvSpPr>
          <p:nvPr>
            <p:ph type="sldNum" idx="25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8F6C023-51B9-4328-AF02-001C355550CD}" type="slidenum">
              <a:rPr lang="de-DE" sz="1200" b="0" strike="noStrike" spc="-1">
                <a:solidFill>
                  <a:srgbClr val="000000"/>
                </a:solidFill>
                <a:latin typeface="Calibri"/>
              </a:rPr>
              <a:t>114</a:t>
            </a:fld>
            <a:endParaRPr lang="de-DE" sz="1200" b="0" strike="noStrike" spc="-1">
              <a:solidFill>
                <a:srgbClr val="000000"/>
              </a:solidFill>
              <a:latin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7" name="PlaceHolder 1"/>
          <p:cNvSpPr>
            <a:spLocks noGrp="1" noRot="1" noChangeAspect="1"/>
          </p:cNvSpPr>
          <p:nvPr>
            <p:ph type="sldImg"/>
          </p:nvPr>
        </p:nvSpPr>
        <p:spPr>
          <a:xfrm>
            <a:off x="685800" y="1143000"/>
            <a:ext cx="5484813" cy="3084513"/>
          </a:xfrm>
          <a:prstGeom prst="rect">
            <a:avLst/>
          </a:prstGeom>
          <a:ln w="0">
            <a:noFill/>
          </a:ln>
        </p:spPr>
      </p:sp>
      <p:sp>
        <p:nvSpPr>
          <p:cNvPr id="234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 this example, we see the same question documented in two different ways. On the left, we have the variable questionnaire, which lists each variable name and the corresponding value codes for the question. This is essential for data processing and analysis, as it provides a clear reference for each response option. We see also information on the visible conditions and the outlet filter.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On the right, we have the layout questionnaire, where the question is presented as the participant would see it during the survey. Documenting this is important because, as I've mentioned before, the layout of a question can influence response </a:t>
            </a:r>
            <a:r>
              <a:rPr lang="en-GB" sz="2000" b="0" strike="noStrike" spc="-1" dirty="0" err="1">
                <a:solidFill>
                  <a:srgbClr val="000000"/>
                </a:solidFill>
                <a:latin typeface="Calibri"/>
              </a:rPr>
              <a:t>behavior</a:t>
            </a:r>
            <a:r>
              <a:rPr lang="en-GB" sz="2000" b="0" strike="noStrike" spc="-1" dirty="0">
                <a:solidFill>
                  <a:srgbClr val="000000"/>
                </a:solidFill>
                <a:latin typeface="Calibri"/>
              </a:rPr>
              <a:t>. By keeping a detailed record of the layout, we can better understand any potential impact the presentation might have had on how participants answered.</a:t>
            </a:r>
            <a:endParaRPr lang="de-DE" sz="2000" b="0" strike="noStrike" spc="-1" dirty="0">
              <a:solidFill>
                <a:srgbClr val="000000"/>
              </a:solidFill>
              <a:latin typeface="Calibri"/>
            </a:endParaRPr>
          </a:p>
        </p:txBody>
      </p:sp>
      <p:sp>
        <p:nvSpPr>
          <p:cNvPr id="2349" name="PlaceHolder 3"/>
          <p:cNvSpPr>
            <a:spLocks noGrp="1"/>
          </p:cNvSpPr>
          <p:nvPr>
            <p:ph type="sldNum" idx="25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F53AF45-2D69-48E5-B68E-80300C7897E6}" type="slidenum">
              <a:rPr lang="de-DE" sz="1200" b="0" strike="noStrike" spc="-1">
                <a:solidFill>
                  <a:srgbClr val="000000"/>
                </a:solidFill>
                <a:latin typeface="Calibri"/>
              </a:rPr>
              <a:t>115</a:t>
            </a:fld>
            <a:endParaRPr lang="de-DE" sz="1200" b="0" strike="noStrike" spc="-1">
              <a:solidFill>
                <a:srgbClr val="000000"/>
              </a:solidFill>
              <a:latin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PlaceHolder 1"/>
          <p:cNvSpPr>
            <a:spLocks noGrp="1" noRot="1" noChangeAspect="1"/>
          </p:cNvSpPr>
          <p:nvPr>
            <p:ph type="sldImg"/>
          </p:nvPr>
        </p:nvSpPr>
        <p:spPr>
          <a:xfrm>
            <a:off x="685800" y="1143000"/>
            <a:ext cx="5484813" cy="3084513"/>
          </a:xfrm>
          <a:prstGeom prst="rect">
            <a:avLst/>
          </a:prstGeom>
          <a:ln w="0">
            <a:noFill/>
          </a:ln>
        </p:spPr>
      </p:sp>
      <p:sp>
        <p:nvSpPr>
          <p:cNvPr id="235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Flowcharts are essential tools in survey design, especially for complex questionnaires. They visually map out the structure and logical flow, showing the order of questions, skip patterns, and branching logic, or visible conditions.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Additionally, if your survey includes randomization (for example, rotating the order of answer options to reduce response bias), the flowchart should document this.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online surveys, most survey platforms allow you to automatically generate the flowchart.</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Such a flowchart is also important for data processing, as it allows you to check afterward whether the filtering logic worked correctly.</a:t>
            </a:r>
            <a:endParaRPr lang="de-DE" sz="2000" b="0" strike="noStrike" spc="-1" dirty="0">
              <a:solidFill>
                <a:srgbClr val="000000"/>
              </a:solidFill>
              <a:latin typeface="Calibri"/>
            </a:endParaRPr>
          </a:p>
        </p:txBody>
      </p:sp>
      <p:sp>
        <p:nvSpPr>
          <p:cNvPr id="2352" name="PlaceHolder 3"/>
          <p:cNvSpPr>
            <a:spLocks noGrp="1"/>
          </p:cNvSpPr>
          <p:nvPr>
            <p:ph type="sldNum" idx="25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12C36B47-4D5A-414D-A731-3F74D8B177AB}" type="slidenum">
              <a:rPr lang="de-DE" sz="1200" b="0" strike="noStrike" spc="-1">
                <a:solidFill>
                  <a:srgbClr val="000000"/>
                </a:solidFill>
                <a:latin typeface="Calibri"/>
              </a:rPr>
              <a:t>116</a:t>
            </a:fld>
            <a:endParaRPr lang="de-DE" sz="1200" b="0" strike="noStrike" spc="-1">
              <a:solidFill>
                <a:srgbClr val="000000"/>
              </a:solidFill>
              <a:latin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 name="PlaceHolder 1"/>
          <p:cNvSpPr>
            <a:spLocks noGrp="1" noRot="1" noChangeAspect="1"/>
          </p:cNvSpPr>
          <p:nvPr>
            <p:ph type="sldImg"/>
          </p:nvPr>
        </p:nvSpPr>
        <p:spPr>
          <a:xfrm>
            <a:off x="685800" y="1143000"/>
            <a:ext cx="5484813" cy="3084513"/>
          </a:xfrm>
          <a:prstGeom prst="rect">
            <a:avLst/>
          </a:prstGeom>
          <a:ln w="0">
            <a:noFill/>
          </a:ln>
        </p:spPr>
      </p:sp>
      <p:sp>
        <p:nvSpPr>
          <p:cNvPr id="235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defTabSz="914400">
              <a:lnSpc>
                <a:spcPct val="150000"/>
              </a:lnSpc>
              <a:buNone/>
              <a:tabLst>
                <a:tab pos="0" algn="l"/>
              </a:tabLst>
            </a:pPr>
            <a:r>
              <a:rPr lang="en-GB" sz="2000" b="0" strike="noStrike" spc="-1" dirty="0">
                <a:solidFill>
                  <a:srgbClr val="000000"/>
                </a:solidFill>
                <a:latin typeface="Calibri"/>
              </a:rPr>
              <a:t>Finally a codebook is an essential part of documentation in survey research, as it provides detailed information about each variable in a data file. It’s crucial for future you and other researchers to understand, interpret, and even reuse the data collected. For instance, the codebook records each variable’s name, label, type, valid values, and what those values mean, making it easy to interpret each data point without guessing or misinterpreting. Additional details might also capture specific item formulations, related instruments, or units of measurement. This is especially valuable when time has passed, and you or others are less familiar with the specific details of the survey.</a:t>
            </a:r>
            <a:endParaRPr lang="de-DE" sz="2000" b="0" strike="noStrike" spc="-1" dirty="0">
              <a:solidFill>
                <a:srgbClr val="000000"/>
              </a:solidFill>
              <a:latin typeface="Calibri"/>
            </a:endParaRPr>
          </a:p>
          <a:p>
            <a:pPr marL="0" indent="0" algn="just" defTabSz="914400">
              <a:lnSpc>
                <a:spcPct val="150000"/>
              </a:lnSpc>
              <a:buNone/>
              <a:tabLst>
                <a:tab pos="0" algn="l"/>
              </a:tabLst>
            </a:pP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0" strike="noStrike" spc="-1" dirty="0">
                <a:solidFill>
                  <a:srgbClr val="000000"/>
                </a:solidFill>
                <a:latin typeface="Calibri"/>
              </a:rPr>
              <a:t>I've linked various resources here. I particularly recommend the DDI Guidelines for creating a codebook and the corresponding examples. DDI is the standard for metadata — that is, data that describes your data — in the social and economic sciences. There are now also R scripts available that allow you to automatically generate DDI codebooks. </a:t>
            </a: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0" strike="noStrike" spc="-1" dirty="0">
                <a:solidFill>
                  <a:srgbClr val="000000"/>
                </a:solidFill>
                <a:latin typeface="Calibri"/>
              </a:rPr>
              <a:t>But the most, or at least some, survey platforms also generate codebooks automatically.</a:t>
            </a:r>
            <a:endParaRPr lang="de-DE" sz="2000" b="0" strike="noStrike" spc="-1" dirty="0">
              <a:solidFill>
                <a:srgbClr val="000000"/>
              </a:solidFill>
              <a:latin typeface="Calibri"/>
            </a:endParaRPr>
          </a:p>
        </p:txBody>
      </p:sp>
      <p:sp>
        <p:nvSpPr>
          <p:cNvPr id="2355" name="PlaceHolder 3"/>
          <p:cNvSpPr>
            <a:spLocks noGrp="1"/>
          </p:cNvSpPr>
          <p:nvPr>
            <p:ph type="sldNum" idx="26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70F7D6BD-6F2C-40E3-B7A2-0EC6A2996929}" type="slidenum">
              <a:rPr lang="de-DE" sz="1200" b="0" strike="noStrike" spc="-1">
                <a:solidFill>
                  <a:srgbClr val="000000"/>
                </a:solidFill>
                <a:latin typeface="Calibri"/>
              </a:rPr>
              <a:t>117</a:t>
            </a:fld>
            <a:endParaRPr lang="de-DE" sz="1200" b="0" strike="noStrike" spc="-1">
              <a:solidFill>
                <a:srgbClr val="000000"/>
              </a:solidFill>
              <a:latin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PlaceHolder 1"/>
          <p:cNvSpPr>
            <a:spLocks noGrp="1" noRot="1" noChangeAspect="1"/>
          </p:cNvSpPr>
          <p:nvPr>
            <p:ph type="sldImg"/>
          </p:nvPr>
        </p:nvSpPr>
        <p:spPr>
          <a:xfrm>
            <a:off x="685800" y="1143000"/>
            <a:ext cx="5484813" cy="3084513"/>
          </a:xfrm>
          <a:prstGeom prst="rect">
            <a:avLst/>
          </a:prstGeom>
          <a:ln w="0">
            <a:noFill/>
          </a:ln>
        </p:spPr>
      </p:sp>
      <p:sp>
        <p:nvSpPr>
          <p:cNvPr id="235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nSpc>
                <a:spcPct val="100000"/>
              </a:lnSpc>
              <a:buNone/>
              <a:tabLst>
                <a:tab pos="0" algn="l"/>
              </a:tabLst>
            </a:pPr>
            <a:r>
              <a:rPr lang="en-GB" sz="2000" b="0" strike="noStrike" spc="-1" dirty="0">
                <a:solidFill>
                  <a:srgbClr val="000000"/>
                </a:solidFill>
                <a:latin typeface="Calibri"/>
              </a:rPr>
              <a:t>Let’s zoom in on the </a:t>
            </a:r>
            <a:r>
              <a:rPr lang="en-GB" sz="2000" b="1" strike="noStrike" spc="-1" dirty="0">
                <a:solidFill>
                  <a:srgbClr val="000000"/>
                </a:solidFill>
                <a:latin typeface="Calibri"/>
              </a:rPr>
              <a:t>Data Collection</a:t>
            </a:r>
            <a:r>
              <a:rPr lang="en-GB" sz="2000" b="0" strike="noStrike" spc="-1" dirty="0">
                <a:solidFill>
                  <a:srgbClr val="000000"/>
                </a:solidFill>
                <a:latin typeface="Calibri"/>
              </a:rPr>
              <a:t> section. Here’s what you need to document carefully:</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216000">
              <a:lnSpc>
                <a:spcPct val="100000"/>
              </a:lnSpc>
              <a:buClr>
                <a:srgbClr val="000000"/>
              </a:buClr>
              <a:buFont typeface="Arial"/>
              <a:buChar char="•"/>
              <a:tabLst>
                <a:tab pos="0" algn="l"/>
              </a:tabLst>
            </a:pPr>
            <a:r>
              <a:rPr lang="en-GB" sz="2000" b="1" strike="noStrike" spc="-1" dirty="0">
                <a:solidFill>
                  <a:srgbClr val="000000"/>
                </a:solidFill>
                <a:latin typeface="Calibri"/>
              </a:rPr>
              <a:t> Contact Strategy:</a:t>
            </a:r>
            <a:r>
              <a:rPr lang="en-GB" sz="2000" b="0" strike="noStrike" spc="-1" dirty="0">
                <a:solidFill>
                  <a:srgbClr val="000000"/>
                </a:solidFill>
                <a:latin typeface="Calibri"/>
              </a:rPr>
              <a:t> First, think about how you'll reach your target group. Are you emailing, or using social media? Document your plans so it’s clear and repeatable for others or for future studies.</a:t>
            </a:r>
            <a:endParaRPr lang="de-DE" sz="2000" b="0" strike="noStrike" spc="-1" dirty="0">
              <a:solidFill>
                <a:srgbClr val="000000"/>
              </a:solidFill>
              <a:latin typeface="Calibri"/>
            </a:endParaRPr>
          </a:p>
          <a:p>
            <a:pPr marL="0" indent="-216000">
              <a:lnSpc>
                <a:spcPct val="100000"/>
              </a:lnSpc>
              <a:buClr>
                <a:srgbClr val="000000"/>
              </a:buClr>
              <a:buFont typeface="Arial"/>
              <a:buChar char="•"/>
              <a:tabLst>
                <a:tab pos="0" algn="l"/>
              </a:tabLst>
            </a:pPr>
            <a:r>
              <a:rPr lang="en-GB" sz="2000" b="1" strike="noStrike" spc="-1" dirty="0">
                <a:solidFill>
                  <a:srgbClr val="000000"/>
                </a:solidFill>
                <a:latin typeface="Calibri"/>
              </a:rPr>
              <a:t> Reminder Strategy:</a:t>
            </a:r>
            <a:r>
              <a:rPr lang="en-GB" sz="2000" b="0" strike="noStrike" spc="-1" dirty="0">
                <a:solidFill>
                  <a:srgbClr val="000000"/>
                </a:solidFill>
                <a:latin typeface="Calibri"/>
              </a:rPr>
              <a:t> Plan and note when you sent them, how many you sent, and what they said. </a:t>
            </a:r>
            <a:endParaRPr lang="de-DE" sz="2000" b="0" strike="noStrike" spc="-1" dirty="0">
              <a:solidFill>
                <a:srgbClr val="000000"/>
              </a:solidFill>
              <a:latin typeface="Calibri"/>
            </a:endParaRPr>
          </a:p>
          <a:p>
            <a:pPr marL="0" indent="-216000">
              <a:lnSpc>
                <a:spcPct val="100000"/>
              </a:lnSpc>
              <a:buClr>
                <a:srgbClr val="000000"/>
              </a:buClr>
              <a:buFont typeface="Arial"/>
              <a:buChar char="•"/>
              <a:tabLst>
                <a:tab pos="0" algn="l"/>
              </a:tabLst>
            </a:pPr>
            <a:r>
              <a:rPr lang="en-GB" sz="2000" b="1" strike="noStrike" spc="-1" dirty="0">
                <a:solidFill>
                  <a:srgbClr val="000000"/>
                </a:solidFill>
                <a:latin typeface="Calibri"/>
              </a:rPr>
              <a:t> Invitation and Reminder Letters:</a:t>
            </a:r>
            <a:r>
              <a:rPr lang="en-GB" sz="2000" b="0" strike="noStrike" spc="-1" dirty="0">
                <a:solidFill>
                  <a:srgbClr val="000000"/>
                </a:solidFill>
                <a:latin typeface="Calibri"/>
              </a:rPr>
              <a:t> Speaking of messaging, keep a record of every version of your emails or letters. </a:t>
            </a:r>
            <a:endParaRPr lang="de-DE" sz="2000" b="0" strike="noStrike" spc="-1" dirty="0">
              <a:solidFill>
                <a:srgbClr val="000000"/>
              </a:solidFill>
              <a:latin typeface="Calibri"/>
            </a:endParaRPr>
          </a:p>
          <a:p>
            <a:pPr marL="0" indent="-216000">
              <a:lnSpc>
                <a:spcPct val="100000"/>
              </a:lnSpc>
              <a:buClr>
                <a:srgbClr val="000000"/>
              </a:buClr>
              <a:buFont typeface="Arial"/>
              <a:buChar char="•"/>
              <a:tabLst>
                <a:tab pos="0" algn="l"/>
              </a:tabLst>
            </a:pPr>
            <a:r>
              <a:rPr lang="en-GB" sz="2000" b="1" strike="noStrike" spc="-1" dirty="0">
                <a:solidFill>
                  <a:srgbClr val="000000"/>
                </a:solidFill>
                <a:latin typeface="Calibri"/>
              </a:rPr>
              <a:t> Incentives:</a:t>
            </a:r>
            <a:r>
              <a:rPr lang="en-GB" sz="2000" b="0" strike="noStrike" spc="-1" dirty="0">
                <a:solidFill>
                  <a:srgbClr val="000000"/>
                </a:solidFill>
                <a:latin typeface="Calibri"/>
              </a:rPr>
              <a:t> If you’re offering rewards, whether it’s cash, gift cards, or prize draws, clearly document the details. This includes what you’re offering, how participants will get it, and when. </a:t>
            </a:r>
            <a:endParaRPr lang="de-DE" sz="2000" b="0" strike="noStrike" spc="-1" dirty="0">
              <a:solidFill>
                <a:srgbClr val="000000"/>
              </a:solidFill>
              <a:latin typeface="Calibri"/>
            </a:endParaRPr>
          </a:p>
          <a:p>
            <a:pPr marL="0" indent="-216000">
              <a:lnSpc>
                <a:spcPct val="100000"/>
              </a:lnSpc>
              <a:buClr>
                <a:srgbClr val="000000"/>
              </a:buClr>
              <a:buFont typeface="Arial"/>
              <a:buChar char="•"/>
              <a:tabLst>
                <a:tab pos="0" algn="l"/>
              </a:tabLst>
            </a:pPr>
            <a:r>
              <a:rPr lang="en-GB" sz="2000" b="1" strike="noStrike" spc="-1" dirty="0">
                <a:solidFill>
                  <a:srgbClr val="000000"/>
                </a:solidFill>
                <a:latin typeface="Calibri"/>
              </a:rPr>
              <a:t>Informed Consent and Checklists:</a:t>
            </a:r>
            <a:r>
              <a:rPr lang="en-GB" sz="2000" b="0" strike="noStrike" spc="-1" dirty="0">
                <a:solidFill>
                  <a:srgbClr val="000000"/>
                </a:solidFill>
                <a:latin typeface="Calibri"/>
              </a:rPr>
              <a:t> Finally, keep a version of the informed consent and the checklists on data protection you hopefully are going to use for your survey.</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58" name="PlaceHolder 3"/>
          <p:cNvSpPr>
            <a:spLocks noGrp="1"/>
          </p:cNvSpPr>
          <p:nvPr>
            <p:ph type="sldNum" idx="26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F254B592-AA17-410F-BDE0-CCB58DEC06B9}" type="slidenum">
              <a:rPr lang="de-DE" sz="1200" b="0" strike="noStrike" spc="-1">
                <a:solidFill>
                  <a:srgbClr val="000000"/>
                </a:solidFill>
                <a:latin typeface="Calibri"/>
              </a:rPr>
              <a:t>118</a:t>
            </a:fld>
            <a:endParaRPr lang="de-DE" sz="1200" b="0" strike="noStrike" spc="-1">
              <a:solidFill>
                <a:srgbClr val="000000"/>
              </a:solidFill>
              <a:latin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 name="PlaceHolder 1"/>
          <p:cNvSpPr>
            <a:spLocks noGrp="1" noRot="1" noChangeAspect="1"/>
          </p:cNvSpPr>
          <p:nvPr>
            <p:ph type="sldImg"/>
          </p:nvPr>
        </p:nvSpPr>
        <p:spPr>
          <a:xfrm>
            <a:off x="685800" y="1143000"/>
            <a:ext cx="5484813" cy="3084513"/>
          </a:xfrm>
          <a:prstGeom prst="rect">
            <a:avLst/>
          </a:prstGeom>
          <a:ln w="0">
            <a:noFill/>
          </a:ln>
        </p:spPr>
      </p:sp>
      <p:sp>
        <p:nvSpPr>
          <p:cNvPr id="236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For all these documents, you should maintain some form of version control from the very beginning of the survey development process. Version control is important for tracking changes over time in any document or project file.</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It allows us to keep a detailed record of every modification made, along with the date and the author responsible for the change. If there was a mistake in filtering, or you deleted a question and later you change your mind and want to include this question into your questionnaire again, version control enables us to go back to a previous version easily.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practical implementation:</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Use </a:t>
            </a:r>
            <a:r>
              <a:rPr lang="en-GB" sz="2000" b="1" strike="noStrike" spc="-1" dirty="0">
                <a:solidFill>
                  <a:srgbClr val="000000"/>
                </a:solidFill>
                <a:latin typeface="Calibri"/>
              </a:rPr>
              <a:t>continuous numbering</a:t>
            </a:r>
            <a:r>
              <a:rPr lang="en-GB" sz="2000" b="0" strike="noStrike" spc="-1" dirty="0">
                <a:solidFill>
                  <a:srgbClr val="000000"/>
                </a:solidFill>
                <a:latin typeface="Calibri"/>
              </a:rPr>
              <a:t> to maintain version consistency.</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Include the </a:t>
            </a:r>
            <a:r>
              <a:rPr lang="en-GB" sz="2000" b="1" strike="noStrike" spc="-1" dirty="0">
                <a:solidFill>
                  <a:srgbClr val="000000"/>
                </a:solidFill>
                <a:latin typeface="Calibri"/>
              </a:rPr>
              <a:t>date and version number</a:t>
            </a:r>
            <a:r>
              <a:rPr lang="en-GB" sz="2000" b="0" strike="noStrike" spc="-1" dirty="0">
                <a:solidFill>
                  <a:srgbClr val="000000"/>
                </a:solidFill>
                <a:latin typeface="Calibri"/>
              </a:rPr>
              <a:t> in file names.</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A </a:t>
            </a:r>
            <a:r>
              <a:rPr lang="en-GB" sz="2000" b="1" strike="noStrike" spc="-1" dirty="0">
                <a:solidFill>
                  <a:srgbClr val="000000"/>
                </a:solidFill>
                <a:latin typeface="Calibri"/>
              </a:rPr>
              <a:t>version control table</a:t>
            </a:r>
            <a:r>
              <a:rPr lang="en-GB" sz="2000" b="0" strike="noStrike" spc="-1" dirty="0">
                <a:solidFill>
                  <a:srgbClr val="000000"/>
                </a:solidFill>
                <a:latin typeface="Calibri"/>
              </a:rPr>
              <a:t> like the one shown can help keep track of status, changes, and approvals.</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Saving milestone versions is also critical, especially for larger projects.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At the beginning, we designed our surveys in the project the old-school way, using Word. We documented changes by tracking revisions in edit mode and saving updated versions with version numbers and dates.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However, over time, we realized that this method was very cumbersome and prone to errors, especially when adding complex filter conditions that sometimes didn’t work during testing. In such cases, it became crucial to have a robust version control system to help identify where a mistake might have been made. We then switched to using Git. Collaboration with others was managed through GitHub, and this approach proved to be really effective. So I can really recommend using Git for this.</a:t>
            </a:r>
            <a:endParaRPr lang="de-DE" sz="2000" b="0" strike="noStrike" spc="-1" dirty="0">
              <a:solidFill>
                <a:srgbClr val="000000"/>
              </a:solidFill>
              <a:latin typeface="Calibri"/>
            </a:endParaRPr>
          </a:p>
        </p:txBody>
      </p:sp>
      <p:sp>
        <p:nvSpPr>
          <p:cNvPr id="2361" name="PlaceHolder 3"/>
          <p:cNvSpPr>
            <a:spLocks noGrp="1"/>
          </p:cNvSpPr>
          <p:nvPr>
            <p:ph type="sldNum" idx="26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FC18139C-22DC-4505-A5C2-A4B37C1FA7D3}" type="slidenum">
              <a:rPr lang="de-DE" sz="1200" b="0" strike="noStrike" spc="-1">
                <a:solidFill>
                  <a:srgbClr val="000000"/>
                </a:solidFill>
                <a:latin typeface="Calibri"/>
              </a:rPr>
              <a:t>119</a:t>
            </a:fld>
            <a:endParaRPr lang="de-DE" sz="1200" b="0" strike="noStrike" spc="-1">
              <a:solidFill>
                <a:srgbClr val="000000"/>
              </a:solidFill>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4813" cy="3084513"/>
          </a:xfrm>
          <a:prstGeom prst="rect">
            <a:avLst/>
          </a:prstGeom>
          <a:ln w="0">
            <a:noFill/>
          </a:ln>
        </p:spPr>
      </p:sp>
      <p:sp>
        <p:nvSpPr>
          <p:cNvPr id="205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Now, let’s look at the flip side—some of the downsides of web surveys and when they might not be the best option.</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 access is restricted to individuals with internet, which can exclude certain groups, like older adults or low-income populations who might not have reliable connectivity.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There are also technical challenges, both on the participant's end and in ensuring the survey functions smoothly on different devices.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Data quality can be a concern. With online surveys, there’s often a higher risk of errors, incomplete answers, or even fraudulent responses.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We know from survey research that people have a shorter attention span online, which means questionnaires should ideally stay under 15 minutes to reduce drop-outs.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Another challenge is limited control over the environment. We can’t control where or when participants are completing the survey, which might affect their focus or how they respond.</a:t>
            </a:r>
            <a:endParaRPr lang="de-DE" sz="2000" b="0" strike="noStrike" spc="-1" dirty="0">
              <a:solidFill>
                <a:srgbClr val="000000"/>
              </a:solidFill>
              <a:latin typeface="Calibri"/>
            </a:endParaRPr>
          </a:p>
          <a:p>
            <a:pPr indent="0" algn="just">
              <a:lnSpc>
                <a:spcPct val="150000"/>
              </a:lnSpc>
              <a:buNone/>
              <a:tabLst>
                <a:tab pos="0" algn="l"/>
              </a:tabLst>
            </a:pPr>
            <a:endParaRPr lang="de-DE" sz="2000" b="0" strike="noStrike" spc="-1" dirty="0">
              <a:solidFill>
                <a:srgbClr val="000000"/>
              </a:solidFill>
              <a:latin typeface="Calibri"/>
            </a:endParaRPr>
          </a:p>
          <a:p>
            <a:pPr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indent="0" algn="just">
              <a:lnSpc>
                <a:spcPct val="150000"/>
              </a:lnSpc>
              <a:buNone/>
              <a:tabLst>
                <a:tab pos="0" algn="l"/>
              </a:tabLst>
            </a:pPr>
            <a:r>
              <a:rPr lang="en-GB" sz="2000" b="0" strike="noStrike" spc="-1" dirty="0">
                <a:solidFill>
                  <a:srgbClr val="000000"/>
                </a:solidFill>
                <a:latin typeface="Calibri"/>
              </a:rPr>
              <a:t>On the right, we see some scenarios where online surveys might not work as well.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If you’re targeting a population with limited internet access, or if you’re conducting a controlled study that requires close observation or clarification, online may not be the best fit.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Similarly, if your survey requires detailed explanations or probing, face-to-face methods might be more suitable.</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055" name="PlaceHolder 3"/>
          <p:cNvSpPr>
            <a:spLocks noGrp="1"/>
          </p:cNvSpPr>
          <p:nvPr>
            <p:ph type="sldNum" idx="16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76CA91F-9E06-4C97-A51D-E063AFFF2DDD}" type="slidenum">
              <a:rPr lang="de-DE" sz="1200" b="0" strike="noStrike" spc="-1">
                <a:solidFill>
                  <a:srgbClr val="000000"/>
                </a:solidFill>
                <a:latin typeface="Calibri"/>
              </a:rPr>
              <a:t>12</a:t>
            </a:fld>
            <a:endParaRPr lang="de-DE" sz="1200" b="0" strike="noStrike" spc="-1">
              <a:solidFill>
                <a:srgbClr val="000000"/>
              </a:solidFill>
              <a:latin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PlaceHolder 1"/>
          <p:cNvSpPr>
            <a:spLocks noGrp="1" noRot="1" noChangeAspect="1"/>
          </p:cNvSpPr>
          <p:nvPr>
            <p:ph type="sldImg"/>
          </p:nvPr>
        </p:nvSpPr>
        <p:spPr>
          <a:xfrm>
            <a:off x="685800" y="1143000"/>
            <a:ext cx="5484813" cy="3084513"/>
          </a:xfrm>
          <a:prstGeom prst="rect">
            <a:avLst/>
          </a:prstGeom>
          <a:ln w="0">
            <a:noFill/>
          </a:ln>
        </p:spPr>
      </p:sp>
      <p:sp>
        <p:nvSpPr>
          <p:cNvPr id="236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US" sz="2000" b="0" strike="noStrike" spc="-1" dirty="0">
                <a:solidFill>
                  <a:srgbClr val="000000"/>
                </a:solidFill>
                <a:latin typeface="Calibri"/>
              </a:rPr>
              <a:t>As an example, I want to quickly show you these types of documents related to the </a:t>
            </a:r>
            <a:r>
              <a:rPr lang="en-US" sz="2000" b="0" strike="noStrike" spc="-1" dirty="0" err="1">
                <a:solidFill>
                  <a:srgbClr val="000000"/>
                </a:solidFill>
                <a:latin typeface="Calibri"/>
              </a:rPr>
              <a:t>Nacaps</a:t>
            </a:r>
            <a:r>
              <a:rPr lang="en-US" sz="2000" b="0" strike="noStrike" spc="-1" dirty="0">
                <a:solidFill>
                  <a:srgbClr val="000000"/>
                </a:solidFill>
                <a:latin typeface="Calibri"/>
              </a:rPr>
              <a:t> study I published in a repository for higher education and science research data. </a:t>
            </a:r>
            <a:endParaRPr lang="de-DE" sz="2000" b="0" strike="noStrike" spc="-1" dirty="0">
              <a:solidFill>
                <a:srgbClr val="000000"/>
              </a:solidFill>
              <a:latin typeface="Calibri"/>
            </a:endParaRPr>
          </a:p>
        </p:txBody>
      </p:sp>
      <p:sp>
        <p:nvSpPr>
          <p:cNvPr id="2364" name="PlaceHolder 3"/>
          <p:cNvSpPr>
            <a:spLocks noGrp="1"/>
          </p:cNvSpPr>
          <p:nvPr>
            <p:ph type="sldNum" idx="26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B578913-17C6-4CC2-8982-1D0B08B6FBB9}" type="slidenum">
              <a:rPr lang="de-DE" sz="1200" b="0" strike="noStrike" spc="-1">
                <a:solidFill>
                  <a:srgbClr val="000000"/>
                </a:solidFill>
                <a:latin typeface="Calibri"/>
              </a:rPr>
              <a:t>120</a:t>
            </a:fld>
            <a:endParaRPr lang="de-DE" sz="1200" b="0" strike="noStrike" spc="-1">
              <a:solidFill>
                <a:srgbClr val="000000"/>
              </a:solidFill>
              <a:latin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 name="PlaceHolder 1"/>
          <p:cNvSpPr>
            <a:spLocks noGrp="1" noRot="1" noChangeAspect="1"/>
          </p:cNvSpPr>
          <p:nvPr>
            <p:ph type="sldImg"/>
          </p:nvPr>
        </p:nvSpPr>
        <p:spPr>
          <a:xfrm>
            <a:off x="685800" y="1143000"/>
            <a:ext cx="5484813" cy="3084513"/>
          </a:xfrm>
          <a:prstGeom prst="rect">
            <a:avLst/>
          </a:prstGeom>
          <a:ln w="0">
            <a:noFill/>
          </a:ln>
        </p:spPr>
      </p:sp>
      <p:sp>
        <p:nvSpPr>
          <p:cNvPr id="236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I’ve put together a few guidelines for documenting surveys, most of which are from GESIS.</a:t>
            </a:r>
            <a:endParaRPr lang="de-DE" sz="2000" b="0" strike="noStrike" spc="-1" dirty="0">
              <a:solidFill>
                <a:srgbClr val="000000"/>
              </a:solidFill>
              <a:latin typeface="Calibri"/>
            </a:endParaRPr>
          </a:p>
        </p:txBody>
      </p:sp>
      <p:sp>
        <p:nvSpPr>
          <p:cNvPr id="2367" name="PlaceHolder 3"/>
          <p:cNvSpPr>
            <a:spLocks noGrp="1"/>
          </p:cNvSpPr>
          <p:nvPr>
            <p:ph type="sldNum" idx="26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9B580A0C-8894-4B42-9F34-88E6E877F17D}" type="slidenum">
              <a:rPr lang="de-DE" sz="1200" b="0" strike="noStrike" spc="-1">
                <a:solidFill>
                  <a:srgbClr val="000000"/>
                </a:solidFill>
                <a:latin typeface="Calibri"/>
              </a:rPr>
              <a:t>121</a:t>
            </a:fld>
            <a:endParaRPr lang="de-DE" sz="1200" b="0" strike="noStrike" spc="-1">
              <a:solidFill>
                <a:srgbClr val="000000"/>
              </a:solidFill>
              <a:latin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PlaceHolder 1"/>
          <p:cNvSpPr>
            <a:spLocks noGrp="1" noRot="1" noChangeAspect="1"/>
          </p:cNvSpPr>
          <p:nvPr>
            <p:ph type="sldImg"/>
          </p:nvPr>
        </p:nvSpPr>
        <p:spPr>
          <a:xfrm>
            <a:off x="685800" y="1143000"/>
            <a:ext cx="5484813" cy="3084513"/>
          </a:xfrm>
          <a:prstGeom prst="rect">
            <a:avLst/>
          </a:prstGeom>
          <a:ln w="0">
            <a:noFill/>
          </a:ln>
        </p:spPr>
      </p:sp>
      <p:sp>
        <p:nvSpPr>
          <p:cNvPr id="236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de-DE" sz="2000" b="0" strike="noStrike" spc="-1" dirty="0">
                <a:solidFill>
                  <a:srgbClr val="000000"/>
                </a:solidFill>
                <a:latin typeface="Calibri"/>
              </a:rPr>
              <a:t>So </a:t>
            </a:r>
            <a:r>
              <a:rPr lang="de-DE" sz="2000" b="0" strike="noStrike" spc="-1" dirty="0" err="1">
                <a:solidFill>
                  <a:srgbClr val="000000"/>
                </a:solidFill>
                <a:latin typeface="Calibri"/>
              </a:rPr>
              <a:t>how</a:t>
            </a:r>
            <a:r>
              <a:rPr lang="de-DE" sz="2000" b="0" strike="noStrike" spc="-1" dirty="0">
                <a:solidFill>
                  <a:srgbClr val="000000"/>
                </a:solidFill>
                <a:latin typeface="Calibri"/>
              </a:rPr>
              <a:t> </a:t>
            </a:r>
            <a:r>
              <a:rPr lang="de-DE" sz="2000" b="0" strike="noStrike" spc="-1" dirty="0" err="1">
                <a:solidFill>
                  <a:srgbClr val="000000"/>
                </a:solidFill>
                <a:latin typeface="Calibri"/>
              </a:rPr>
              <a:t>to</a:t>
            </a:r>
            <a:r>
              <a:rPr lang="de-DE" sz="2000" b="0" strike="noStrike" spc="-1" dirty="0">
                <a:solidFill>
                  <a:srgbClr val="000000"/>
                </a:solidFill>
                <a:latin typeface="Calibri"/>
              </a:rPr>
              <a:t> </a:t>
            </a:r>
            <a:r>
              <a:rPr lang="de-DE" sz="2000" b="0" strike="noStrike" spc="-1" dirty="0" err="1">
                <a:solidFill>
                  <a:srgbClr val="000000"/>
                </a:solidFill>
                <a:latin typeface="Calibri"/>
              </a:rPr>
              <a:t>get</a:t>
            </a:r>
            <a:r>
              <a:rPr lang="de-DE" sz="2000" b="0" strike="noStrike" spc="-1" dirty="0">
                <a:solidFill>
                  <a:srgbClr val="000000"/>
                </a:solidFill>
                <a:latin typeface="Calibri"/>
              </a:rPr>
              <a:t> </a:t>
            </a:r>
            <a:r>
              <a:rPr lang="de-DE" sz="2000" b="0" strike="noStrike" spc="-1" dirty="0" err="1">
                <a:solidFill>
                  <a:srgbClr val="000000"/>
                </a:solidFill>
                <a:latin typeface="Calibri"/>
              </a:rPr>
              <a:t>started</a:t>
            </a:r>
            <a:r>
              <a:rPr lang="de-DE" sz="2000" b="0" strike="noStrike" spc="-1" dirty="0">
                <a:solidFill>
                  <a:srgbClr val="000000"/>
                </a:solidFill>
                <a:latin typeface="Calibri"/>
              </a:rPr>
              <a:t> </a:t>
            </a:r>
            <a:r>
              <a:rPr lang="de-DE" sz="2000" b="0" strike="noStrike" spc="-1" dirty="0" err="1">
                <a:solidFill>
                  <a:srgbClr val="000000"/>
                </a:solidFill>
                <a:latin typeface="Calibri"/>
              </a:rPr>
              <a:t>with</a:t>
            </a:r>
            <a:r>
              <a:rPr lang="de-DE" sz="2000" b="0" strike="noStrike" spc="-1" dirty="0">
                <a:solidFill>
                  <a:srgbClr val="000000"/>
                </a:solidFill>
                <a:latin typeface="Calibri"/>
              </a:rPr>
              <a:t> </a:t>
            </a:r>
            <a:r>
              <a:rPr lang="de-DE" sz="2000" b="0" strike="noStrike" spc="-1" dirty="0" err="1">
                <a:solidFill>
                  <a:srgbClr val="000000"/>
                </a:solidFill>
                <a:latin typeface="Calibri"/>
              </a:rPr>
              <a:t>designing</a:t>
            </a:r>
            <a:r>
              <a:rPr lang="de-DE" sz="2000" b="0" strike="noStrike" spc="-1" dirty="0">
                <a:solidFill>
                  <a:srgbClr val="000000"/>
                </a:solidFill>
                <a:latin typeface="Calibri"/>
              </a:rPr>
              <a:t> </a:t>
            </a:r>
            <a:r>
              <a:rPr lang="de-DE" sz="2000" b="0" strike="noStrike" spc="-1" dirty="0" err="1">
                <a:solidFill>
                  <a:srgbClr val="000000"/>
                </a:solidFill>
                <a:latin typeface="Calibri"/>
              </a:rPr>
              <a:t>your</a:t>
            </a:r>
            <a:r>
              <a:rPr lang="de-DE" sz="2000" b="0" strike="noStrike" spc="-1" dirty="0">
                <a:solidFill>
                  <a:srgbClr val="000000"/>
                </a:solidFill>
                <a:latin typeface="Calibri"/>
              </a:rPr>
              <a:t> web </a:t>
            </a:r>
            <a:r>
              <a:rPr lang="de-DE" sz="2000" b="0" strike="noStrike" spc="-1" dirty="0" err="1">
                <a:solidFill>
                  <a:srgbClr val="000000"/>
                </a:solidFill>
                <a:latin typeface="Calibri"/>
              </a:rPr>
              <a:t>survey</a:t>
            </a:r>
            <a:r>
              <a:rPr lang="de-DE" sz="2000" b="0" strike="noStrike" spc="-1" dirty="0">
                <a:solidFill>
                  <a:srgbClr val="000000"/>
                </a:solidFill>
                <a:latin typeface="Calibri"/>
              </a:rPr>
              <a:t>?</a:t>
            </a: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70" name="PlaceHolder 3"/>
          <p:cNvSpPr>
            <a:spLocks noGrp="1"/>
          </p:cNvSpPr>
          <p:nvPr>
            <p:ph type="sldNum" idx="26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D9DC7B9C-868E-4572-A70A-C8AAD7EE8D37}" type="slidenum">
              <a:rPr lang="de-DE" sz="1200" b="0" strike="noStrike" spc="-1">
                <a:solidFill>
                  <a:srgbClr val="000000"/>
                </a:solidFill>
                <a:latin typeface="Calibri"/>
              </a:rPr>
              <a:t>122</a:t>
            </a:fld>
            <a:endParaRPr lang="de-DE" sz="1200" b="0" strike="noStrike" spc="-1">
              <a:solidFill>
                <a:srgbClr val="000000"/>
              </a:solidFill>
              <a:latin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1" name="PlaceHolder 1"/>
          <p:cNvSpPr>
            <a:spLocks noGrp="1" noRot="1" noChangeAspect="1"/>
          </p:cNvSpPr>
          <p:nvPr>
            <p:ph type="sldImg"/>
          </p:nvPr>
        </p:nvSpPr>
        <p:spPr>
          <a:xfrm>
            <a:off x="685800" y="1143000"/>
            <a:ext cx="5484813" cy="3084513"/>
          </a:xfrm>
          <a:prstGeom prst="rect">
            <a:avLst/>
          </a:prstGeom>
          <a:ln w="0">
            <a:noFill/>
          </a:ln>
        </p:spPr>
      </p:sp>
      <p:sp>
        <p:nvSpPr>
          <p:cNvPr id="237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nSpc>
                <a:spcPct val="100000"/>
              </a:lnSpc>
              <a:buNone/>
              <a:tabLst>
                <a:tab pos="0" algn="l"/>
              </a:tabLst>
            </a:pPr>
            <a:r>
              <a:rPr lang="en-GB" sz="2000" b="0" strike="noStrike" spc="-1" dirty="0">
                <a:solidFill>
                  <a:srgbClr val="000000"/>
                </a:solidFill>
                <a:latin typeface="Calibri"/>
              </a:rPr>
              <a:t>When starting a survey project, it’s helpful to follow a structured approach. Here’s a suggested order of tasks to get you moving forward smoothly and give you an idea on how to get started with your survey.</a:t>
            </a:r>
            <a:endParaRPr lang="de-DE" sz="2000" b="0" strike="noStrike" spc="-1" dirty="0">
              <a:solidFill>
                <a:srgbClr val="000000"/>
              </a:solidFill>
              <a:latin typeface="Calibri"/>
            </a:endParaRPr>
          </a:p>
          <a:p>
            <a:pPr marL="457200" indent="-457200">
              <a:lnSpc>
                <a:spcPct val="100000"/>
              </a:lnSpc>
              <a:buAutoNum type="arabicPeriod"/>
              <a:tabLst>
                <a:tab pos="0" algn="l"/>
              </a:tabLst>
            </a:pPr>
            <a:r>
              <a:rPr lang="en-GB" sz="2000" b="1" strike="noStrike" spc="-1" dirty="0">
                <a:solidFill>
                  <a:srgbClr val="000000"/>
                </a:solidFill>
                <a:latin typeface="Calibri"/>
              </a:rPr>
              <a:t>Clarify your research question and hypotheses</a:t>
            </a:r>
            <a:r>
              <a:rPr lang="en-GB" sz="2000" b="0" strike="noStrike" spc="-1" dirty="0">
                <a:solidFill>
                  <a:srgbClr val="000000"/>
                </a:solidFill>
                <a:latin typeface="Calibri"/>
              </a:rPr>
              <a:t>: Think about what you really want to find out. A clear focus will make every other decision easier and keep your project on track.</a:t>
            </a:r>
            <a:endParaRPr lang="de-DE" sz="2000" b="0" strike="noStrike" spc="-1" dirty="0">
              <a:solidFill>
                <a:srgbClr val="000000"/>
              </a:solidFill>
              <a:latin typeface="Calibri"/>
            </a:endParaRPr>
          </a:p>
          <a:p>
            <a:pPr marL="457200" indent="-457200">
              <a:lnSpc>
                <a:spcPct val="100000"/>
              </a:lnSpc>
              <a:buAutoNum type="arabicPeriod"/>
              <a:tabLst>
                <a:tab pos="0" algn="l"/>
              </a:tabLst>
            </a:pPr>
            <a:r>
              <a:rPr lang="en-GB" sz="2000" b="1" strike="noStrike" spc="-1" dirty="0">
                <a:solidFill>
                  <a:srgbClr val="000000"/>
                </a:solidFill>
                <a:latin typeface="Calibri"/>
              </a:rPr>
              <a:t>Define your target population</a:t>
            </a:r>
            <a:r>
              <a:rPr lang="en-GB" sz="2000" b="0" strike="noStrike" spc="-1" dirty="0">
                <a:solidFill>
                  <a:srgbClr val="000000"/>
                </a:solidFill>
                <a:latin typeface="Calibri"/>
              </a:rPr>
              <a:t>: Who needs to answer your survey? Be specific about their characteristics and accessibility, as this will affect recruitment efforts and costs.</a:t>
            </a:r>
            <a:endParaRPr lang="de-DE" sz="2000" b="0" strike="noStrike" spc="-1" dirty="0">
              <a:solidFill>
                <a:srgbClr val="000000"/>
              </a:solidFill>
              <a:latin typeface="Calibri"/>
            </a:endParaRPr>
          </a:p>
          <a:p>
            <a:pPr marL="457200" indent="-457200">
              <a:lnSpc>
                <a:spcPct val="100000"/>
              </a:lnSpc>
              <a:buAutoNum type="arabicPeriod"/>
              <a:tabLst>
                <a:tab pos="0" algn="l"/>
              </a:tabLst>
            </a:pPr>
            <a:r>
              <a:rPr lang="en-GB" sz="2000" b="1" strike="noStrike" spc="-1" dirty="0">
                <a:solidFill>
                  <a:srgbClr val="000000"/>
                </a:solidFill>
                <a:latin typeface="Calibri"/>
              </a:rPr>
              <a:t>Choose your sampling strategy</a:t>
            </a:r>
            <a:r>
              <a:rPr lang="en-GB" sz="2000" b="0" strike="noStrike" spc="-1" dirty="0">
                <a:solidFill>
                  <a:srgbClr val="000000"/>
                </a:solidFill>
                <a:latin typeface="Calibri"/>
              </a:rPr>
              <a:t>: Decide how you’ll select participants to ensure your results are meaningful and representative of your target group.</a:t>
            </a:r>
            <a:endParaRPr lang="de-DE" sz="2000" b="0" strike="noStrike" spc="-1" dirty="0">
              <a:solidFill>
                <a:srgbClr val="000000"/>
              </a:solidFill>
              <a:latin typeface="Calibri"/>
            </a:endParaRPr>
          </a:p>
          <a:p>
            <a:pPr marL="457200" indent="-457200">
              <a:lnSpc>
                <a:spcPct val="100000"/>
              </a:lnSpc>
              <a:buAutoNum type="arabicPeriod"/>
              <a:tabLst>
                <a:tab pos="0" algn="l"/>
              </a:tabLst>
            </a:pPr>
            <a:r>
              <a:rPr lang="en-GB" sz="2000" b="1" strike="noStrike" spc="-1" dirty="0">
                <a:solidFill>
                  <a:srgbClr val="000000"/>
                </a:solidFill>
                <a:latin typeface="Calibri"/>
              </a:rPr>
              <a:t>Plan your recruitment and incentivization strategy</a:t>
            </a:r>
            <a:r>
              <a:rPr lang="en-GB" sz="2000" b="0" strike="noStrike" spc="-1" dirty="0">
                <a:solidFill>
                  <a:srgbClr val="000000"/>
                </a:solidFill>
                <a:latin typeface="Calibri"/>
              </a:rPr>
              <a:t>: Consider how you’ll motivate people to participate. Will you offer monetary rewards, access to results, or something else? This can significantly impact response rates and budgets.</a:t>
            </a:r>
            <a:endParaRPr lang="de-DE" sz="2000" b="0" strike="noStrike" spc="-1" dirty="0">
              <a:solidFill>
                <a:srgbClr val="000000"/>
              </a:solidFill>
              <a:latin typeface="Calibri"/>
            </a:endParaRPr>
          </a:p>
          <a:p>
            <a:pPr marL="457200" indent="-457200">
              <a:lnSpc>
                <a:spcPct val="100000"/>
              </a:lnSpc>
              <a:buAutoNum type="arabicPeriod"/>
              <a:tabLst>
                <a:tab pos="0" algn="l"/>
              </a:tabLst>
            </a:pPr>
            <a:r>
              <a:rPr lang="en-GB" sz="2000" b="1" strike="noStrike" spc="-1" dirty="0">
                <a:solidFill>
                  <a:srgbClr val="000000"/>
                </a:solidFill>
                <a:latin typeface="Calibri"/>
              </a:rPr>
              <a:t>Think about public relations (if relevant)</a:t>
            </a:r>
            <a:r>
              <a:rPr lang="en-GB" sz="2000" b="0" strike="noStrike" spc="-1" dirty="0">
                <a:solidFill>
                  <a:srgbClr val="000000"/>
                </a:solidFill>
                <a:latin typeface="Calibri"/>
              </a:rPr>
              <a:t>: If your survey has a broader audience, you might want to invest in setting up a nice project website or social media account.</a:t>
            </a:r>
            <a:endParaRPr lang="de-DE" sz="2000" b="0" strike="noStrike" spc="-1" dirty="0">
              <a:solidFill>
                <a:srgbClr val="000000"/>
              </a:solidFill>
              <a:latin typeface="Calibri"/>
            </a:endParaRPr>
          </a:p>
          <a:p>
            <a:pPr marL="457200" indent="-457200">
              <a:lnSpc>
                <a:spcPct val="100000"/>
              </a:lnSpc>
              <a:buAutoNum type="arabicPeriod"/>
              <a:tabLst>
                <a:tab pos="0" algn="l"/>
              </a:tabLst>
            </a:pPr>
            <a:r>
              <a:rPr lang="en-GB" sz="2000" b="1" strike="noStrike" spc="-1" dirty="0">
                <a:solidFill>
                  <a:srgbClr val="000000"/>
                </a:solidFill>
                <a:latin typeface="Calibri"/>
              </a:rPr>
              <a:t>Decide on your survey platform</a:t>
            </a:r>
            <a:r>
              <a:rPr lang="en-GB" sz="2000" b="0" strike="noStrike" spc="-1" dirty="0">
                <a:solidFill>
                  <a:srgbClr val="000000"/>
                </a:solidFill>
                <a:latin typeface="Calibri"/>
              </a:rPr>
              <a:t>: The platform you choose impacts not just usability but also data security, functionality, and costs. Make sure to consider these factors early on.</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This were a lot of critical decisions already. And it’s best to consider this already in your proposal phase. </a:t>
            </a: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These choices directly impact how much time, money, and effort will be needed later. Investing time in the proposal phase will save you headaches down the line and ensure your survey is both feasible and effective.</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457200" indent="-457200">
              <a:lnSpc>
                <a:spcPct val="100000"/>
              </a:lnSpc>
              <a:buClr>
                <a:srgbClr val="000000"/>
              </a:buClr>
              <a:buFont typeface="+mj-lt"/>
              <a:buAutoNum type="arabicPeriod" startAt="7"/>
              <a:tabLst>
                <a:tab pos="0" algn="l"/>
              </a:tabLst>
            </a:pPr>
            <a:r>
              <a:rPr lang="en-GB" sz="2000" b="1" strike="noStrike" spc="-1" dirty="0">
                <a:solidFill>
                  <a:srgbClr val="000000"/>
                </a:solidFill>
                <a:latin typeface="Calibri"/>
              </a:rPr>
              <a:t>Develop your questionnaire</a:t>
            </a:r>
            <a:r>
              <a:rPr lang="en-GB" sz="2000" b="0" strike="noStrike" spc="-1" dirty="0">
                <a:solidFill>
                  <a:srgbClr val="000000"/>
                </a:solidFill>
                <a:latin typeface="Calibri"/>
              </a:rPr>
              <a:t>: This includes writing the questions, testing them to ensure they’re clear, and revising based on feedback. Pretesting is especially crucial to avoid surprises later.</a:t>
            </a:r>
            <a:endParaRPr lang="de-DE" sz="2000" b="0" strike="noStrike" spc="-1" dirty="0">
              <a:solidFill>
                <a:srgbClr val="000000"/>
              </a:solidFill>
              <a:latin typeface="Calibri"/>
            </a:endParaRPr>
          </a:p>
          <a:p>
            <a:pPr marL="457200" indent="-457200">
              <a:lnSpc>
                <a:spcPct val="100000"/>
              </a:lnSpc>
              <a:buClr>
                <a:srgbClr val="000000"/>
              </a:buClr>
              <a:buFont typeface="+mj-lt"/>
              <a:buAutoNum type="arabicPeriod" startAt="7"/>
              <a:tabLst>
                <a:tab pos="0" algn="l"/>
              </a:tabLst>
            </a:pPr>
            <a:r>
              <a:rPr lang="en-GB" sz="2000" b="1" strike="noStrike" spc="-1" dirty="0">
                <a:solidFill>
                  <a:srgbClr val="000000"/>
                </a:solidFill>
                <a:latin typeface="Calibri"/>
              </a:rPr>
              <a:t> Set up and test your survey</a:t>
            </a:r>
            <a:r>
              <a:rPr lang="en-GB" sz="2000" b="0" strike="noStrike" spc="-1" dirty="0">
                <a:solidFill>
                  <a:srgbClr val="000000"/>
                </a:solidFill>
                <a:latin typeface="Calibri"/>
              </a:rPr>
              <a:t>: Implement your questionnaire on the platform and test it thoroughly. Pay attention to usability, logic, and technical issues.</a:t>
            </a:r>
            <a:endParaRPr lang="de-DE" sz="2000" b="0" strike="noStrike" spc="-1" dirty="0">
              <a:solidFill>
                <a:srgbClr val="000000"/>
              </a:solidFill>
              <a:latin typeface="Calibri"/>
            </a:endParaRPr>
          </a:p>
          <a:p>
            <a:pPr marL="457200" indent="-457200">
              <a:lnSpc>
                <a:spcPct val="100000"/>
              </a:lnSpc>
              <a:buClr>
                <a:srgbClr val="000000"/>
              </a:buClr>
              <a:buFont typeface="+mj-lt"/>
              <a:buAutoNum type="arabicPeriod" startAt="7"/>
              <a:tabLst>
                <a:tab pos="0" algn="l"/>
              </a:tabLst>
            </a:pPr>
            <a:r>
              <a:rPr lang="en-GB" sz="2000" b="1" strike="noStrike" spc="-1" dirty="0">
                <a:solidFill>
                  <a:srgbClr val="000000"/>
                </a:solidFill>
                <a:latin typeface="Calibri"/>
              </a:rPr>
              <a:t>Plan your sample and timeline</a:t>
            </a:r>
            <a:r>
              <a:rPr lang="en-GB" sz="2000" b="0" strike="noStrike" spc="-1" dirty="0">
                <a:solidFill>
                  <a:srgbClr val="000000"/>
                </a:solidFill>
                <a:latin typeface="Calibri"/>
              </a:rPr>
              <a:t>: Identify the people you’ll contact and map out a realistic timeline for invitations, reminders, and data collection.</a:t>
            </a:r>
            <a:endParaRPr lang="de-DE" sz="2000" b="0" strike="noStrike" spc="-1" dirty="0">
              <a:solidFill>
                <a:srgbClr val="000000"/>
              </a:solidFill>
              <a:latin typeface="Calibri"/>
            </a:endParaRPr>
          </a:p>
          <a:p>
            <a:pPr marL="457200" indent="-457200">
              <a:lnSpc>
                <a:spcPct val="100000"/>
              </a:lnSpc>
              <a:buClr>
                <a:srgbClr val="000000"/>
              </a:buClr>
              <a:buFont typeface="+mj-lt"/>
              <a:buAutoNum type="arabicPeriod" startAt="7"/>
              <a:tabLst>
                <a:tab pos="0" algn="l"/>
              </a:tabLst>
            </a:pPr>
            <a:r>
              <a:rPr lang="en-GB" sz="2000" b="1" strike="noStrike" spc="-1" dirty="0">
                <a:solidFill>
                  <a:srgbClr val="000000"/>
                </a:solidFill>
                <a:latin typeface="Calibri"/>
              </a:rPr>
              <a:t>Prepare invitations and reminders</a:t>
            </a:r>
            <a:r>
              <a:rPr lang="en-GB" sz="2000" b="0" strike="noStrike" spc="-1" dirty="0">
                <a:solidFill>
                  <a:srgbClr val="000000"/>
                </a:solidFill>
                <a:latin typeface="Calibri"/>
              </a:rPr>
              <a:t>: Craft compelling communication materials that explain why participation matters, emphasize confidentiality, and provide clear instructions.</a:t>
            </a:r>
            <a:endParaRPr lang="de-DE" sz="2000" b="0" strike="noStrike" spc="-1" dirty="0">
              <a:solidFill>
                <a:srgbClr val="000000"/>
              </a:solidFill>
              <a:latin typeface="Calibri"/>
            </a:endParaRPr>
          </a:p>
          <a:p>
            <a:pPr marL="457200" indent="-457200">
              <a:lnSpc>
                <a:spcPct val="100000"/>
              </a:lnSpc>
              <a:buClr>
                <a:srgbClr val="000000"/>
              </a:buClr>
              <a:buFont typeface="+mj-lt"/>
              <a:buAutoNum type="arabicPeriod" startAt="7"/>
              <a:tabLst>
                <a:tab pos="0" algn="l"/>
              </a:tabLst>
            </a:pPr>
            <a:r>
              <a:rPr lang="en-GB" sz="2000" b="1" strike="noStrike" spc="-1" dirty="0">
                <a:solidFill>
                  <a:srgbClr val="000000"/>
                </a:solidFill>
                <a:latin typeface="Calibri"/>
              </a:rPr>
              <a:t>Launch your survey</a:t>
            </a:r>
            <a:r>
              <a:rPr lang="en-GB" sz="2000" b="0" strike="noStrike" spc="-1" dirty="0">
                <a:solidFill>
                  <a:srgbClr val="000000"/>
                </a:solidFill>
                <a:latin typeface="Calibri"/>
              </a:rPr>
              <a:t>: Start data collection and monitor responses to ensure everything runs smoothly.</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This list isn’t exhaustive, but it gives you a strong starting point. Remember, planning carefully now will make the rest of the process much easier!</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73" name="PlaceHolder 3"/>
          <p:cNvSpPr>
            <a:spLocks noGrp="1"/>
          </p:cNvSpPr>
          <p:nvPr>
            <p:ph type="sldNum" idx="26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A7340039-005A-45CF-8E13-12930DC3ED31}" type="slidenum">
              <a:rPr lang="de-DE" sz="1200" b="0" strike="noStrike" spc="-1">
                <a:solidFill>
                  <a:srgbClr val="000000"/>
                </a:solidFill>
                <a:latin typeface="Calibri"/>
              </a:rPr>
              <a:t>123</a:t>
            </a:fld>
            <a:endParaRPr lang="de-DE" sz="1200" b="0" strike="noStrike" spc="-1">
              <a:solidFill>
                <a:srgbClr val="000000"/>
              </a:solidFill>
              <a:latin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4" name="PlaceHolder 1"/>
          <p:cNvSpPr>
            <a:spLocks noGrp="1" noRot="1" noChangeAspect="1"/>
          </p:cNvSpPr>
          <p:nvPr>
            <p:ph type="sldImg"/>
          </p:nvPr>
        </p:nvSpPr>
        <p:spPr>
          <a:xfrm>
            <a:off x="685800" y="1143000"/>
            <a:ext cx="5484813" cy="3084513"/>
          </a:xfrm>
          <a:prstGeom prst="rect">
            <a:avLst/>
          </a:prstGeom>
          <a:ln w="0">
            <a:noFill/>
          </a:ln>
        </p:spPr>
      </p:sp>
      <p:sp>
        <p:nvSpPr>
          <p:cNvPr id="237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US" sz="2000" b="0" strike="noStrike" spc="-1" dirty="0">
                <a:solidFill>
                  <a:srgbClr val="000000"/>
                </a:solidFill>
                <a:latin typeface="Calibri"/>
              </a:rPr>
              <a:t>We are now at the end of our workshop and I want to make a quick wrap up.</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76" name="PlaceHolder 3"/>
          <p:cNvSpPr>
            <a:spLocks noGrp="1"/>
          </p:cNvSpPr>
          <p:nvPr>
            <p:ph type="sldNum" idx="26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DC801722-9DA7-4D71-8B2D-9A2907370318}" type="slidenum">
              <a:rPr lang="de-DE" sz="1200" b="0" strike="noStrike" spc="-1">
                <a:solidFill>
                  <a:srgbClr val="000000"/>
                </a:solidFill>
                <a:latin typeface="Calibri"/>
              </a:rPr>
              <a:t>124</a:t>
            </a:fld>
            <a:endParaRPr lang="de-DE" sz="1200" b="0" strike="noStrike" spc="-1">
              <a:solidFill>
                <a:srgbClr val="000000"/>
              </a:solidFill>
              <a:latin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7" name="PlaceHolder 1"/>
          <p:cNvSpPr>
            <a:spLocks noGrp="1" noRot="1" noChangeAspect="1"/>
          </p:cNvSpPr>
          <p:nvPr>
            <p:ph type="sldImg"/>
          </p:nvPr>
        </p:nvSpPr>
        <p:spPr>
          <a:xfrm>
            <a:off x="685800" y="1143000"/>
            <a:ext cx="5484813" cy="3084513"/>
          </a:xfrm>
          <a:prstGeom prst="rect">
            <a:avLst/>
          </a:prstGeom>
          <a:ln w="0">
            <a:noFill/>
          </a:ln>
        </p:spPr>
      </p:sp>
      <p:sp>
        <p:nvSpPr>
          <p:cNvPr id="237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defTabSz="914400">
              <a:lnSpc>
                <a:spcPct val="150000"/>
              </a:lnSpc>
              <a:buNone/>
              <a:tabLst>
                <a:tab pos="0" algn="l"/>
              </a:tabLst>
            </a:pPr>
            <a:r>
              <a:rPr lang="en-GB" sz="2000" b="0" strike="noStrike" spc="-1" dirty="0">
                <a:solidFill>
                  <a:srgbClr val="000000"/>
                </a:solidFill>
                <a:latin typeface="Calibri"/>
              </a:rPr>
              <a:t>First of all, I want to provide you with further resources and I’ve put together a list of useful literature on the topic of web survey design for you. Mostly, these are very cool guidelines from GESIS that can help you with practical application.</a:t>
            </a:r>
            <a:endParaRPr lang="de-DE" sz="2000" b="0" strike="noStrike" spc="-1" dirty="0">
              <a:solidFill>
                <a:srgbClr val="000000"/>
              </a:solidFill>
              <a:latin typeface="Calibri"/>
            </a:endParaRPr>
          </a:p>
          <a:p>
            <a:pPr marL="216000" indent="0" defTabSz="914400">
              <a:lnSpc>
                <a:spcPct val="100000"/>
              </a:lnSpc>
              <a:buNone/>
              <a:tabLst>
                <a:tab pos="0" algn="l"/>
              </a:tabLst>
            </a:pPr>
            <a:endParaRPr lang="de-DE" sz="2000" b="0" strike="noStrike" spc="-1" dirty="0">
              <a:solidFill>
                <a:srgbClr val="000000"/>
              </a:solidFill>
              <a:latin typeface="Calibri"/>
            </a:endParaRPr>
          </a:p>
        </p:txBody>
      </p:sp>
      <p:sp>
        <p:nvSpPr>
          <p:cNvPr id="2379" name="PlaceHolder 3"/>
          <p:cNvSpPr>
            <a:spLocks noGrp="1"/>
          </p:cNvSpPr>
          <p:nvPr>
            <p:ph type="sldNum" idx="26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19792FCB-9BED-42BF-AC81-2FC850E7BDFC}" type="slidenum">
              <a:rPr lang="de-DE" sz="1200" b="0" strike="noStrike" spc="-1">
                <a:solidFill>
                  <a:srgbClr val="000000"/>
                </a:solidFill>
                <a:latin typeface="Calibri"/>
              </a:rPr>
              <a:t>125</a:t>
            </a:fld>
            <a:endParaRPr lang="de-DE" sz="1200" b="0" strike="noStrike" spc="-1">
              <a:solidFill>
                <a:srgbClr val="000000"/>
              </a:solidFill>
              <a:latin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 name="PlaceHolder 1"/>
          <p:cNvSpPr>
            <a:spLocks noGrp="1" noRot="1" noChangeAspect="1"/>
          </p:cNvSpPr>
          <p:nvPr>
            <p:ph type="sldImg"/>
          </p:nvPr>
        </p:nvSpPr>
        <p:spPr>
          <a:xfrm>
            <a:off x="685800" y="1143000"/>
            <a:ext cx="5484813" cy="3084513"/>
          </a:xfrm>
          <a:prstGeom prst="rect">
            <a:avLst/>
          </a:prstGeom>
          <a:ln w="0">
            <a:noFill/>
          </a:ln>
        </p:spPr>
      </p:sp>
      <p:sp>
        <p:nvSpPr>
          <p:cNvPr id="238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216000">
              <a:buNone/>
            </a:pPr>
            <a:endParaRPr lang="de-DE" sz="1800" b="0" strike="noStrike" spc="-1">
              <a:solidFill>
                <a:srgbClr val="000000"/>
              </a:solidFill>
              <a:latin typeface="Calibri"/>
            </a:endParaRPr>
          </a:p>
        </p:txBody>
      </p:sp>
      <p:sp>
        <p:nvSpPr>
          <p:cNvPr id="2382" name="PlaceHolder 3"/>
          <p:cNvSpPr>
            <a:spLocks noGrp="1"/>
          </p:cNvSpPr>
          <p:nvPr>
            <p:ph type="sldNum" idx="26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504E4E0-4A9B-423C-84C3-17E161EBA66A}" type="slidenum">
              <a:rPr lang="de-DE" sz="1200" b="0" strike="noStrike" spc="-1">
                <a:solidFill>
                  <a:srgbClr val="000000"/>
                </a:solidFill>
                <a:latin typeface="Calibri"/>
              </a:rPr>
              <a:t>126</a:t>
            </a:fld>
            <a:endParaRPr lang="de-DE" sz="1200" b="0" strike="noStrike" spc="-1">
              <a:solidFill>
                <a:srgbClr val="000000"/>
              </a:solidFill>
              <a:latin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PlaceHolder 1"/>
          <p:cNvSpPr>
            <a:spLocks noGrp="1" noRot="1" noChangeAspect="1"/>
          </p:cNvSpPr>
          <p:nvPr>
            <p:ph type="sldImg"/>
          </p:nvPr>
        </p:nvSpPr>
        <p:spPr>
          <a:xfrm>
            <a:off x="685800" y="1143000"/>
            <a:ext cx="5484813" cy="3084513"/>
          </a:xfrm>
          <a:prstGeom prst="rect">
            <a:avLst/>
          </a:prstGeom>
          <a:ln w="0">
            <a:noFill/>
          </a:ln>
        </p:spPr>
      </p:sp>
      <p:sp>
        <p:nvSpPr>
          <p:cNvPr id="238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216000">
              <a:buNone/>
            </a:pPr>
            <a:endParaRPr lang="de-DE" sz="1800" b="0" strike="noStrike" spc="-1" dirty="0">
              <a:solidFill>
                <a:srgbClr val="000000"/>
              </a:solidFill>
              <a:latin typeface="Calibri"/>
            </a:endParaRPr>
          </a:p>
        </p:txBody>
      </p:sp>
      <p:sp>
        <p:nvSpPr>
          <p:cNvPr id="2385" name="PlaceHolder 3"/>
          <p:cNvSpPr>
            <a:spLocks noGrp="1"/>
          </p:cNvSpPr>
          <p:nvPr>
            <p:ph type="sldNum" idx="27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EC4DC67-9075-4E9D-9890-1D046EF52A34}" type="slidenum">
              <a:rPr lang="de-DE" sz="1200" b="0" strike="noStrike" spc="-1">
                <a:solidFill>
                  <a:srgbClr val="000000"/>
                </a:solidFill>
                <a:latin typeface="Calibri"/>
              </a:rPr>
              <a:t>127</a:t>
            </a:fld>
            <a:endParaRPr lang="de-DE" sz="1200" b="0" strike="noStrike" spc="-1">
              <a:solidFill>
                <a:srgbClr val="000000"/>
              </a:solidFill>
              <a:latin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lgn="just">
              <a:lnSpc>
                <a:spcPct val="150000"/>
              </a:lnSpc>
              <a:defRPr/>
            </a:pPr>
            <a:r>
              <a:rPr lang="en-GB" dirty="0"/>
              <a:t>So, here’s a great resource for anyone working on social sciences surveys: GESIS offers survey methodology consulting. </a:t>
            </a:r>
            <a:endParaRPr dirty="0"/>
          </a:p>
          <a:p>
            <a:pPr algn="just">
              <a:lnSpc>
                <a:spcPct val="150000"/>
              </a:lnSpc>
              <a:defRPr/>
            </a:pPr>
            <a:endParaRPr lang="en-GB" dirty="0"/>
          </a:p>
          <a:p>
            <a:pPr algn="just">
              <a:lnSpc>
                <a:spcPct val="150000"/>
              </a:lnSpc>
              <a:defRPr/>
            </a:pPr>
            <a:r>
              <a:rPr lang="en-GB" dirty="0"/>
              <a:t>They provide tailored advice on study planning, data collection, survey design, pretesting, questionnaire design and so on. The consulting is free when it’s in the form of 'help to self-help.</a:t>
            </a:r>
          </a:p>
          <a:p>
            <a:pPr algn="just">
              <a:lnSpc>
                <a:spcPct val="150000"/>
              </a:lnSpc>
              <a:defRPr/>
            </a:pPr>
            <a:endParaRPr lang="en-GB" dirty="0"/>
          </a:p>
          <a:p>
            <a:pPr algn="just">
              <a:lnSpc>
                <a:spcPct val="150000"/>
              </a:lnSpc>
              <a:defRPr/>
            </a:pPr>
            <a:r>
              <a:rPr lang="en-GB" dirty="0"/>
              <a:t>In our project, we reached out to GESIS several times to have them look over our questionnaires, and it was super helpful. For more complex or in-depth services, though, they do have fees. So, it’s worth looking into what they can offer depending on where you are in your survey development process.</a:t>
            </a:r>
            <a:endParaRPr lang="en-US" dirty="0"/>
          </a:p>
        </p:txBody>
      </p:sp>
      <p:sp>
        <p:nvSpPr>
          <p:cNvPr id="4" name="Foliennummernplatzhalter 3"/>
          <p:cNvSpPr>
            <a:spLocks noGrp="1"/>
          </p:cNvSpPr>
          <p:nvPr>
            <p:ph type="sldNum" sz="quarter" idx="5"/>
          </p:nvPr>
        </p:nvSpPr>
        <p:spPr bwMode="auto"/>
        <p:txBody>
          <a:bodyPr/>
          <a:lstStyle/>
          <a:p>
            <a:pPr>
              <a:defRPr/>
            </a:pPr>
            <a:fld id="{345ED637-105D-47ED-97DB-2F24B2DB34D3}" type="slidenum">
              <a:rPr lang="de-DE"/>
              <a:t>128</a:t>
            </a:fld>
            <a:endParaRPr lang="de-DE"/>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lgn="just">
              <a:lnSpc>
                <a:spcPct val="150000"/>
              </a:lnSpc>
              <a:defRPr/>
            </a:pPr>
            <a:r>
              <a:rPr lang="en-GB"/>
              <a:t>Another resource I highly recommend is GESIS Training. They offer a range of survey design related courses, from workshops to full programs like their Summer School in Survey Methodology and Spring Seminar. These trainings are available in Cologne, Mannheim, or online, so there’s flexibility in terms of location.</a:t>
            </a:r>
            <a:endParaRPr/>
          </a:p>
          <a:p>
            <a:pPr algn="just">
              <a:lnSpc>
                <a:spcPct val="150000"/>
              </a:lnSpc>
              <a:defRPr/>
            </a:pPr>
            <a:endParaRPr lang="en-GB"/>
          </a:p>
          <a:p>
            <a:pPr algn="just">
              <a:lnSpc>
                <a:spcPct val="150000"/>
              </a:lnSpc>
              <a:defRPr/>
            </a:pPr>
            <a:r>
              <a:rPr lang="en-GB"/>
              <a:t>One of the best things about these trainings is that they’re very high-quality. Plus, many of them offer ECTS points, which is great if you're looking to earn credits. They also draw an international audience, which makes for a really fun learning environment. I always felt like doing Erasmus student exchange there. But, they can be a bit pricey. But if it fits in your budget or you have funding, it’s definitely worth it. </a:t>
            </a:r>
            <a:endParaRPr/>
          </a:p>
          <a:p>
            <a:pPr algn="just">
              <a:lnSpc>
                <a:spcPct val="150000"/>
              </a:lnSpc>
              <a:defRPr/>
            </a:pPr>
            <a:endParaRPr lang="en-GB"/>
          </a:p>
          <a:p>
            <a:pPr algn="just">
              <a:lnSpc>
                <a:spcPct val="150000"/>
              </a:lnSpc>
              <a:defRPr/>
            </a:pPr>
            <a:r>
              <a:rPr lang="en-GB"/>
              <a:t>You can find more information and see their schedule on the GESIS Training website.</a:t>
            </a:r>
            <a:endParaRPr/>
          </a:p>
          <a:p>
            <a:pPr algn="just">
              <a:lnSpc>
                <a:spcPct val="150000"/>
              </a:lnSpc>
              <a:defRPr/>
            </a:pPr>
            <a:endParaRPr lang="en-US"/>
          </a:p>
        </p:txBody>
      </p:sp>
      <p:sp>
        <p:nvSpPr>
          <p:cNvPr id="4" name="Foliennummernplatzhalter 3"/>
          <p:cNvSpPr>
            <a:spLocks noGrp="1"/>
          </p:cNvSpPr>
          <p:nvPr>
            <p:ph type="sldNum" sz="quarter" idx="5"/>
          </p:nvPr>
        </p:nvSpPr>
        <p:spPr bwMode="auto"/>
        <p:txBody>
          <a:bodyPr/>
          <a:lstStyle/>
          <a:p>
            <a:pPr>
              <a:defRPr/>
            </a:pPr>
            <a:fld id="{345ED637-105D-47ED-97DB-2F24B2DB34D3}" type="slidenum">
              <a:rPr lang="de-DE"/>
              <a:t>129</a:t>
            </a:fld>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PlaceHolder 1"/>
          <p:cNvSpPr>
            <a:spLocks noGrp="1" noRot="1" noChangeAspect="1"/>
          </p:cNvSpPr>
          <p:nvPr>
            <p:ph type="sldImg"/>
          </p:nvPr>
        </p:nvSpPr>
        <p:spPr>
          <a:xfrm>
            <a:off x="685800" y="1143000"/>
            <a:ext cx="5484813" cy="3084513"/>
          </a:xfrm>
          <a:prstGeom prst="rect">
            <a:avLst/>
          </a:prstGeom>
          <a:ln w="0">
            <a:noFill/>
          </a:ln>
        </p:spPr>
      </p:sp>
      <p:sp>
        <p:nvSpPr>
          <p:cNvPr id="205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Alright, let’s start with a quick look at the main types of web surveys. Broadly speaking, we can categorize surveys based on their timing.</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Under 'timing,' we have cross-sectional surveys, which capture a snapshot at one point in time, and longitudinal surveys, which track changes over time.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Longitudinal surveys can be further broken down into panel, cohort, and trend surveys, each with its own way of following subjects or topics across time.</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058" name="PlaceHolder 3"/>
          <p:cNvSpPr>
            <a:spLocks noGrp="1"/>
          </p:cNvSpPr>
          <p:nvPr>
            <p:ph type="sldNum" idx="16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FB496E4-6B89-4454-ABF7-2A4D08EDD7AA}" type="slidenum">
              <a:rPr lang="de-DE" sz="1200" b="0" strike="noStrike" spc="-1">
                <a:solidFill>
                  <a:srgbClr val="000000"/>
                </a:solidFill>
                <a:latin typeface="Calibri"/>
              </a:rPr>
              <a:t>13</a:t>
            </a:fld>
            <a:endParaRPr lang="de-DE" sz="1200" b="0" strike="noStrike" spc="-1">
              <a:solidFill>
                <a:srgbClr val="000000"/>
              </a:solidFill>
              <a:latin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lgn="just">
              <a:lnSpc>
                <a:spcPct val="150000"/>
              </a:lnSpc>
              <a:defRPr/>
            </a:pPr>
            <a:r>
              <a:rPr lang="en-US" dirty="0">
                <a:latin typeface="Arial" panose="020B0604020202020204" pitchFamily="34" charset="0"/>
                <a:cs typeface="Arial" panose="020B0604020202020204" pitchFamily="34" charset="0"/>
              </a:rPr>
              <a:t>This was one workshop in a series of trainings we as the Data Science Center are offering on data science and data management related topics. Some are discipline specific, but many are interdisciplinary. They are all free of charge. You can find more information about the courses and how to register on our website. </a:t>
            </a:r>
            <a:endParaRPr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bwMode="auto"/>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345ED637-105D-47ED-97DB-2F24B2DB34D3}" type="slidenum">
              <a:rPr kumimoji="0" lang="de-DE" sz="1200" b="0" i="0" u="none" strike="noStrike" kern="0" cap="none" spc="0" normalizeH="0" baseline="0" noProof="0">
                <a:ln>
                  <a:noFill/>
                </a:ln>
                <a:solidFill>
                  <a:prstClr val="black"/>
                </a:solidFill>
                <a:effectLst/>
                <a:uLnTx/>
                <a:uFillTx/>
                <a:latin typeface="Calibri"/>
                <a:cs typeface="Arial"/>
              </a:rPr>
              <a:pPr marL="0" marR="0" lvl="0" indent="0" algn="r" defTabSz="914400" eaLnBrk="1" fontAlgn="auto" latinLnBrk="0" hangingPunct="1">
                <a:lnSpc>
                  <a:spcPct val="100000"/>
                </a:lnSpc>
                <a:spcBef>
                  <a:spcPts val="0"/>
                </a:spcBef>
                <a:spcAft>
                  <a:spcPts val="0"/>
                </a:spcAft>
                <a:buClrTx/>
                <a:buSzTx/>
                <a:buFontTx/>
                <a:buNone/>
                <a:tabLst/>
                <a:defRPr/>
              </a:pPr>
              <a:t>130</a:t>
            </a:fld>
            <a:endParaRPr kumimoji="0" lang="de-DE" sz="1200" b="0" i="0" u="none" strike="noStrike" kern="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5023989" name="Folienbildplatzhalter 1"/>
          <p:cNvSpPr>
            <a:spLocks noGrp="1" noRot="1" noChangeAspect="1"/>
          </p:cNvSpPr>
          <p:nvPr>
            <p:ph type="sldImg"/>
          </p:nvPr>
        </p:nvSpPr>
        <p:spPr bwMode="auto">
          <a:xfrm>
            <a:off x="71438" y="1133475"/>
            <a:ext cx="5438775" cy="3059113"/>
          </a:xfrm>
        </p:spPr>
      </p:sp>
      <p:sp>
        <p:nvSpPr>
          <p:cNvPr id="2002791473" name="Notizenplatzhalter 2"/>
          <p:cNvSpPr>
            <a:spLocks noGrp="1"/>
          </p:cNvSpPr>
          <p:nvPr>
            <p:ph type="body" idx="1"/>
          </p:nvPr>
        </p:nvSpPr>
        <p:spPr bwMode="auto"/>
        <p:txBody>
          <a:bodyPr/>
          <a:lstStyle/>
          <a:p>
            <a:pPr>
              <a:defRPr/>
            </a:pPr>
            <a:r>
              <a:rPr lang="en-GB" dirty="0">
                <a:latin typeface="Arial" panose="020B0604020202020204" pitchFamily="34" charset="0"/>
                <a:cs typeface="Arial" panose="020B0604020202020204" pitchFamily="34" charset="0"/>
              </a:rPr>
              <a:t>Our </a:t>
            </a:r>
            <a:r>
              <a:rPr lang="en-GB" i="1" dirty="0">
                <a:latin typeface="Arial" panose="020B0604020202020204" pitchFamily="34" charset="0"/>
                <a:cs typeface="Arial" panose="020B0604020202020204" pitchFamily="34" charset="0"/>
              </a:rPr>
              <a:t>Data Snacks</a:t>
            </a:r>
            <a:r>
              <a:rPr lang="en-GB" dirty="0">
                <a:latin typeface="Arial" panose="020B0604020202020204" pitchFamily="34" charset="0"/>
                <a:cs typeface="Arial" panose="020B0604020202020204" pitchFamily="34" charset="0"/>
              </a:rPr>
              <a:t> are 30-minute sessions with quick, practical insights into data. The next series is in May and June 2025, covering everything from FAIR management to text mining and large language models. It’s a light format, it’s online and there is no need to register. Just drop by!</a:t>
            </a:r>
            <a:endParaRPr dirty="0">
              <a:latin typeface="Arial" panose="020B0604020202020204" pitchFamily="34" charset="0"/>
              <a:cs typeface="Arial" panose="020B0604020202020204" pitchFamily="34" charset="0"/>
            </a:endParaRPr>
          </a:p>
        </p:txBody>
      </p:sp>
      <p:sp>
        <p:nvSpPr>
          <p:cNvPr id="844800152" name="Foliennummernplatzhalter 3"/>
          <p:cNvSpPr>
            <a:spLocks noGrp="1"/>
          </p:cNvSpPr>
          <p:nvPr>
            <p:ph type="sldNum" sz="quarter" idx="5"/>
          </p:nvPr>
        </p:nvSpPr>
        <p:spPr bwMode="auto"/>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1B72092D-E0B5-E4AF-3B90-FFAE74539EBD}" type="slidenum">
              <a:rPr kumimoji="0" lang="en-US" sz="1200" b="0" i="0" u="none" strike="noStrike" kern="0" cap="none" spc="0" normalizeH="0" baseline="0" noProof="0">
                <a:ln>
                  <a:noFill/>
                </a:ln>
                <a:solidFill>
                  <a:prstClr val="black"/>
                </a:solidFill>
                <a:effectLst/>
                <a:uLnTx/>
                <a:uFillTx/>
                <a:latin typeface="Calibri"/>
                <a:cs typeface="Arial"/>
              </a:rPr>
              <a:pPr marL="0" marR="0" lvl="0" indent="0" algn="r" defTabSz="914400" eaLnBrk="1" fontAlgn="auto" latinLnBrk="0" hangingPunct="1">
                <a:lnSpc>
                  <a:spcPct val="100000"/>
                </a:lnSpc>
                <a:spcBef>
                  <a:spcPts val="0"/>
                </a:spcBef>
                <a:spcAft>
                  <a:spcPts val="0"/>
                </a:spcAft>
                <a:buClrTx/>
                <a:buSzTx/>
                <a:buFontTx/>
                <a:buNone/>
                <a:tabLst/>
                <a:defRPr/>
              </a:pPr>
              <a:t>131</a:t>
            </a:fld>
            <a:endParaRPr kumimoji="0" lang="en-US" sz="1200" b="0" i="0" u="none" strike="noStrike" kern="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lgn="just">
              <a:lnSpc>
                <a:spcPct val="150000"/>
              </a:lnSpc>
              <a:defRPr/>
            </a:pPr>
            <a:r>
              <a:rPr lang="en-GB" sz="1200" b="0" i="0" u="none" dirty="0">
                <a:solidFill>
                  <a:srgbClr val="000000"/>
                </a:solidFill>
                <a:latin typeface="Arial"/>
                <a:ea typeface="Arial"/>
                <a:cs typeface="Arial"/>
              </a:rPr>
              <a:t>Additionally, as part of our </a:t>
            </a:r>
            <a:r>
              <a:rPr lang="en-GB" sz="1200" b="0" i="0" u="none" dirty="0" err="1">
                <a:solidFill>
                  <a:srgbClr val="000000"/>
                </a:solidFill>
                <a:latin typeface="Arial"/>
                <a:ea typeface="Arial"/>
                <a:cs typeface="Arial"/>
              </a:rPr>
              <a:t>DataNord</a:t>
            </a:r>
            <a:r>
              <a:rPr lang="en-GB" sz="1200" b="0" i="0" u="none" dirty="0">
                <a:solidFill>
                  <a:srgbClr val="000000"/>
                </a:solidFill>
                <a:latin typeface="Arial"/>
                <a:ea typeface="Arial"/>
                <a:cs typeface="Arial"/>
              </a:rPr>
              <a:t> project, we at the Data Science </a:t>
            </a:r>
            <a:r>
              <a:rPr lang="en-GB" sz="1200" b="0" i="0" u="none" dirty="0" err="1">
                <a:solidFill>
                  <a:srgbClr val="000000"/>
                </a:solidFill>
                <a:latin typeface="Arial"/>
                <a:ea typeface="Arial"/>
                <a:cs typeface="Arial"/>
              </a:rPr>
              <a:t>Center</a:t>
            </a:r>
            <a:r>
              <a:rPr lang="en-GB" sz="1200" b="0" i="0" u="none" dirty="0">
                <a:solidFill>
                  <a:srgbClr val="000000"/>
                </a:solidFill>
                <a:latin typeface="Arial"/>
                <a:ea typeface="Arial"/>
                <a:cs typeface="Arial"/>
              </a:rPr>
              <a:t> at the university of Bremen have a dedicated consulting service for data science and data management inquiries to support all processes throughout the data lifecycle. </a:t>
            </a:r>
            <a:endParaRPr dirty="0">
              <a:latin typeface="Arial"/>
              <a:cs typeface="Arial"/>
            </a:endParaRPr>
          </a:p>
          <a:p>
            <a:pPr algn="just">
              <a:lnSpc>
                <a:spcPct val="150000"/>
              </a:lnSpc>
              <a:defRPr/>
            </a:pPr>
            <a:endParaRPr sz="1200" b="0" i="0" u="none" dirty="0">
              <a:solidFill>
                <a:srgbClr val="000000"/>
              </a:solidFill>
              <a:latin typeface="Arial"/>
              <a:cs typeface="Arial"/>
            </a:endParaRPr>
          </a:p>
          <a:p>
            <a:pPr marL="0" marR="0" lvl="0" indent="0" algn="just" defTabSz="914400">
              <a:lnSpc>
                <a:spcPct val="150000"/>
              </a:lnSpc>
              <a:spcBef>
                <a:spcPts val="0"/>
              </a:spcBef>
              <a:spcAft>
                <a:spcPts val="0"/>
              </a:spcAft>
              <a:buClrTx/>
              <a:buSzTx/>
              <a:buFontTx/>
              <a:buNone/>
              <a:defRPr/>
            </a:pPr>
            <a:r>
              <a:rPr lang="en-GB" sz="1200" b="0" i="0" u="none" dirty="0">
                <a:solidFill>
                  <a:srgbClr val="000000"/>
                </a:solidFill>
                <a:latin typeface="Arial"/>
                <a:ea typeface="Arial"/>
                <a:cs typeface="Arial"/>
              </a:rPr>
              <a:t>We are an interdisciplinary team of five data scientists from statistics, environmental sciences, marine sciences and humanities, and our job is to assist you with everything from data collection and cleaning to analysis, visualization, and interpretation. So even if you have some subject specific problems, we are happy to help or can at least try to connect you with someone who can. </a:t>
            </a:r>
            <a:endParaRPr dirty="0">
              <a:latin typeface="Arial"/>
              <a:cs typeface="Arial"/>
            </a:endParaRPr>
          </a:p>
          <a:p>
            <a:pPr marL="0" marR="0" lvl="0" indent="0" algn="just" defTabSz="914400">
              <a:lnSpc>
                <a:spcPct val="150000"/>
              </a:lnSpc>
              <a:spcBef>
                <a:spcPts val="0"/>
              </a:spcBef>
              <a:spcAft>
                <a:spcPts val="0"/>
              </a:spcAft>
              <a:buClrTx/>
              <a:buSzTx/>
              <a:buFontTx/>
              <a:buNone/>
              <a:defRPr/>
            </a:pPr>
            <a:endParaRPr sz="1200" b="0" i="0" u="none" dirty="0">
              <a:solidFill>
                <a:srgbClr val="000000"/>
              </a:solidFill>
              <a:latin typeface="Arial"/>
              <a:cs typeface="Arial"/>
            </a:endParaRPr>
          </a:p>
          <a:p>
            <a:pPr marL="0" marR="0" lvl="0" indent="0" algn="just" defTabSz="914400">
              <a:lnSpc>
                <a:spcPct val="150000"/>
              </a:lnSpc>
              <a:spcBef>
                <a:spcPts val="0"/>
              </a:spcBef>
              <a:spcAft>
                <a:spcPts val="0"/>
              </a:spcAft>
              <a:buClrTx/>
              <a:buSzTx/>
              <a:buFontTx/>
              <a:buNone/>
              <a:defRPr/>
            </a:pPr>
            <a:r>
              <a:rPr lang="en-GB" sz="1200" b="0" i="0" u="none" dirty="0">
                <a:solidFill>
                  <a:srgbClr val="000000"/>
                </a:solidFill>
                <a:latin typeface="Arial"/>
                <a:ea typeface="Arial"/>
                <a:cs typeface="Arial"/>
              </a:rPr>
              <a:t>Because this is just an introductory training on questionnaire design and there is not much space here to discuss your specific needs or problems, you are always welcome to contact me to discuss your questionnaires or survey research design in a one-on-one meeting.</a:t>
            </a:r>
            <a:endParaRPr dirty="0"/>
          </a:p>
          <a:p>
            <a:pPr marL="0" marR="0" lvl="0" indent="0" algn="just" defTabSz="914400">
              <a:lnSpc>
                <a:spcPct val="150000"/>
              </a:lnSpc>
              <a:spcBef>
                <a:spcPts val="0"/>
              </a:spcBef>
              <a:spcAft>
                <a:spcPts val="0"/>
              </a:spcAft>
              <a:buClrTx/>
              <a:buSzTx/>
              <a:buFontTx/>
              <a:buNone/>
              <a:defRPr/>
            </a:pPr>
            <a:endParaRPr sz="1200" b="0" i="0" u="none" dirty="0">
              <a:solidFill>
                <a:srgbClr val="000000"/>
              </a:solidFill>
              <a:latin typeface="Arial"/>
              <a:cs typeface="Arial"/>
            </a:endParaRPr>
          </a:p>
          <a:p>
            <a:pPr algn="just">
              <a:lnSpc>
                <a:spcPct val="150000"/>
              </a:lnSpc>
              <a:defRPr/>
            </a:pPr>
            <a:r>
              <a:rPr lang="en-GB" sz="1200" b="0" i="0" u="none" dirty="0">
                <a:solidFill>
                  <a:srgbClr val="000000"/>
                </a:solidFill>
                <a:latin typeface="Arial"/>
                <a:ea typeface="Arial"/>
                <a:cs typeface="Arial"/>
              </a:rPr>
              <a:t>You can contact us simply via our consultation website. There, you can find our contact information or if you don‘t have a specific person in mind who may help you, you can simply write to our team address.</a:t>
            </a:r>
            <a:endParaRPr dirty="0">
              <a:latin typeface="Arial"/>
              <a:cs typeface="Arial"/>
            </a:endParaRPr>
          </a:p>
        </p:txBody>
      </p:sp>
      <p:sp>
        <p:nvSpPr>
          <p:cNvPr id="4" name="Foliennummernplatzhalter 3"/>
          <p:cNvSpPr>
            <a:spLocks noGrp="1"/>
          </p:cNvSpPr>
          <p:nvPr>
            <p:ph type="sldNum" sz="quarter" idx="5"/>
          </p:nvPr>
        </p:nvSpPr>
        <p:spPr bwMode="auto"/>
        <p:txBody>
          <a:bodyPr/>
          <a:lstStyle/>
          <a:p>
            <a:pPr>
              <a:defRPr/>
            </a:pPr>
            <a:fld id="{345ED637-105D-47ED-97DB-2F24B2DB34D3}" type="slidenum">
              <a:rPr lang="de-DE"/>
              <a:t>132</a:t>
            </a:fld>
            <a:endParaRPr lang="de-DE"/>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Notizenplatzhalter 1">
            <a:extLst>
              <a:ext uri="{FF2B5EF4-FFF2-40B4-BE49-F238E27FC236}">
                <a16:creationId xmlns:a16="http://schemas.microsoft.com/office/drawing/2014/main" id="{250D4D82-F87B-41A7-8A8E-053685A8AC35}"/>
              </a:ext>
            </a:extLst>
          </p:cNvPr>
          <p:cNvSpPr>
            <a:spLocks noGrp="1"/>
          </p:cNvSpPr>
          <p:nvPr>
            <p:ph type="body" idx="1"/>
          </p:nvPr>
        </p:nvSpPr>
        <p:spPr/>
        <p:txBody>
          <a:bodyPr/>
          <a:lstStyle/>
          <a:p>
            <a:r>
              <a:rPr lang="de-DE" dirty="0" err="1">
                <a:latin typeface="Arial" panose="020B0604020202020204" pitchFamily="34" charset="0"/>
                <a:cs typeface="Arial" panose="020B0604020202020204" pitchFamily="34" charset="0"/>
              </a:rPr>
              <a:t>If</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you</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want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to</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stay</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up</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to</a:t>
            </a:r>
            <a:r>
              <a:rPr lang="de-DE" dirty="0">
                <a:latin typeface="Arial" panose="020B0604020202020204" pitchFamily="34" charset="0"/>
                <a:cs typeface="Arial" panose="020B0604020202020204" pitchFamily="34" charset="0"/>
              </a:rPr>
              <a:t>-date </a:t>
            </a:r>
            <a:r>
              <a:rPr lang="de-DE" dirty="0" err="1">
                <a:latin typeface="Arial" panose="020B0604020202020204" pitchFamily="34" charset="0"/>
                <a:cs typeface="Arial" panose="020B0604020202020204" pitchFamily="34" charset="0"/>
              </a:rPr>
              <a:t>about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activities</a:t>
            </a:r>
            <a:r>
              <a:rPr lang="de-DE" dirty="0">
                <a:latin typeface="Arial" panose="020B0604020202020204" pitchFamily="34" charset="0"/>
                <a:cs typeface="Arial" panose="020B0604020202020204" pitchFamily="34" charset="0"/>
              </a:rPr>
              <a:t> at </a:t>
            </a:r>
            <a:r>
              <a:rPr lang="de-DE" dirty="0" err="1">
                <a:latin typeface="Arial" panose="020B0604020202020204" pitchFamily="34" charset="0"/>
                <a:cs typeface="Arial" panose="020B0604020202020204" pitchFamily="34" charset="0"/>
              </a:rPr>
              <a:t>the</a:t>
            </a:r>
            <a:r>
              <a:rPr lang="de-DE" dirty="0">
                <a:latin typeface="Arial" panose="020B0604020202020204" pitchFamily="34" charset="0"/>
                <a:cs typeface="Arial" panose="020B0604020202020204" pitchFamily="34" charset="0"/>
              </a:rPr>
              <a:t> DSC, </a:t>
            </a:r>
            <a:r>
              <a:rPr lang="de-DE" dirty="0" err="1">
                <a:latin typeface="Arial" panose="020B0604020202020204" pitchFamily="34" charset="0"/>
                <a:cs typeface="Arial" panose="020B0604020202020204" pitchFamily="34" charset="0"/>
              </a:rPr>
              <a:t>sign</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up</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for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DataNord</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newsletter</a:t>
            </a:r>
            <a:r>
              <a:rPr lang="de-DE"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97817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defRPr/>
            </a:pPr>
            <a:r>
              <a:rPr lang="de-DE" dirty="0" err="1">
                <a:latin typeface="Arial" panose="020B0604020202020204" pitchFamily="34" charset="0"/>
                <a:cs typeface="Arial" panose="020B0604020202020204" pitchFamily="34" charset="0"/>
              </a:rPr>
              <a:t>One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thing</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before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you</a:t>
            </a:r>
            <a:r>
              <a:rPr lang="de-DE" dirty="0">
                <a:latin typeface="Arial" panose="020B0604020202020204" pitchFamily="34" charset="0"/>
                <a:cs typeface="Arial" panose="020B0604020202020204" pitchFamily="34" charset="0"/>
              </a:rPr>
              <a:t> all </a:t>
            </a:r>
            <a:r>
              <a:rPr lang="de-DE" dirty="0" err="1">
                <a:latin typeface="Arial" panose="020B0604020202020204" pitchFamily="34" charset="0"/>
                <a:cs typeface="Arial" panose="020B0604020202020204" pitchFamily="34" charset="0"/>
              </a:rPr>
              <a:t>leave</a:t>
            </a:r>
            <a:r>
              <a:rPr lang="de-DE" dirty="0">
                <a:latin typeface="Arial" panose="020B0604020202020204" pitchFamily="34" charset="0"/>
                <a:cs typeface="Arial" panose="020B0604020202020204" pitchFamily="34" charset="0"/>
              </a:rPr>
              <a:t> – </a:t>
            </a:r>
            <a:r>
              <a:rPr lang="de-DE" dirty="0" err="1">
                <a:latin typeface="Arial" panose="020B0604020202020204" pitchFamily="34" charset="0"/>
                <a:cs typeface="Arial" panose="020B0604020202020204" pitchFamily="34" charset="0"/>
              </a:rPr>
              <a:t>we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prepared</a:t>
            </a:r>
            <a:r>
              <a:rPr lang="de-DE" dirty="0">
                <a:latin typeface="Arial" panose="020B0604020202020204" pitchFamily="34" charset="0"/>
                <a:cs typeface="Arial" panose="020B0604020202020204" pitchFamily="34" charset="0"/>
              </a:rPr>
              <a:t> an </a:t>
            </a:r>
            <a:r>
              <a:rPr lang="de-DE" dirty="0" err="1">
                <a:latin typeface="Arial" panose="020B0604020202020204" pitchFamily="34" charset="0"/>
                <a:cs typeface="Arial" panose="020B0604020202020204" pitchFamily="34" charset="0"/>
              </a:rPr>
              <a:t>evaluation</a:t>
            </a:r>
            <a:r>
              <a:rPr lang="de-DE" dirty="0">
                <a:latin typeface="Arial" panose="020B0604020202020204" pitchFamily="34" charset="0"/>
                <a:cs typeface="Arial" panose="020B0604020202020204" pitchFamily="34" charset="0"/>
              </a:rPr>
              <a:t> form </a:t>
            </a:r>
            <a:r>
              <a:rPr lang="de-DE" dirty="0" err="1">
                <a:latin typeface="Arial" panose="020B0604020202020204" pitchFamily="34" charset="0"/>
                <a:cs typeface="Arial" panose="020B0604020202020204" pitchFamily="34" charset="0"/>
              </a:rPr>
              <a:t>for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workshops</a:t>
            </a:r>
            <a:r>
              <a:rPr lang="de-DE" dirty="0">
                <a:latin typeface="Arial" panose="020B0604020202020204" pitchFamily="34" charset="0"/>
                <a:cs typeface="Arial" panose="020B0604020202020204" pitchFamily="34" charset="0"/>
              </a:rPr>
              <a:t>. This </a:t>
            </a:r>
            <a:r>
              <a:rPr lang="de-DE" dirty="0" err="1">
                <a:latin typeface="Arial" panose="020B0604020202020204" pitchFamily="34" charset="0"/>
                <a:cs typeface="Arial" panose="020B0604020202020204" pitchFamily="34" charset="0"/>
              </a:rPr>
              <a:t>is</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the</a:t>
            </a:r>
            <a:r>
              <a:rPr lang="de-DE" dirty="0">
                <a:latin typeface="Arial" panose="020B0604020202020204" pitchFamily="34" charset="0"/>
                <a:cs typeface="Arial" panose="020B0604020202020204" pitchFamily="34" charset="0"/>
              </a:rPr>
              <a:t> link and I </a:t>
            </a:r>
            <a:r>
              <a:rPr lang="de-DE" dirty="0" err="1">
                <a:latin typeface="Arial" panose="020B0604020202020204" pitchFamily="34" charset="0"/>
                <a:cs typeface="Arial" panose="020B0604020202020204" pitchFamily="34" charset="0"/>
              </a:rPr>
              <a:t>would</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be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very</a:t>
            </a:r>
            <a:r>
              <a:rPr lang="de-DE" dirty="0">
                <a:latin typeface="Arial" panose="020B0604020202020204" pitchFamily="34" charset="0"/>
                <a:cs typeface="Arial" panose="020B0604020202020204" pitchFamily="34" charset="0"/>
              </a:rPr>
              <a:t> happy </a:t>
            </a:r>
            <a:r>
              <a:rPr lang="de-DE" dirty="0" err="1">
                <a:latin typeface="Arial" panose="020B0604020202020204" pitchFamily="34" charset="0"/>
                <a:cs typeface="Arial" panose="020B0604020202020204" pitchFamily="34" charset="0"/>
              </a:rPr>
              <a:t>if</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you</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can</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take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three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minutes</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to</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fill</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it</a:t>
            </a:r>
            <a:r>
              <a:rPr lang="de-DE" dirty="0">
                <a:latin typeface="Arial" panose="020B0604020202020204" pitchFamily="34" charset="0"/>
                <a:cs typeface="Arial" panose="020B0604020202020204" pitchFamily="34" charset="0"/>
              </a:rPr>
              <a:t> out. </a:t>
            </a:r>
            <a:r>
              <a:rPr lang="de-DE" dirty="0" err="1">
                <a:latin typeface="Arial" panose="020B0604020202020204" pitchFamily="34" charset="0"/>
                <a:cs typeface="Arial" panose="020B0604020202020204" pitchFamily="34" charset="0"/>
              </a:rPr>
              <a:t>Your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feedback</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would</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be</a:t>
            </a:r>
            <a:r>
              <a:rPr lang="de-DE" dirty="0">
                <a:latin typeface="Arial" panose="020B0604020202020204" pitchFamily="34" charset="0"/>
                <a:cs typeface="Arial" panose="020B0604020202020204" pitchFamily="34" charset="0"/>
              </a:rPr>
              <a:t> super </a:t>
            </a:r>
            <a:r>
              <a:rPr lang="de-DE" dirty="0" err="1">
                <a:latin typeface="Arial" panose="020B0604020202020204" pitchFamily="34" charset="0"/>
                <a:cs typeface="Arial" panose="020B0604020202020204" pitchFamily="34" charset="0"/>
              </a:rPr>
              <a:t>helpful</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to</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improve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workshops</a:t>
            </a:r>
            <a:r>
              <a:rPr lang="de-DE" dirty="0">
                <a:latin typeface="Arial" panose="020B0604020202020204" pitchFamily="34" charset="0"/>
                <a:cs typeface="Arial" panose="020B0604020202020204" pitchFamily="34" charset="0"/>
              </a:rPr>
              <a:t> in </a:t>
            </a:r>
            <a:r>
              <a:rPr lang="de-DE" dirty="0" err="1">
                <a:latin typeface="Arial" panose="020B0604020202020204" pitchFamily="34" charset="0"/>
                <a:cs typeface="Arial" panose="020B0604020202020204" pitchFamily="34" charset="0"/>
              </a:rPr>
              <a:t>the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future</a:t>
            </a:r>
            <a:r>
              <a:rPr lang="de-DE" dirty="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a:p>
            <a:pPr>
              <a:defRPr/>
            </a:pPr>
            <a:endParaRPr lang="en-US" dirty="0"/>
          </a:p>
        </p:txBody>
      </p:sp>
      <p:sp>
        <p:nvSpPr>
          <p:cNvPr id="4" name="Foliennummernplatzhalter 3"/>
          <p:cNvSpPr>
            <a:spLocks noGrp="1"/>
          </p:cNvSpPr>
          <p:nvPr>
            <p:ph type="sldNum" sz="quarter" idx="5"/>
          </p:nvPr>
        </p:nvSpPr>
        <p:spPr bwMode="auto"/>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345ED637-105D-47ED-97DB-2F24B2DB34D3}" type="slidenum">
              <a:rPr kumimoji="0" lang="de-DE" sz="1200" b="0" i="0" u="none" strike="noStrike" kern="0" cap="none" spc="0" normalizeH="0" baseline="0" noProof="0">
                <a:ln>
                  <a:noFill/>
                </a:ln>
                <a:solidFill>
                  <a:prstClr val="black"/>
                </a:solidFill>
                <a:effectLst/>
                <a:uLnTx/>
                <a:uFillTx/>
                <a:latin typeface="Calibri"/>
                <a:cs typeface="Arial"/>
              </a:rPr>
              <a:pPr marL="0" marR="0" lvl="0" indent="0" algn="r" defTabSz="914400" eaLnBrk="1" fontAlgn="auto" latinLnBrk="0" hangingPunct="1">
                <a:lnSpc>
                  <a:spcPct val="100000"/>
                </a:lnSpc>
                <a:spcBef>
                  <a:spcPts val="0"/>
                </a:spcBef>
                <a:spcAft>
                  <a:spcPts val="0"/>
                </a:spcAft>
                <a:buClrTx/>
                <a:buSzTx/>
                <a:buFontTx/>
                <a:buNone/>
                <a:tabLst/>
                <a:defRPr/>
              </a:pPr>
              <a:t>134</a:t>
            </a:fld>
            <a:endParaRPr kumimoji="0" lang="de-DE" sz="1200" b="0" i="0" u="none" strike="noStrike" kern="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1" name="PlaceHolder 1"/>
          <p:cNvSpPr>
            <a:spLocks noGrp="1" noRot="1" noChangeAspect="1"/>
          </p:cNvSpPr>
          <p:nvPr>
            <p:ph type="sldImg"/>
          </p:nvPr>
        </p:nvSpPr>
        <p:spPr>
          <a:xfrm>
            <a:off x="685800" y="1143000"/>
            <a:ext cx="5484813" cy="3084513"/>
          </a:xfrm>
          <a:prstGeom prst="rect">
            <a:avLst/>
          </a:prstGeom>
          <a:ln w="0">
            <a:noFill/>
          </a:ln>
        </p:spPr>
      </p:sp>
      <p:sp>
        <p:nvSpPr>
          <p:cNvPr id="240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de-DE" sz="2000" b="0" strike="noStrike" spc="-1" dirty="0">
                <a:solidFill>
                  <a:srgbClr val="000000"/>
                </a:solidFill>
                <a:latin typeface="Calibri"/>
              </a:rPr>
              <a:t>So, I </a:t>
            </a:r>
            <a:r>
              <a:rPr lang="de-DE" sz="2000" b="0" strike="noStrike" spc="-1" dirty="0" err="1">
                <a:solidFill>
                  <a:srgbClr val="000000"/>
                </a:solidFill>
                <a:latin typeface="Calibri"/>
              </a:rPr>
              <a:t>now</a:t>
            </a:r>
            <a:r>
              <a:rPr lang="de-DE" sz="2000" b="0" strike="noStrike" spc="-1" dirty="0">
                <a:solidFill>
                  <a:srgbClr val="000000"/>
                </a:solidFill>
                <a:latin typeface="Calibri"/>
              </a:rPr>
              <a:t> </a:t>
            </a:r>
            <a:r>
              <a:rPr lang="de-DE" sz="2000" b="0" strike="noStrike" spc="-1" dirty="0" err="1">
                <a:solidFill>
                  <a:srgbClr val="000000"/>
                </a:solidFill>
                <a:latin typeface="Calibri"/>
              </a:rPr>
              <a:t>arrived</a:t>
            </a:r>
            <a:r>
              <a:rPr lang="de-DE" sz="2000" b="0" strike="noStrike" spc="-1" dirty="0">
                <a:solidFill>
                  <a:srgbClr val="000000"/>
                </a:solidFill>
                <a:latin typeface="Calibri"/>
              </a:rPr>
              <a:t> at </a:t>
            </a:r>
            <a:r>
              <a:rPr lang="de-DE" sz="2000" b="0" strike="noStrike" spc="-1" dirty="0" err="1">
                <a:solidFill>
                  <a:srgbClr val="000000"/>
                </a:solidFill>
                <a:latin typeface="Calibri"/>
              </a:rPr>
              <a:t>the</a:t>
            </a:r>
            <a:r>
              <a:rPr lang="de-DE" sz="2000" b="0" strike="noStrike" spc="-1" dirty="0">
                <a:solidFill>
                  <a:srgbClr val="000000"/>
                </a:solidFill>
                <a:latin typeface="Calibri"/>
              </a:rPr>
              <a:t> end </a:t>
            </a:r>
            <a:r>
              <a:rPr lang="de-DE" sz="2000" b="0" strike="noStrike" spc="-1" dirty="0" err="1">
                <a:solidFill>
                  <a:srgbClr val="000000"/>
                </a:solidFill>
                <a:latin typeface="Calibri"/>
              </a:rPr>
              <a:t>of</a:t>
            </a:r>
            <a:r>
              <a:rPr lang="de-DE" sz="2000" b="0" strike="noStrike" spc="-1" dirty="0">
                <a:solidFill>
                  <a:srgbClr val="000000"/>
                </a:solidFill>
                <a:latin typeface="Calibri"/>
              </a:rPr>
              <a:t> </a:t>
            </a:r>
            <a:r>
              <a:rPr lang="de-DE" sz="2000" b="0" strike="noStrike" spc="-1" dirty="0" err="1">
                <a:solidFill>
                  <a:srgbClr val="000000"/>
                </a:solidFill>
                <a:latin typeface="Calibri"/>
              </a:rPr>
              <a:t>the</a:t>
            </a:r>
            <a:r>
              <a:rPr lang="de-DE" sz="2000" b="0" strike="noStrike" spc="-1" dirty="0">
                <a:solidFill>
                  <a:srgbClr val="000000"/>
                </a:solidFill>
                <a:latin typeface="Calibri"/>
              </a:rPr>
              <a:t> </a:t>
            </a:r>
            <a:r>
              <a:rPr lang="de-DE" sz="2000" b="0" strike="noStrike" spc="-1" dirty="0" err="1">
                <a:solidFill>
                  <a:srgbClr val="000000"/>
                </a:solidFill>
                <a:latin typeface="Calibri"/>
              </a:rPr>
              <a:t>workshop</a:t>
            </a:r>
            <a:r>
              <a:rPr lang="de-DE" sz="2000" b="0" strike="noStrike" spc="-1" dirty="0">
                <a:solidFill>
                  <a:srgbClr val="000000"/>
                </a:solidFill>
                <a:latin typeface="Calibri"/>
              </a:rPr>
              <a:t>. </a:t>
            </a:r>
            <a:r>
              <a:rPr lang="de-DE" sz="2000" b="0" strike="noStrike" spc="-1" dirty="0" err="1">
                <a:solidFill>
                  <a:srgbClr val="000000"/>
                </a:solidFill>
                <a:latin typeface="Calibri"/>
              </a:rPr>
              <a:t>Thank</a:t>
            </a:r>
            <a:r>
              <a:rPr lang="de-DE" sz="2000" b="0" strike="noStrike" spc="-1" dirty="0">
                <a:solidFill>
                  <a:srgbClr val="000000"/>
                </a:solidFill>
                <a:latin typeface="Calibri"/>
              </a:rPr>
              <a:t> </a:t>
            </a:r>
            <a:r>
              <a:rPr lang="de-DE" sz="2000" b="0" strike="noStrike" spc="-1" dirty="0" err="1">
                <a:solidFill>
                  <a:srgbClr val="000000"/>
                </a:solidFill>
                <a:latin typeface="Calibri"/>
              </a:rPr>
              <a:t>you</a:t>
            </a:r>
            <a:r>
              <a:rPr lang="de-DE" sz="2000" b="0" strike="noStrike" spc="-1" dirty="0">
                <a:solidFill>
                  <a:srgbClr val="000000"/>
                </a:solidFill>
                <a:latin typeface="Calibri"/>
              </a:rPr>
              <a:t> </a:t>
            </a:r>
            <a:r>
              <a:rPr lang="de-DE" sz="2000" b="0" strike="noStrike" spc="-1" dirty="0" err="1">
                <a:solidFill>
                  <a:srgbClr val="000000"/>
                </a:solidFill>
                <a:latin typeface="Calibri"/>
              </a:rPr>
              <a:t>very</a:t>
            </a:r>
            <a:r>
              <a:rPr lang="de-DE" sz="2000" b="0" strike="noStrike" spc="-1" dirty="0">
                <a:solidFill>
                  <a:srgbClr val="000000"/>
                </a:solidFill>
                <a:latin typeface="Calibri"/>
              </a:rPr>
              <a:t> </a:t>
            </a:r>
            <a:r>
              <a:rPr lang="de-DE" sz="2000" b="0" strike="noStrike" spc="-1" dirty="0" err="1">
                <a:solidFill>
                  <a:srgbClr val="000000"/>
                </a:solidFill>
                <a:latin typeface="Calibri"/>
              </a:rPr>
              <a:t>much</a:t>
            </a:r>
            <a:r>
              <a:rPr lang="de-DE" sz="2000" b="0" strike="noStrike" spc="-1" dirty="0">
                <a:solidFill>
                  <a:srgbClr val="000000"/>
                </a:solidFill>
                <a:latin typeface="Calibri"/>
              </a:rPr>
              <a:t> </a:t>
            </a:r>
            <a:r>
              <a:rPr lang="de-DE" sz="2000" b="0" strike="noStrike" spc="-1" dirty="0" err="1">
                <a:solidFill>
                  <a:srgbClr val="000000"/>
                </a:solidFill>
                <a:latin typeface="Calibri"/>
              </a:rPr>
              <a:t>for</a:t>
            </a:r>
            <a:r>
              <a:rPr lang="de-DE" sz="2000" b="0" strike="noStrike" spc="-1" dirty="0">
                <a:solidFill>
                  <a:srgbClr val="000000"/>
                </a:solidFill>
                <a:latin typeface="Calibri"/>
              </a:rPr>
              <a:t> </a:t>
            </a:r>
            <a:r>
              <a:rPr lang="de-DE" sz="2000" b="0" strike="noStrike" spc="-1" dirty="0" err="1">
                <a:solidFill>
                  <a:srgbClr val="000000"/>
                </a:solidFill>
                <a:latin typeface="Calibri"/>
              </a:rPr>
              <a:t>your</a:t>
            </a:r>
            <a:r>
              <a:rPr lang="de-DE" sz="2000" b="0" strike="noStrike" spc="-1" dirty="0">
                <a:solidFill>
                  <a:srgbClr val="000000"/>
                </a:solidFill>
                <a:latin typeface="Calibri"/>
              </a:rPr>
              <a:t> </a:t>
            </a:r>
            <a:r>
              <a:rPr lang="de-DE" sz="2000" b="0" strike="noStrike" spc="-1" dirty="0" err="1">
                <a:solidFill>
                  <a:srgbClr val="000000"/>
                </a:solidFill>
                <a:latin typeface="Calibri"/>
              </a:rPr>
              <a:t>attention</a:t>
            </a:r>
            <a:r>
              <a:rPr lang="de-DE" sz="2000" b="0" strike="noStrike" spc="-1" dirty="0">
                <a:solidFill>
                  <a:srgbClr val="000000"/>
                </a:solidFill>
                <a:latin typeface="Calibri"/>
              </a:rPr>
              <a:t> and I </a:t>
            </a:r>
            <a:r>
              <a:rPr lang="de-DE" sz="2000" b="0" strike="noStrike" spc="-1" dirty="0" err="1">
                <a:solidFill>
                  <a:srgbClr val="000000"/>
                </a:solidFill>
                <a:latin typeface="Calibri"/>
              </a:rPr>
              <a:t>hope</a:t>
            </a:r>
            <a:r>
              <a:rPr lang="de-DE" sz="2000" b="0" strike="noStrike" spc="-1" dirty="0">
                <a:solidFill>
                  <a:srgbClr val="000000"/>
                </a:solidFill>
                <a:latin typeface="Calibri"/>
              </a:rPr>
              <a:t>, </a:t>
            </a:r>
            <a:r>
              <a:rPr lang="de-DE" sz="2000" b="0" strike="noStrike" spc="-1" dirty="0" err="1">
                <a:solidFill>
                  <a:srgbClr val="000000"/>
                </a:solidFill>
                <a:latin typeface="Calibri"/>
              </a:rPr>
              <a:t>you</a:t>
            </a:r>
            <a:r>
              <a:rPr lang="de-DE" sz="2000" b="0" strike="noStrike" spc="-1" dirty="0">
                <a:solidFill>
                  <a:srgbClr val="000000"/>
                </a:solidFill>
                <a:latin typeface="Calibri"/>
              </a:rPr>
              <a:t> </a:t>
            </a:r>
            <a:r>
              <a:rPr lang="de-DE" sz="2000" b="0" strike="noStrike" spc="-1" dirty="0" err="1">
                <a:solidFill>
                  <a:srgbClr val="000000"/>
                </a:solidFill>
                <a:latin typeface="Calibri"/>
              </a:rPr>
              <a:t>found</a:t>
            </a:r>
            <a:r>
              <a:rPr lang="de-DE" sz="2000" b="0" strike="noStrike" spc="-1" dirty="0">
                <a:solidFill>
                  <a:srgbClr val="000000"/>
                </a:solidFill>
                <a:latin typeface="Calibri"/>
              </a:rPr>
              <a:t> </a:t>
            </a:r>
            <a:r>
              <a:rPr lang="de-DE" sz="2000" b="0" strike="noStrike" spc="-1" dirty="0" err="1">
                <a:solidFill>
                  <a:srgbClr val="000000"/>
                </a:solidFill>
                <a:latin typeface="Calibri"/>
              </a:rPr>
              <a:t>it</a:t>
            </a:r>
            <a:r>
              <a:rPr lang="de-DE" sz="2000" b="0" strike="noStrike" spc="-1" dirty="0">
                <a:solidFill>
                  <a:srgbClr val="000000"/>
                </a:solidFill>
                <a:latin typeface="Calibri"/>
              </a:rPr>
              <a:t> </a:t>
            </a:r>
            <a:r>
              <a:rPr lang="de-DE" sz="2000" b="0" strike="noStrike" spc="-1" dirty="0" err="1">
                <a:solidFill>
                  <a:srgbClr val="000000"/>
                </a:solidFill>
                <a:latin typeface="Calibri"/>
              </a:rPr>
              <a:t>helpful</a:t>
            </a:r>
            <a:r>
              <a:rPr lang="de-DE" sz="2000" b="0" strike="noStrike" spc="-1" dirty="0">
                <a:solidFill>
                  <a:srgbClr val="000000"/>
                </a:solidFill>
                <a:latin typeface="Calibri"/>
              </a:rPr>
              <a:t>. </a:t>
            </a:r>
          </a:p>
          <a:p>
            <a:pPr marL="216000" indent="0">
              <a:lnSpc>
                <a:spcPct val="150000"/>
              </a:lnSpc>
              <a:buNone/>
              <a:tabLst>
                <a:tab pos="0" algn="l"/>
              </a:tabLst>
            </a:pPr>
            <a:endParaRPr lang="de-DE" sz="2000" b="0" strike="noStrike" spc="-1" dirty="0">
              <a:solidFill>
                <a:srgbClr val="000000"/>
              </a:solidFill>
              <a:latin typeface="Calibri"/>
            </a:endParaRPr>
          </a:p>
          <a:p>
            <a:pPr marL="216000" indent="0">
              <a:lnSpc>
                <a:spcPct val="150000"/>
              </a:lnSpc>
              <a:buNone/>
              <a:tabLst>
                <a:tab pos="0" algn="l"/>
              </a:tabLst>
            </a:pPr>
            <a:endParaRPr lang="de-DE" sz="2000" b="0" strike="noStrike" spc="-1" dirty="0">
              <a:solidFill>
                <a:srgbClr val="000000"/>
              </a:solidFill>
              <a:latin typeface="Calibri"/>
            </a:endParaRPr>
          </a:p>
        </p:txBody>
      </p:sp>
      <p:sp>
        <p:nvSpPr>
          <p:cNvPr id="2403" name="PlaceHolder 3"/>
          <p:cNvSpPr>
            <a:spLocks noGrp="1"/>
          </p:cNvSpPr>
          <p:nvPr>
            <p:ph type="sldNum" idx="27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51A0F84-1C6F-49D3-8CA5-B3B8805A93F2}" type="slidenum">
              <a:rPr lang="de-DE" sz="1200" b="0" strike="noStrike" spc="-1">
                <a:solidFill>
                  <a:srgbClr val="000000"/>
                </a:solidFill>
                <a:latin typeface="Calibri"/>
              </a:rPr>
              <a:t>135</a:t>
            </a:fld>
            <a:endParaRPr lang="de-DE" sz="1200" b="0" strike="noStrike" spc="-1">
              <a:solidFill>
                <a:srgbClr val="000000"/>
              </a:solidFill>
              <a:latin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defRPr/>
            </a:pPr>
            <a:endParaRPr lang="de-DE" dirty="0"/>
          </a:p>
          <a:p>
            <a:pPr>
              <a:defRPr/>
            </a:pPr>
            <a:endParaRPr dirty="0"/>
          </a:p>
        </p:txBody>
      </p:sp>
      <p:sp>
        <p:nvSpPr>
          <p:cNvPr id="4" name="Foliennummernplatzhalter 3"/>
          <p:cNvSpPr>
            <a:spLocks noGrp="1"/>
          </p:cNvSpPr>
          <p:nvPr>
            <p:ph type="sldNum" sz="quarter" idx="5"/>
          </p:nvPr>
        </p:nvSpPr>
        <p:spPr bwMode="auto"/>
        <p:txBody>
          <a:bodyPr/>
          <a:lstStyle/>
          <a:p>
            <a:pPr>
              <a:defRPr/>
            </a:pPr>
            <a:fld id="{8747DC62-25C5-43E6-9867-C8C4DA19DB3B}" type="slidenum">
              <a:rPr lang="de-DE"/>
              <a:t>136</a:t>
            </a:fld>
            <a:endParaRPr lang="de-DE"/>
          </a:p>
        </p:txBody>
      </p:sp>
    </p:spTree>
    <p:extLst>
      <p:ext uri="{BB962C8B-B14F-4D97-AF65-F5344CB8AC3E}">
        <p14:creationId xmlns:p14="http://schemas.microsoft.com/office/powerpoint/2010/main" val="1365461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PlaceHolder 1"/>
          <p:cNvSpPr>
            <a:spLocks noGrp="1" noRot="1" noChangeAspect="1"/>
          </p:cNvSpPr>
          <p:nvPr>
            <p:ph type="sldImg"/>
          </p:nvPr>
        </p:nvSpPr>
        <p:spPr>
          <a:xfrm>
            <a:off x="685800" y="1143000"/>
            <a:ext cx="5484813" cy="3084513"/>
          </a:xfrm>
          <a:prstGeom prst="rect">
            <a:avLst/>
          </a:prstGeom>
          <a:ln w="0">
            <a:noFill/>
          </a:ln>
        </p:spPr>
      </p:sp>
      <p:sp>
        <p:nvSpPr>
          <p:cNvPr id="206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Cross-sectional surveys are all about capturing data at a single point in time. Think of it as taking a snapshot—you’re getting a picture of your subjects’ responses as they are right now, without any follow-up or ongoing observation. Researchers just record what’s there without manipulating any variables.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So, when are cross-sectional surveys useful?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They’re great for describing the characteristics of a population. For example, you can get a sense of how many people in a group hold a certain opinion or engage in a certain </a:t>
            </a:r>
            <a:r>
              <a:rPr lang="en-GB" sz="2000" b="0" strike="noStrike" spc="-1" dirty="0" err="1">
                <a:solidFill>
                  <a:srgbClr val="000000"/>
                </a:solidFill>
                <a:latin typeface="Calibri"/>
              </a:rPr>
              <a:t>behavior</a:t>
            </a:r>
            <a:r>
              <a:rPr lang="en-GB" sz="2000" b="0" strike="noStrike" spc="-1" dirty="0">
                <a:solidFill>
                  <a:srgbClr val="000000"/>
                </a:solidFill>
                <a:latin typeface="Calibri"/>
              </a:rPr>
              <a:t>.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They’re also helpful for spotting associations between variables, like seeing if there’s a relationship between age and smartphone use.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And if you want to </a:t>
            </a:r>
            <a:r>
              <a:rPr lang="en-GB" sz="2000" b="0" strike="noStrike" spc="-1" dirty="0" err="1">
                <a:solidFill>
                  <a:srgbClr val="000000"/>
                </a:solidFill>
                <a:latin typeface="Calibri"/>
              </a:rPr>
              <a:t>analyze</a:t>
            </a:r>
            <a:r>
              <a:rPr lang="en-GB" sz="2000" b="0" strike="noStrike" spc="-1" dirty="0">
                <a:solidFill>
                  <a:srgbClr val="000000"/>
                </a:solidFill>
                <a:latin typeface="Calibri"/>
              </a:rPr>
              <a:t> variations across different subgroups, this type of survey is really handy.</a:t>
            </a:r>
            <a:endParaRPr lang="de-DE" sz="2000" b="0" strike="noStrike" spc="-1" dirty="0">
              <a:solidFill>
                <a:srgbClr val="000000"/>
              </a:solidFill>
              <a:latin typeface="Calibri"/>
            </a:endParaRPr>
          </a:p>
          <a:p>
            <a:pPr indent="0" algn="just">
              <a:lnSpc>
                <a:spcPct val="150000"/>
              </a:lnSpc>
              <a:buNone/>
              <a:tabLst>
                <a:tab pos="0" algn="l"/>
              </a:tabLst>
            </a:pPr>
            <a:endParaRPr lang="de-DE" sz="2000" b="0" strike="noStrike" spc="-1" dirty="0">
              <a:solidFill>
                <a:srgbClr val="000000"/>
              </a:solidFill>
              <a:latin typeface="Calibri"/>
            </a:endParaRPr>
          </a:p>
          <a:p>
            <a:pPr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indent="0" algn="just">
              <a:lnSpc>
                <a:spcPct val="150000"/>
              </a:lnSpc>
              <a:buNone/>
              <a:tabLst>
                <a:tab pos="0" algn="l"/>
              </a:tabLst>
            </a:pPr>
            <a:r>
              <a:rPr lang="en-GB" sz="2000" b="0" strike="noStrike" spc="-1" dirty="0">
                <a:solidFill>
                  <a:srgbClr val="000000"/>
                </a:solidFill>
                <a:latin typeface="Calibri"/>
              </a:rPr>
              <a:t>But, there are limitations.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Because it’s just a snapshot, we can’t draw causal conclusions.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We only know that things were a certain way at this point in time, and that’s it—no insight into how or why they might change later.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It’s a fixed picture, not a story over time.</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061" name="PlaceHolder 3"/>
          <p:cNvSpPr>
            <a:spLocks noGrp="1"/>
          </p:cNvSpPr>
          <p:nvPr>
            <p:ph type="sldNum" idx="16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1AC02127-F217-4377-851C-6D0EDAD0309A}" type="slidenum">
              <a:rPr lang="de-DE" sz="1200" b="0" strike="noStrike" spc="-1">
                <a:solidFill>
                  <a:srgbClr val="000000"/>
                </a:solidFill>
                <a:latin typeface="Calibri"/>
              </a:rPr>
              <a:t>14</a:t>
            </a:fld>
            <a:endParaRPr lang="de-DE" sz="1200" b="0" strike="noStrike" spc="-1">
              <a:solidFill>
                <a:srgbClr val="000000"/>
              </a:solidFill>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PlaceHolder 1"/>
          <p:cNvSpPr>
            <a:spLocks noGrp="1" noRot="1" noChangeAspect="1"/>
          </p:cNvSpPr>
          <p:nvPr>
            <p:ph type="sldImg"/>
          </p:nvPr>
        </p:nvSpPr>
        <p:spPr>
          <a:xfrm>
            <a:off x="685800" y="1143000"/>
            <a:ext cx="5484813" cy="3084513"/>
          </a:xfrm>
          <a:prstGeom prst="rect">
            <a:avLst/>
          </a:prstGeom>
          <a:ln w="0">
            <a:noFill/>
          </a:ln>
        </p:spPr>
      </p:sp>
      <p:sp>
        <p:nvSpPr>
          <p:cNvPr id="206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Longitudinal surveys are all about tracking change over time. Unlike a cross-sectional survey, which just captures one moment, longitudinal surveys let us see how things evolve. They involve repeated measurements, often through regular follow-ups.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There are three main types of longitudinal surveys:</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Clr>
                <a:srgbClr val="000000"/>
              </a:buClr>
              <a:buFontTx/>
              <a:buNone/>
              <a:tabLst>
                <a:tab pos="0" algn="l"/>
              </a:tabLst>
            </a:pPr>
            <a:r>
              <a:rPr lang="en-GB" sz="2000" b="1" strike="noStrike" spc="-1" dirty="0">
                <a:solidFill>
                  <a:srgbClr val="000000"/>
                </a:solidFill>
                <a:latin typeface="Calibri"/>
              </a:rPr>
              <a:t>Panel Surveys</a:t>
            </a:r>
            <a:r>
              <a:rPr lang="en-GB" sz="2000" b="0" strike="noStrike" spc="-1" dirty="0">
                <a:solidFill>
                  <a:srgbClr val="000000"/>
                </a:solidFill>
                <a:latin typeface="Calibri"/>
              </a:rPr>
              <a:t>: These follow the same individuals over time. So, if you’re interested in understanding how individual </a:t>
            </a:r>
            <a:r>
              <a:rPr lang="en-GB" sz="2000" b="0" strike="noStrike" spc="-1" dirty="0" err="1">
                <a:solidFill>
                  <a:srgbClr val="000000"/>
                </a:solidFill>
                <a:latin typeface="Calibri"/>
              </a:rPr>
              <a:t>behaviors</a:t>
            </a:r>
            <a:r>
              <a:rPr lang="en-GB" sz="2000" b="0" strike="noStrike" spc="-1" dirty="0">
                <a:solidFill>
                  <a:srgbClr val="000000"/>
                </a:solidFill>
                <a:latin typeface="Calibri"/>
              </a:rPr>
              <a:t> change, or even finding causal relationships, panel surveys are ideal. By tracking the same people, you can really see how things shift on a personal level.</a:t>
            </a:r>
            <a:endParaRPr lang="de-DE" sz="2000" b="0" strike="noStrike" spc="-1" dirty="0">
              <a:solidFill>
                <a:srgbClr val="000000"/>
              </a:solidFill>
              <a:latin typeface="Calibri"/>
            </a:endParaRPr>
          </a:p>
          <a:p>
            <a:pPr marL="0" indent="0" algn="just">
              <a:lnSpc>
                <a:spcPct val="150000"/>
              </a:lnSpc>
              <a:buClr>
                <a:srgbClr val="000000"/>
              </a:buClr>
              <a:buFontTx/>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Clr>
                <a:srgbClr val="000000"/>
              </a:buClr>
              <a:buFontTx/>
              <a:buNone/>
              <a:tabLst>
                <a:tab pos="0" algn="l"/>
              </a:tabLst>
            </a:pPr>
            <a:r>
              <a:rPr lang="en-GB" sz="2000" b="1" strike="noStrike" spc="-1" dirty="0">
                <a:solidFill>
                  <a:srgbClr val="000000"/>
                </a:solidFill>
                <a:latin typeface="Calibri"/>
              </a:rPr>
              <a:t>Cohort Surveys</a:t>
            </a:r>
            <a:r>
              <a:rPr lang="en-GB" sz="2000" b="0" strike="noStrike" spc="-1" dirty="0">
                <a:solidFill>
                  <a:srgbClr val="000000"/>
                </a:solidFill>
                <a:latin typeface="Calibri"/>
              </a:rPr>
              <a:t>: Instead of following the same individuals, cohort surveys track a group that shares a common characteristic, like people born in the same year. This is great for research on life events or generational comparisons. You’re looking at a specific group’s experiences as they go through life stages together.</a:t>
            </a:r>
            <a:endParaRPr lang="de-DE" sz="2000" b="0" strike="noStrike" spc="-1" dirty="0">
              <a:solidFill>
                <a:srgbClr val="000000"/>
              </a:solidFill>
              <a:latin typeface="Calibri"/>
            </a:endParaRPr>
          </a:p>
          <a:p>
            <a:pPr marL="0" indent="0" algn="just">
              <a:lnSpc>
                <a:spcPct val="150000"/>
              </a:lnSpc>
              <a:buClr>
                <a:srgbClr val="000000"/>
              </a:buClr>
              <a:buFontTx/>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Clr>
                <a:srgbClr val="000000"/>
              </a:buClr>
              <a:buFontTx/>
              <a:buNone/>
              <a:tabLst>
                <a:tab pos="0" algn="l"/>
              </a:tabLst>
            </a:pPr>
            <a:r>
              <a:rPr lang="en-GB" sz="2000" b="1" strike="noStrike" spc="-1" dirty="0">
                <a:solidFill>
                  <a:srgbClr val="000000"/>
                </a:solidFill>
                <a:latin typeface="Calibri"/>
              </a:rPr>
              <a:t>Trend Surveys</a:t>
            </a:r>
            <a:r>
              <a:rPr lang="en-GB" sz="2000" b="0" strike="noStrike" spc="-1" dirty="0">
                <a:solidFill>
                  <a:srgbClr val="000000"/>
                </a:solidFill>
                <a:latin typeface="Calibri"/>
              </a:rPr>
              <a:t>: Here, you survey different samples from the same overall population at multiple points in time. This approach helps monitor broader population trends, like public opinion on an issue or economic indicators. Each survey gives you a slice of how the population feels or behaves at that time, without sticking to the same individuals.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064" name="PlaceHolder 3"/>
          <p:cNvSpPr>
            <a:spLocks noGrp="1"/>
          </p:cNvSpPr>
          <p:nvPr>
            <p:ph type="sldNum" idx="16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4BD7B3C-808C-4012-B176-0EFD2C513E6F}" type="slidenum">
              <a:rPr lang="de-DE" sz="1200" b="0" strike="noStrike" spc="-1">
                <a:solidFill>
                  <a:srgbClr val="000000"/>
                </a:solidFill>
                <a:latin typeface="Calibri"/>
              </a:rPr>
              <a:t>15</a:t>
            </a:fld>
            <a:endParaRPr lang="de-DE" sz="1200" b="0" strike="noStrike" spc="-1">
              <a:solidFill>
                <a:srgbClr val="000000"/>
              </a:solidFill>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PlaceHolder 1"/>
          <p:cNvSpPr>
            <a:spLocks noGrp="1" noRot="1" noChangeAspect="1"/>
          </p:cNvSpPr>
          <p:nvPr>
            <p:ph type="sldImg"/>
          </p:nvPr>
        </p:nvSpPr>
        <p:spPr>
          <a:xfrm>
            <a:off x="685800" y="1143000"/>
            <a:ext cx="5484813" cy="3084513"/>
          </a:xfrm>
          <a:prstGeom prst="rect">
            <a:avLst/>
          </a:prstGeom>
          <a:ln w="0">
            <a:noFill/>
          </a:ln>
        </p:spPr>
      </p:sp>
      <p:sp>
        <p:nvSpPr>
          <p:cNvPr id="205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We can also categorize web surveys based on their purpose.</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Here we find exploratory surveys, which help us understand new areas; descriptive surveys, which aim to detail characteristics of a population; and explanatory surveys, which dig into the 'why' behind certain patterns.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058" name="PlaceHolder 3"/>
          <p:cNvSpPr>
            <a:spLocks noGrp="1"/>
          </p:cNvSpPr>
          <p:nvPr>
            <p:ph type="sldNum" idx="16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FB496E4-6B89-4454-ABF7-2A4D08EDD7AA}" type="slidenum">
              <a:rPr lang="de-DE" sz="1200" b="0" strike="noStrike" spc="-1">
                <a:solidFill>
                  <a:srgbClr val="000000"/>
                </a:solidFill>
                <a:latin typeface="Calibri"/>
              </a:rPr>
              <a:t>16</a:t>
            </a:fld>
            <a:endParaRPr lang="de-DE" sz="1200" b="0" strike="noStrike" spc="-1">
              <a:solidFill>
                <a:srgbClr val="000000"/>
              </a:solidFill>
              <a:latin typeface="Calibri"/>
            </a:endParaRPr>
          </a:p>
        </p:txBody>
      </p:sp>
    </p:spTree>
    <p:extLst>
      <p:ext uri="{BB962C8B-B14F-4D97-AF65-F5344CB8AC3E}">
        <p14:creationId xmlns:p14="http://schemas.microsoft.com/office/powerpoint/2010/main" val="4199584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PlaceHolder 1"/>
          <p:cNvSpPr>
            <a:spLocks noGrp="1" noRot="1" noChangeAspect="1"/>
          </p:cNvSpPr>
          <p:nvPr>
            <p:ph type="sldImg"/>
          </p:nvPr>
        </p:nvSpPr>
        <p:spPr>
          <a:xfrm>
            <a:off x="685800" y="1143000"/>
            <a:ext cx="5484813" cy="3084513"/>
          </a:xfrm>
          <a:prstGeom prst="rect">
            <a:avLst/>
          </a:prstGeom>
          <a:ln w="0">
            <a:noFill/>
          </a:ln>
        </p:spPr>
      </p:sp>
      <p:sp>
        <p:nvSpPr>
          <p:cNvPr id="206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 terms of survey purpose, we generally see three main types:</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Clr>
                <a:srgbClr val="000000"/>
              </a:buClr>
              <a:buFontTx/>
              <a:buNone/>
              <a:tabLst>
                <a:tab pos="0" algn="l"/>
              </a:tabLst>
            </a:pPr>
            <a:r>
              <a:rPr lang="en-GB" sz="2000" b="1" strike="noStrike" spc="-1" dirty="0">
                <a:solidFill>
                  <a:srgbClr val="000000"/>
                </a:solidFill>
                <a:latin typeface="Calibri"/>
              </a:rPr>
              <a:t>Exploratory Surveys</a:t>
            </a:r>
            <a:r>
              <a:rPr lang="en-GB" sz="2000" b="0" strike="noStrike" spc="-1" dirty="0">
                <a:solidFill>
                  <a:srgbClr val="000000"/>
                </a:solidFill>
                <a:latin typeface="Calibri"/>
              </a:rPr>
              <a:t>: These are used when we’re just starting to learn about a topic. If you don’t know much about an area yet, an exploratory survey helps gather initial insights. Think of it as ‘testing the waters.’ For example, companies might use exploratory surveys to get a sense of consumer preferences or to understand workplace culture.</a:t>
            </a:r>
            <a:endParaRPr lang="de-DE" sz="2000" b="0" strike="noStrike" spc="-1" dirty="0">
              <a:solidFill>
                <a:srgbClr val="000000"/>
              </a:solidFill>
              <a:latin typeface="Calibri"/>
            </a:endParaRPr>
          </a:p>
          <a:p>
            <a:pPr marL="216000" indent="0" algn="just">
              <a:lnSpc>
                <a:spcPct val="150000"/>
              </a:lnSpc>
              <a:buFontTx/>
              <a:buNone/>
              <a:tabLst>
                <a:tab pos="0" algn="l"/>
              </a:tabLst>
            </a:pPr>
            <a:endParaRPr lang="de-DE" sz="2000" b="0" strike="noStrike" spc="-1" dirty="0">
              <a:solidFill>
                <a:srgbClr val="000000"/>
              </a:solidFill>
              <a:latin typeface="Calibri"/>
            </a:endParaRPr>
          </a:p>
          <a:p>
            <a:pPr marL="0" indent="0" algn="just">
              <a:lnSpc>
                <a:spcPct val="150000"/>
              </a:lnSpc>
              <a:buClr>
                <a:srgbClr val="000000"/>
              </a:buClr>
              <a:buFontTx/>
              <a:buNone/>
              <a:tabLst>
                <a:tab pos="0" algn="l"/>
              </a:tabLst>
            </a:pPr>
            <a:r>
              <a:rPr lang="en-GB" sz="2000" b="1" strike="noStrike" spc="-1" dirty="0">
                <a:solidFill>
                  <a:srgbClr val="000000"/>
                </a:solidFill>
                <a:latin typeface="Calibri"/>
              </a:rPr>
              <a:t>Descriptive Surveys</a:t>
            </a:r>
            <a:r>
              <a:rPr lang="en-GB" sz="2000" b="0" strike="noStrike" spc="-1" dirty="0">
                <a:solidFill>
                  <a:srgbClr val="000000"/>
                </a:solidFill>
                <a:latin typeface="Calibri"/>
              </a:rPr>
              <a:t>: These aim to describe what’s happening in a specific area. They systematically capture details about a topic without trying to understand cause and effect. Typical questions revolve around 'What is happening?' For instance, health organizations often use descriptive surveys for things like census data or tracking health statistics.</a:t>
            </a:r>
            <a:endParaRPr lang="de-DE" sz="2000" b="0" strike="noStrike" spc="-1" dirty="0">
              <a:solidFill>
                <a:srgbClr val="000000"/>
              </a:solidFill>
              <a:latin typeface="Calibri"/>
            </a:endParaRPr>
          </a:p>
          <a:p>
            <a:pPr marL="216000" indent="0" algn="just">
              <a:lnSpc>
                <a:spcPct val="150000"/>
              </a:lnSpc>
              <a:buFontTx/>
              <a:buNone/>
              <a:tabLst>
                <a:tab pos="0" algn="l"/>
              </a:tabLst>
            </a:pPr>
            <a:endParaRPr lang="de-DE" sz="2000" b="0" strike="noStrike" spc="-1" dirty="0">
              <a:solidFill>
                <a:srgbClr val="000000"/>
              </a:solidFill>
              <a:latin typeface="Calibri"/>
            </a:endParaRPr>
          </a:p>
          <a:p>
            <a:pPr marL="0" indent="0" algn="just">
              <a:lnSpc>
                <a:spcPct val="150000"/>
              </a:lnSpc>
              <a:buClr>
                <a:srgbClr val="000000"/>
              </a:buClr>
              <a:buFontTx/>
              <a:buNone/>
              <a:tabLst>
                <a:tab pos="0" algn="l"/>
              </a:tabLst>
            </a:pPr>
            <a:r>
              <a:rPr lang="en-GB" sz="2000" b="1" strike="noStrike" spc="-1" dirty="0">
                <a:solidFill>
                  <a:srgbClr val="000000"/>
                </a:solidFill>
                <a:latin typeface="Calibri"/>
              </a:rPr>
              <a:t>Explanatory Surveys</a:t>
            </a:r>
            <a:r>
              <a:rPr lang="en-GB" sz="2000" b="0" strike="noStrike" spc="-1" dirty="0">
                <a:solidFill>
                  <a:srgbClr val="000000"/>
                </a:solidFill>
                <a:latin typeface="Calibri"/>
              </a:rPr>
              <a:t>: Here, the goal is to dig deeper into why or how something happens. These surveys explore relationships between variables and help us understand cause and effect. They’re common in fields like </a:t>
            </a:r>
            <a:r>
              <a:rPr lang="en-GB" sz="2000" b="0" strike="noStrike" spc="-1" dirty="0" err="1">
                <a:solidFill>
                  <a:srgbClr val="000000"/>
                </a:solidFill>
                <a:latin typeface="Calibri"/>
              </a:rPr>
              <a:t>behavioral</a:t>
            </a:r>
            <a:r>
              <a:rPr lang="en-GB" sz="2000" b="0" strike="noStrike" spc="-1" dirty="0">
                <a:solidFill>
                  <a:srgbClr val="000000"/>
                </a:solidFill>
                <a:latin typeface="Calibri"/>
              </a:rPr>
              <a:t> studies or educational research, where understanding the dynamics between different factors is crucial.</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067" name="PlaceHolder 3"/>
          <p:cNvSpPr>
            <a:spLocks noGrp="1"/>
          </p:cNvSpPr>
          <p:nvPr>
            <p:ph type="sldNum" idx="16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E651FD8-B8A1-4F71-89FB-C29AE625F0AD}" type="slidenum">
              <a:rPr lang="de-DE" sz="1200" b="0" strike="noStrike" spc="-1">
                <a:solidFill>
                  <a:srgbClr val="000000"/>
                </a:solidFill>
                <a:latin typeface="Calibri"/>
              </a:rPr>
              <a:t>17</a:t>
            </a:fld>
            <a:endParaRPr lang="de-DE" sz="1200" b="0" strike="noStrike" spc="-1">
              <a:solidFill>
                <a:srgbClr val="000000"/>
              </a:solidFill>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 name="PlaceHolder 1"/>
          <p:cNvSpPr>
            <a:spLocks noGrp="1" noRot="1" noChangeAspect="1"/>
          </p:cNvSpPr>
          <p:nvPr>
            <p:ph type="sldImg"/>
          </p:nvPr>
        </p:nvSpPr>
        <p:spPr>
          <a:xfrm>
            <a:off x="685800" y="1143000"/>
            <a:ext cx="5484813" cy="3084513"/>
          </a:xfrm>
          <a:prstGeom prst="rect">
            <a:avLst/>
          </a:prstGeom>
          <a:ln w="0">
            <a:noFill/>
          </a:ln>
        </p:spPr>
      </p:sp>
      <p:sp>
        <p:nvSpPr>
          <p:cNvPr id="206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Alright, let’s talk about the Total Survey Error (TSE) Framework. TSE is a way of understanding all the possible sources of error that can affect survey data, and it helps us see where things might go wrong so we can try to get the most accurate results possible. </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Now, TSE breaks down into two main aspects: measurement and representation.</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On the measurement side, we’re dealing with errors that can arise from how questions are designed and how responses are processed. So, questionnaire design largely addresses this half of the framework, focusing on things like validity and minimizing measurement error.</a:t>
            </a:r>
            <a:endParaRPr lang="de-DE" sz="2000" b="0" strike="noStrike" spc="-1" dirty="0">
              <a:solidFill>
                <a:srgbClr val="000000"/>
              </a:solidFill>
              <a:latin typeface="Calibri"/>
            </a:endParaRPr>
          </a:p>
          <a:p>
            <a:pPr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For today’s session, though, our main focus will be on the representation side—errors that come from sampling and reaching participants in web surveys. These include coverage, sampling, and nonresponse errors, which are critical to think about in web-based survey design.</a:t>
            </a:r>
            <a:endParaRPr lang="de-DE" sz="2000" b="0" strike="noStrike" spc="-1" dirty="0">
              <a:solidFill>
                <a:srgbClr val="000000"/>
              </a:solidFill>
              <a:latin typeface="Calibri"/>
            </a:endParaRPr>
          </a:p>
          <a:p>
            <a:pPr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indent="0" algn="just">
              <a:lnSpc>
                <a:spcPct val="150000"/>
              </a:lnSpc>
              <a:buNone/>
              <a:tabLst>
                <a:tab pos="0" algn="l"/>
              </a:tabLst>
            </a:pPr>
            <a:r>
              <a:rPr lang="en-GB" sz="2000" b="0" strike="noStrike" spc="-1" dirty="0">
                <a:solidFill>
                  <a:srgbClr val="000000"/>
                </a:solidFill>
                <a:latin typeface="Calibri"/>
              </a:rPr>
              <a:t>In the following slides, we’ll dive into each type of error under representation, so we can see where things might go wrong and how to tackle these issues effectively.</a:t>
            </a:r>
            <a:endParaRPr lang="de-DE" sz="2000" b="0" strike="noStrike" spc="-1" dirty="0">
              <a:solidFill>
                <a:srgbClr val="000000"/>
              </a:solidFill>
              <a:latin typeface="Calibri"/>
            </a:endParaRPr>
          </a:p>
          <a:p>
            <a:pPr indent="0" algn="just">
              <a:lnSpc>
                <a:spcPct val="150000"/>
              </a:lnSpc>
              <a:buNone/>
              <a:tabLst>
                <a:tab pos="0" algn="l"/>
              </a:tabLst>
            </a:pPr>
            <a:endParaRPr lang="de-DE" sz="2000" b="0" strike="noStrike" spc="-1" dirty="0">
              <a:solidFill>
                <a:srgbClr val="000000"/>
              </a:solidFill>
              <a:latin typeface="Calibri"/>
            </a:endParaRPr>
          </a:p>
        </p:txBody>
      </p:sp>
      <p:sp>
        <p:nvSpPr>
          <p:cNvPr id="2070" name="PlaceHolder 3"/>
          <p:cNvSpPr>
            <a:spLocks noGrp="1"/>
          </p:cNvSpPr>
          <p:nvPr>
            <p:ph type="sldNum" idx="16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9856904B-CE27-4DFF-A925-4DB270F392D4}" type="slidenum">
              <a:rPr lang="de-DE" sz="1200" b="0" strike="noStrike" spc="-1">
                <a:solidFill>
                  <a:srgbClr val="000000"/>
                </a:solidFill>
                <a:latin typeface="Calibri"/>
              </a:rPr>
              <a:t>18</a:t>
            </a:fld>
            <a:endParaRPr lang="de-DE" sz="1200" b="0" strike="noStrike" spc="-1">
              <a:solidFill>
                <a:srgbClr val="000000"/>
              </a:solidFill>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PlaceHolder 1"/>
          <p:cNvSpPr>
            <a:spLocks noGrp="1" noRot="1" noChangeAspect="1"/>
          </p:cNvSpPr>
          <p:nvPr>
            <p:ph type="sldImg"/>
          </p:nvPr>
        </p:nvSpPr>
        <p:spPr>
          <a:xfrm>
            <a:off x="685800" y="1143000"/>
            <a:ext cx="5484813" cy="3084513"/>
          </a:xfrm>
          <a:prstGeom prst="rect">
            <a:avLst/>
          </a:prstGeom>
          <a:ln w="0">
            <a:noFill/>
          </a:ln>
        </p:spPr>
      </p:sp>
      <p:sp>
        <p:nvSpPr>
          <p:cNvPr id="207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Let’s start by talking about </a:t>
            </a:r>
            <a:r>
              <a:rPr lang="en-GB" sz="2000" b="1" strike="noStrike" spc="-1" dirty="0">
                <a:solidFill>
                  <a:srgbClr val="000000"/>
                </a:solidFill>
                <a:latin typeface="Calibri"/>
              </a:rPr>
              <a:t>coverage error</a:t>
            </a:r>
            <a:r>
              <a:rPr lang="en-GB" sz="2000" b="0" strike="noStrike" spc="-1" dirty="0">
                <a:solidFill>
                  <a:srgbClr val="000000"/>
                </a:solidFill>
                <a:latin typeface="Calibri"/>
              </a:rPr>
              <a:t>. This type of error happens when there’s a gap between the group we want to study—the </a:t>
            </a:r>
            <a:r>
              <a:rPr lang="en-GB" sz="2000" b="1" strike="noStrike" spc="-1" dirty="0">
                <a:solidFill>
                  <a:srgbClr val="000000"/>
                </a:solidFill>
                <a:latin typeface="Calibri"/>
              </a:rPr>
              <a:t>target population</a:t>
            </a:r>
            <a:r>
              <a:rPr lang="en-GB" sz="2000" b="0" strike="noStrike" spc="-1" dirty="0">
                <a:solidFill>
                  <a:srgbClr val="000000"/>
                </a:solidFill>
                <a:latin typeface="Calibri"/>
              </a:rPr>
              <a:t>—and the group we’re actually able to reach, known as the </a:t>
            </a:r>
            <a:r>
              <a:rPr lang="en-GB" sz="2000" b="1" strike="noStrike" spc="-1" dirty="0">
                <a:solidFill>
                  <a:srgbClr val="000000"/>
                </a:solidFill>
                <a:latin typeface="Calibri"/>
              </a:rPr>
              <a:t>survey frame</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In web surveys, this gap often occurs because only people with internet access can participate. So, if our target population includes everyone, but some individuals—maybe older adults, people in low-income households, or those in rural areas—don’t have access to the internet, they’re automatically left out.</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exclusion leads to something we call </a:t>
            </a:r>
            <a:r>
              <a:rPr lang="en-GB" sz="2000" b="1" strike="noStrike" spc="-1" dirty="0">
                <a:solidFill>
                  <a:srgbClr val="000000"/>
                </a:solidFill>
                <a:latin typeface="Calibri"/>
              </a:rPr>
              <a:t>coverage bias</a:t>
            </a:r>
            <a:r>
              <a:rPr lang="en-GB" sz="2000" b="0" strike="noStrike" spc="-1" dirty="0">
                <a:solidFill>
                  <a:srgbClr val="000000"/>
                </a:solidFill>
                <a:latin typeface="Calibri"/>
              </a:rPr>
              <a:t>, where certain groups are underrepresented in our results. Essentially, we miss out on the perspectives of these individuals, which could skew our findings.</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073" name="PlaceHolder 3"/>
          <p:cNvSpPr>
            <a:spLocks noGrp="1"/>
          </p:cNvSpPr>
          <p:nvPr>
            <p:ph type="sldNum" idx="16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AC3CC426-3120-4F95-9ABC-9354268F3CC0}" type="slidenum">
              <a:rPr lang="de-DE" sz="1200" b="0" strike="noStrike" spc="-1">
                <a:solidFill>
                  <a:srgbClr val="000000"/>
                </a:solidFill>
                <a:latin typeface="Calibri"/>
              </a:rPr>
              <a:t>19</a:t>
            </a:fld>
            <a:endParaRPr lang="de-DE" sz="1200" b="0" strike="noStrike" spc="-1">
              <a:solidFill>
                <a:srgbClr val="000000"/>
              </a:solidFill>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PlaceHolder 1"/>
          <p:cNvSpPr>
            <a:spLocks noGrp="1" noRot="1" noChangeAspect="1"/>
          </p:cNvSpPr>
          <p:nvPr>
            <p:ph type="sldImg"/>
          </p:nvPr>
        </p:nvSpPr>
        <p:spPr>
          <a:xfrm>
            <a:off x="685800" y="1143000"/>
            <a:ext cx="5484813" cy="3084513"/>
          </a:xfrm>
          <a:prstGeom prst="rect">
            <a:avLst/>
          </a:prstGeom>
          <a:ln w="0">
            <a:noFill/>
          </a:ln>
        </p:spPr>
      </p:sp>
      <p:sp>
        <p:nvSpPr>
          <p:cNvPr id="202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defTabSz="914400">
              <a:lnSpc>
                <a:spcPct val="150000"/>
              </a:lnSpc>
              <a:buNone/>
              <a:tabLst>
                <a:tab pos="0" algn="l"/>
              </a:tabLst>
            </a:pPr>
            <a:r>
              <a:rPr lang="en-GB" sz="1400" b="0" strike="noStrike" spc="-1" dirty="0">
                <a:solidFill>
                  <a:srgbClr val="000000"/>
                </a:solidFill>
                <a:latin typeface="Calibri"/>
              </a:rPr>
              <a:t>In the next couple of hours, I want to give you a basic crash course in web survey design. The workshop is divided into several sections, with two </a:t>
            </a:r>
            <a:r>
              <a:rPr lang="en-GB" sz="1400" b="0" strike="noStrike" spc="-1" dirty="0" err="1">
                <a:solidFill>
                  <a:srgbClr val="000000"/>
                </a:solidFill>
                <a:latin typeface="Calibri"/>
              </a:rPr>
              <a:t>coffe</a:t>
            </a:r>
            <a:r>
              <a:rPr lang="en-GB" sz="1400" b="0" strike="noStrike" spc="-1" dirty="0">
                <a:solidFill>
                  <a:srgbClr val="000000"/>
                </a:solidFill>
                <a:latin typeface="Calibri"/>
              </a:rPr>
              <a:t> breaks and a one hour lunch break around 12.</a:t>
            </a:r>
            <a:endParaRPr lang="de-DE" sz="1400" b="0" strike="noStrike" spc="-1" dirty="0">
              <a:solidFill>
                <a:srgbClr val="000000"/>
              </a:solidFill>
              <a:latin typeface="Calibri"/>
            </a:endParaRPr>
          </a:p>
          <a:p>
            <a:pPr marL="0" indent="0" algn="just" defTabSz="914400">
              <a:lnSpc>
                <a:spcPct val="150000"/>
              </a:lnSpc>
              <a:buNone/>
              <a:tabLst>
                <a:tab pos="0" algn="l"/>
              </a:tabLst>
            </a:pPr>
            <a:endParaRPr lang="de-DE" sz="1400" b="0" strike="noStrike" spc="-1" dirty="0">
              <a:solidFill>
                <a:srgbClr val="000000"/>
              </a:solidFill>
              <a:latin typeface="Calibri"/>
            </a:endParaRPr>
          </a:p>
          <a:p>
            <a:pPr marL="0" indent="0" algn="just" defTabSz="914400">
              <a:lnSpc>
                <a:spcPct val="150000"/>
              </a:lnSpc>
              <a:buNone/>
              <a:tabLst>
                <a:tab pos="0" algn="l"/>
              </a:tabLst>
            </a:pPr>
            <a:r>
              <a:rPr lang="en-GB" sz="1400" b="0" strike="noStrike" spc="-1" dirty="0">
                <a:solidFill>
                  <a:srgbClr val="000000"/>
                </a:solidFill>
                <a:latin typeface="Calibri"/>
              </a:rPr>
              <a:t>Here’s our plan for the day! We’ll start with a quick welcome and introduction, then dive into the basics of web surveys—what they are and why we use them. Next, we’ll cover sampling, or how to decide who you want to reach, followed by some strategies for recruiting participants to actually take the survey.</a:t>
            </a:r>
            <a:endParaRPr lang="de-DE" sz="1400" b="0" strike="noStrike" spc="-1" dirty="0">
              <a:solidFill>
                <a:srgbClr val="000000"/>
              </a:solidFill>
              <a:latin typeface="Calibri"/>
            </a:endParaRPr>
          </a:p>
          <a:p>
            <a:pPr marL="0" indent="0" algn="just" defTabSz="914400">
              <a:lnSpc>
                <a:spcPct val="150000"/>
              </a:lnSpc>
              <a:buNone/>
              <a:tabLst>
                <a:tab pos="0" algn="l"/>
              </a:tabLst>
            </a:pPr>
            <a:r>
              <a:rPr lang="en-GB" sz="1400" b="0" strike="noStrike" spc="-1" dirty="0">
                <a:solidFill>
                  <a:srgbClr val="000000"/>
                </a:solidFill>
                <a:latin typeface="Calibri"/>
              </a:rPr>
              <a:t>Then, we’ll focus on keeping participants motivated and incentives to minimize nonresponse and drop-out rates. Then, we’ll look at data protection and ethics—super important for handling personal data responsibly. We’ll finish with a section on documentation, which keeps your research clear and organized for you and others.</a:t>
            </a:r>
            <a:endParaRPr lang="de-DE" sz="1400" b="0" strike="noStrike" spc="-1" dirty="0">
              <a:solidFill>
                <a:srgbClr val="000000"/>
              </a:solidFill>
              <a:latin typeface="Calibri"/>
            </a:endParaRPr>
          </a:p>
          <a:p>
            <a:pPr marL="0" indent="0" algn="just" defTabSz="914400">
              <a:lnSpc>
                <a:spcPct val="150000"/>
              </a:lnSpc>
              <a:buNone/>
              <a:tabLst>
                <a:tab pos="0" algn="l"/>
              </a:tabLst>
            </a:pPr>
            <a:endParaRPr lang="de-DE" sz="1400" b="0" strike="noStrike" spc="-1" dirty="0">
              <a:solidFill>
                <a:srgbClr val="000000"/>
              </a:solidFill>
              <a:latin typeface="Calibri"/>
            </a:endParaRPr>
          </a:p>
          <a:p>
            <a:pPr marL="0" indent="0" algn="just" defTabSz="914400">
              <a:lnSpc>
                <a:spcPct val="150000"/>
              </a:lnSpc>
              <a:buNone/>
              <a:tabLst>
                <a:tab pos="0" algn="l"/>
              </a:tabLst>
            </a:pPr>
            <a:r>
              <a:rPr lang="en-GB" sz="1400" b="0" strike="noStrike" spc="-1" dirty="0">
                <a:solidFill>
                  <a:srgbClr val="000000"/>
                </a:solidFill>
                <a:latin typeface="Calibri"/>
              </a:rPr>
              <a:t>And finally, we’ll wrap up with how to get started and some further resources. </a:t>
            </a:r>
            <a:endParaRPr lang="de-DE" sz="1400" b="0" strike="noStrike" spc="-1" dirty="0">
              <a:solidFill>
                <a:srgbClr val="000000"/>
              </a:solidFill>
              <a:latin typeface="Calibri"/>
            </a:endParaRPr>
          </a:p>
          <a:p>
            <a:pPr marL="0" indent="0" algn="just" defTabSz="914400">
              <a:lnSpc>
                <a:spcPct val="150000"/>
              </a:lnSpc>
              <a:buNone/>
              <a:tabLst>
                <a:tab pos="0" algn="l"/>
              </a:tabLst>
            </a:pPr>
            <a:endParaRPr lang="de-DE" sz="1400" b="0" strike="noStrike" spc="-1" dirty="0">
              <a:solidFill>
                <a:srgbClr val="000000"/>
              </a:solidFill>
              <a:latin typeface="Calibri"/>
            </a:endParaRPr>
          </a:p>
          <a:p>
            <a:pPr marL="0" indent="0" algn="just" defTabSz="914400">
              <a:lnSpc>
                <a:spcPct val="150000"/>
              </a:lnSpc>
              <a:buNone/>
              <a:tabLst>
                <a:tab pos="0" algn="l"/>
              </a:tabLst>
            </a:pPr>
            <a:r>
              <a:rPr lang="en-GB" sz="1400" b="0" strike="noStrike" spc="-1" dirty="0">
                <a:solidFill>
                  <a:srgbClr val="000000"/>
                </a:solidFill>
                <a:latin typeface="Calibri"/>
              </a:rPr>
              <a:t>Given our limited time, I’m focusing on providing the basic input here, with additional resources to help you continue learning independently. I see some familiar faces here already since some of you were already in the workshop on questionnaire design. As some topics might overlap with questionnaire design, there will be a few repetitions, but I am sure you will still learn something new today.</a:t>
            </a:r>
            <a:endParaRPr lang="de-DE" sz="1400" b="0" strike="noStrike" spc="-1" dirty="0">
              <a:solidFill>
                <a:srgbClr val="000000"/>
              </a:solidFill>
              <a:latin typeface="Calibri"/>
            </a:endParaRPr>
          </a:p>
          <a:p>
            <a:pPr marL="0" indent="0" algn="just" defTabSz="914400">
              <a:lnSpc>
                <a:spcPct val="150000"/>
              </a:lnSpc>
              <a:buNone/>
              <a:tabLst>
                <a:tab pos="0" algn="l"/>
              </a:tabLst>
            </a:pPr>
            <a:endParaRPr lang="de-DE" sz="1400" b="0" strike="noStrike" spc="-1" dirty="0">
              <a:solidFill>
                <a:srgbClr val="000000"/>
              </a:solidFill>
              <a:latin typeface="Calibri"/>
            </a:endParaRPr>
          </a:p>
          <a:p>
            <a:pPr marL="0" indent="0" algn="just" defTabSz="914400">
              <a:lnSpc>
                <a:spcPct val="150000"/>
              </a:lnSpc>
              <a:buNone/>
              <a:tabLst>
                <a:tab pos="0" algn="l"/>
              </a:tabLst>
            </a:pPr>
            <a:r>
              <a:rPr lang="en-GB" sz="1400" b="0" strike="noStrike" spc="-1" dirty="0">
                <a:solidFill>
                  <a:srgbClr val="000000"/>
                </a:solidFill>
                <a:latin typeface="Calibri"/>
              </a:rPr>
              <a:t>We’ll have some interactive moments, but we won’t be doing hands-on exercises or working on your specific topics. For that, I encourage you to reach out afterward—I’d be happy to meet for individual consultations on whatever you need in your web survey design.</a:t>
            </a:r>
            <a:endParaRPr lang="de-DE" sz="1400" b="0" strike="noStrike" spc="-1" dirty="0">
              <a:solidFill>
                <a:srgbClr val="000000"/>
              </a:solidFill>
              <a:latin typeface="Calibri"/>
            </a:endParaRPr>
          </a:p>
          <a:p>
            <a:pPr marL="216000" indent="0" algn="just" defTabSz="914400">
              <a:lnSpc>
                <a:spcPct val="150000"/>
              </a:lnSpc>
              <a:buNone/>
              <a:tabLst>
                <a:tab pos="0" algn="l"/>
              </a:tabLst>
            </a:pPr>
            <a:endParaRPr lang="de-DE" sz="2000" b="0" strike="noStrike" spc="-1" dirty="0">
              <a:solidFill>
                <a:srgbClr val="000000"/>
              </a:solidFill>
              <a:latin typeface="Calibri"/>
            </a:endParaRPr>
          </a:p>
        </p:txBody>
      </p:sp>
      <p:sp>
        <p:nvSpPr>
          <p:cNvPr id="2025" name="PlaceHolder 3"/>
          <p:cNvSpPr>
            <a:spLocks noGrp="1"/>
          </p:cNvSpPr>
          <p:nvPr>
            <p:ph type="sldNum" idx="15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9F31478-1CE3-4A7A-8A7E-8DAFFD0AFA3E}" type="slidenum">
              <a:rPr lang="de-DE" sz="1200" b="0" strike="noStrike" spc="-1">
                <a:solidFill>
                  <a:srgbClr val="000000"/>
                </a:solidFill>
                <a:latin typeface="Calibri"/>
              </a:rPr>
              <a:t>2</a:t>
            </a:fld>
            <a:endParaRPr lang="de-DE" sz="1200" b="0" strike="noStrike" spc="-1">
              <a:solidFill>
                <a:srgbClr val="000000"/>
              </a:solidFill>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 name="PlaceHolder 1"/>
          <p:cNvSpPr>
            <a:spLocks noGrp="1" noRot="1" noChangeAspect="1"/>
          </p:cNvSpPr>
          <p:nvPr>
            <p:ph type="sldImg"/>
          </p:nvPr>
        </p:nvSpPr>
        <p:spPr>
          <a:xfrm>
            <a:off x="685800" y="1143000"/>
            <a:ext cx="5484813" cy="3084513"/>
          </a:xfrm>
          <a:prstGeom prst="rect">
            <a:avLst/>
          </a:prstGeom>
          <a:ln w="0">
            <a:noFill/>
          </a:ln>
        </p:spPr>
      </p:sp>
      <p:sp>
        <p:nvSpPr>
          <p:cNvPr id="207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Next, let’s look at </a:t>
            </a:r>
            <a:r>
              <a:rPr lang="en-GB" sz="2000" b="1" strike="noStrike" spc="-1" dirty="0">
                <a:solidFill>
                  <a:srgbClr val="000000"/>
                </a:solidFill>
                <a:latin typeface="Calibri"/>
              </a:rPr>
              <a:t>sampling error</a:t>
            </a:r>
            <a:r>
              <a:rPr lang="en-GB" sz="2000" b="0" strike="noStrike" spc="-1" dirty="0">
                <a:solidFill>
                  <a:srgbClr val="000000"/>
                </a:solidFill>
                <a:latin typeface="Calibri"/>
              </a:rPr>
              <a:t>. This happens when we’re only surveying a </a:t>
            </a:r>
            <a:r>
              <a:rPr lang="en-GB" sz="2000" b="1" strike="noStrike" spc="-1" dirty="0">
                <a:solidFill>
                  <a:srgbClr val="000000"/>
                </a:solidFill>
                <a:latin typeface="Calibri"/>
              </a:rPr>
              <a:t>subset</a:t>
            </a:r>
            <a:r>
              <a:rPr lang="en-GB" sz="2000" b="0" strike="noStrike" spc="-1" dirty="0">
                <a:solidFill>
                  <a:srgbClr val="000000"/>
                </a:solidFill>
                <a:latin typeface="Calibri"/>
              </a:rPr>
              <a:t> of our target population, rather than everyone in it. Whenever we rely on a sample, there’s a chance the group we’ve chosen might not perfectly represent the broader population. This can introduce </a:t>
            </a:r>
            <a:r>
              <a:rPr lang="en-GB" sz="2000" b="1" strike="noStrike" spc="-1" dirty="0">
                <a:solidFill>
                  <a:srgbClr val="000000"/>
                </a:solidFill>
                <a:latin typeface="Calibri"/>
              </a:rPr>
              <a:t>variability</a:t>
            </a:r>
            <a:r>
              <a:rPr lang="en-GB" sz="2000" b="0" strike="noStrike" spc="-1" dirty="0">
                <a:solidFill>
                  <a:srgbClr val="000000"/>
                </a:solidFill>
                <a:latin typeface="Calibri"/>
              </a:rPr>
              <a:t> and sometimes lead to skewed results.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In web surveys, sampling error is common if the selected sample doesn’t capture the diversity of the whole population. For instance, if we’re surveying online shopping habits and our sample includes mostly younger people, we might miss out on the perspectives of older adults. This can lead to </a:t>
            </a:r>
            <a:r>
              <a:rPr lang="en-GB" sz="2000" b="1" strike="noStrike" spc="-1" dirty="0">
                <a:solidFill>
                  <a:srgbClr val="000000"/>
                </a:solidFill>
                <a:latin typeface="Calibri"/>
              </a:rPr>
              <a:t>sampling bias</a:t>
            </a:r>
            <a:r>
              <a:rPr lang="en-GB" sz="2000" b="0" strike="noStrike" spc="-1" dirty="0">
                <a:solidFill>
                  <a:srgbClr val="000000"/>
                </a:solidFill>
                <a:latin typeface="Calibri"/>
              </a:rPr>
              <a:t>, where the results reflect the views of a particular group rather than the whole population.</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076" name="PlaceHolder 3"/>
          <p:cNvSpPr>
            <a:spLocks noGrp="1"/>
          </p:cNvSpPr>
          <p:nvPr>
            <p:ph type="sldNum" idx="16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0CA794A0-20F4-42C5-BE4E-3F604D49329F}" type="slidenum">
              <a:rPr lang="de-DE" sz="1200" b="0" strike="noStrike" spc="-1">
                <a:solidFill>
                  <a:srgbClr val="000000"/>
                </a:solidFill>
                <a:latin typeface="Calibri"/>
              </a:rPr>
              <a:t>20</a:t>
            </a:fld>
            <a:endParaRPr lang="de-DE" sz="1200" b="0" strike="noStrike" spc="-1">
              <a:solidFill>
                <a:srgbClr val="000000"/>
              </a:solidFill>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 name="PlaceHolder 1"/>
          <p:cNvSpPr>
            <a:spLocks noGrp="1" noRot="1" noChangeAspect="1"/>
          </p:cNvSpPr>
          <p:nvPr>
            <p:ph type="sldImg"/>
          </p:nvPr>
        </p:nvSpPr>
        <p:spPr>
          <a:xfrm>
            <a:off x="685800" y="1143000"/>
            <a:ext cx="5484813" cy="3084513"/>
          </a:xfrm>
          <a:prstGeom prst="rect">
            <a:avLst/>
          </a:prstGeom>
          <a:ln w="0">
            <a:noFill/>
          </a:ln>
        </p:spPr>
      </p:sp>
      <p:sp>
        <p:nvSpPr>
          <p:cNvPr id="207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Now, let's discuss </a:t>
            </a:r>
            <a:r>
              <a:rPr lang="en-GB" sz="2000" b="1" strike="noStrike" spc="-1" dirty="0">
                <a:solidFill>
                  <a:srgbClr val="000000"/>
                </a:solidFill>
                <a:latin typeface="Calibri"/>
              </a:rPr>
              <a:t>nonresponse error</a:t>
            </a:r>
            <a:r>
              <a:rPr lang="en-GB" sz="2000" b="0" strike="noStrike" spc="-1" dirty="0">
                <a:solidFill>
                  <a:srgbClr val="000000"/>
                </a:solidFill>
                <a:latin typeface="Calibri"/>
              </a:rPr>
              <a:t>. This happens when individuals selected for the survey simply don’t participate. If the people who choose not to respond differ in important ways from those who do, especially in ways related to the survey topic, this can skew our results.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In web surveys, nonresponse rates tend to be higher than in other modes.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example, in a survey about digital literacy, individuals with lower digital skills might be less inclined to participate. This could lead to an </a:t>
            </a:r>
            <a:r>
              <a:rPr lang="en-GB" sz="2000" b="1" strike="noStrike" spc="-1" dirty="0">
                <a:solidFill>
                  <a:srgbClr val="000000"/>
                </a:solidFill>
                <a:latin typeface="Calibri"/>
              </a:rPr>
              <a:t>overestimation</a:t>
            </a:r>
            <a:r>
              <a:rPr lang="en-GB" sz="2000" b="0" strike="noStrike" spc="-1" dirty="0">
                <a:solidFill>
                  <a:srgbClr val="000000"/>
                </a:solidFill>
                <a:latin typeface="Calibri"/>
              </a:rPr>
              <a:t> of digital literacy levels in the population, creating what we call </a:t>
            </a:r>
            <a:r>
              <a:rPr lang="en-GB" sz="2000" b="1" strike="noStrike" spc="-1" dirty="0">
                <a:solidFill>
                  <a:srgbClr val="000000"/>
                </a:solidFill>
                <a:latin typeface="Calibri"/>
              </a:rPr>
              <a:t>nonresponse bias</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079" name="PlaceHolder 3"/>
          <p:cNvSpPr>
            <a:spLocks noGrp="1"/>
          </p:cNvSpPr>
          <p:nvPr>
            <p:ph type="sldNum" idx="16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49FA070-90B9-4B8A-9B9B-759324BCF84C}" type="slidenum">
              <a:rPr lang="de-DE" sz="1200" b="0" strike="noStrike" spc="-1">
                <a:solidFill>
                  <a:srgbClr val="000000"/>
                </a:solidFill>
                <a:latin typeface="Calibri"/>
              </a:rPr>
              <a:t>21</a:t>
            </a:fld>
            <a:endParaRPr lang="de-DE" sz="1200" b="0" strike="noStrike" spc="-1">
              <a:solidFill>
                <a:srgbClr val="000000"/>
              </a:solidFill>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 name="PlaceHolder 1"/>
          <p:cNvSpPr>
            <a:spLocks noGrp="1" noRot="1" noChangeAspect="1"/>
          </p:cNvSpPr>
          <p:nvPr>
            <p:ph type="sldImg"/>
          </p:nvPr>
        </p:nvSpPr>
        <p:spPr>
          <a:xfrm>
            <a:off x="685800" y="1143000"/>
            <a:ext cx="5484813" cy="3084513"/>
          </a:xfrm>
          <a:prstGeom prst="rect">
            <a:avLst/>
          </a:prstGeom>
          <a:ln w="0">
            <a:noFill/>
          </a:ln>
        </p:spPr>
      </p:sp>
      <p:sp>
        <p:nvSpPr>
          <p:cNvPr id="208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Finally, we have </a:t>
            </a:r>
            <a:r>
              <a:rPr lang="en-GB" sz="2000" b="1" strike="noStrike" spc="-1" dirty="0">
                <a:solidFill>
                  <a:srgbClr val="000000"/>
                </a:solidFill>
                <a:latin typeface="Calibri"/>
              </a:rPr>
              <a:t>adjustment error</a:t>
            </a:r>
            <a:r>
              <a:rPr lang="en-GB" sz="2000" b="0" strike="noStrike" spc="-1" dirty="0">
                <a:solidFill>
                  <a:srgbClr val="000000"/>
                </a:solidFill>
                <a:latin typeface="Calibri"/>
              </a:rPr>
              <a:t>. This comes into play during data processing, where researchers apply adjustments or weighting to correct for things like coverage, sampling, or nonresponse issues. These adjustments aim to make the sample more representative, especially in web surveys where demographic imbalances can be common.</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However, if the adjustment model is off—say, the weights don’t accurately reflect the true characteristics of the population—it can introduce its own errors. For example, in a web survey about political opinions, researchers might weight responses to compensate for an underrepresentation of older respondents. But if the model doesn’t capture the true political leanings of the older population, the final results could end up biased.</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is what we call </a:t>
            </a:r>
            <a:r>
              <a:rPr lang="en-GB" sz="2000" b="1" strike="noStrike" spc="-1" dirty="0">
                <a:solidFill>
                  <a:srgbClr val="000000"/>
                </a:solidFill>
                <a:latin typeface="Calibri"/>
              </a:rPr>
              <a:t>adjustment bias </a:t>
            </a:r>
            <a:r>
              <a:rPr lang="en-GB" sz="2000" b="0" strike="noStrike" spc="-1" dirty="0">
                <a:solidFill>
                  <a:srgbClr val="000000"/>
                </a:solidFill>
                <a:latin typeface="Calibri"/>
              </a:rPr>
              <a:t>and it is a risk we need to keep in mind when interpreting survey findings.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082" name="PlaceHolder 3"/>
          <p:cNvSpPr>
            <a:spLocks noGrp="1"/>
          </p:cNvSpPr>
          <p:nvPr>
            <p:ph type="sldNum" idx="16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5DAB863-B559-4670-A011-16A365545D85}" type="slidenum">
              <a:rPr lang="de-DE" sz="1200" b="0" strike="noStrike" spc="-1">
                <a:solidFill>
                  <a:srgbClr val="000000"/>
                </a:solidFill>
                <a:latin typeface="Calibri"/>
              </a:rPr>
              <a:t>22</a:t>
            </a:fld>
            <a:endParaRPr lang="de-DE" sz="1200" b="0" strike="noStrike" spc="-1">
              <a:solidFill>
                <a:srgbClr val="000000"/>
              </a:solidFill>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PlaceHolder 1"/>
          <p:cNvSpPr>
            <a:spLocks noGrp="1" noRot="1" noChangeAspect="1"/>
          </p:cNvSpPr>
          <p:nvPr>
            <p:ph type="sldImg"/>
          </p:nvPr>
        </p:nvSpPr>
        <p:spPr>
          <a:xfrm>
            <a:off x="685800" y="1143000"/>
            <a:ext cx="5484813" cy="3084513"/>
          </a:xfrm>
          <a:prstGeom prst="rect">
            <a:avLst/>
          </a:prstGeom>
          <a:ln w="0">
            <a:noFill/>
          </a:ln>
        </p:spPr>
      </p:sp>
      <p:sp>
        <p:nvSpPr>
          <p:cNvPr id="208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r>
              <a:rPr lang="en-GB" sz="2800" dirty="0"/>
              <a:t>Now let’s do a short exercise to apply what we’ve just learned about response errors.</a:t>
            </a:r>
          </a:p>
          <a:p>
            <a:endParaRPr lang="en-GB" sz="2800" dirty="0"/>
          </a:p>
          <a:p>
            <a:r>
              <a:rPr lang="en-GB" sz="2800" dirty="0"/>
              <a:t>I will show you three short scenarios – one at a time. Your task is to identify what kind of </a:t>
            </a:r>
            <a:r>
              <a:rPr lang="en-GB" sz="2800" b="1" dirty="0"/>
              <a:t>representation error</a:t>
            </a:r>
            <a:r>
              <a:rPr lang="en-GB" sz="2800" dirty="0"/>
              <a:t> each scenario illustrates.</a:t>
            </a:r>
          </a:p>
          <a:p>
            <a:r>
              <a:rPr lang="en-GB" sz="2800" dirty="0"/>
              <a:t>Please feel free to say your guess out loud or use the chat. After each round, I’ll reveal the correct answer and briefly explain why.</a:t>
            </a:r>
          </a:p>
          <a:p>
            <a:r>
              <a:rPr lang="en-GB" sz="2800" dirty="0"/>
              <a:t>Let’s start with Scenario 1…</a:t>
            </a:r>
          </a:p>
          <a:p>
            <a:pPr marL="216000" indent="-216000">
              <a:buNone/>
            </a:pPr>
            <a:endParaRPr lang="de-DE" sz="1800" b="0" strike="noStrike" spc="-1" dirty="0">
              <a:solidFill>
                <a:srgbClr val="000000"/>
              </a:solidFill>
              <a:latin typeface="Calibri"/>
            </a:endParaRPr>
          </a:p>
        </p:txBody>
      </p:sp>
      <p:sp>
        <p:nvSpPr>
          <p:cNvPr id="2085" name="PlaceHolder 3"/>
          <p:cNvSpPr>
            <a:spLocks noGrp="1"/>
          </p:cNvSpPr>
          <p:nvPr>
            <p:ph type="sldNum" idx="17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F3968F99-89E7-4C37-9E13-87C0700E1032}" type="slidenum">
              <a:rPr lang="de-DE" sz="1200" b="0" strike="noStrike" spc="-1">
                <a:solidFill>
                  <a:srgbClr val="000000"/>
                </a:solidFill>
                <a:latin typeface="Calibri"/>
              </a:rPr>
              <a:t>23</a:t>
            </a:fld>
            <a:endParaRPr lang="de-DE" sz="1200" b="0" strike="noStrike" spc="-1">
              <a:solidFill>
                <a:srgbClr val="000000"/>
              </a:solidFill>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4813" cy="3084513"/>
          </a:xfrm>
          <a:prstGeom prst="rect">
            <a:avLst/>
          </a:prstGeom>
          <a:ln w="0">
            <a:noFill/>
          </a:ln>
        </p:spPr>
      </p:sp>
      <p:sp>
        <p:nvSpPr>
          <p:cNvPr id="208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So how to </a:t>
            </a:r>
            <a:r>
              <a:rPr lang="en-GB" sz="2000" b="1" strike="noStrike" spc="-1" dirty="0">
                <a:solidFill>
                  <a:srgbClr val="000000"/>
                </a:solidFill>
                <a:latin typeface="Calibri"/>
              </a:rPr>
              <a:t>minimize </a:t>
            </a:r>
            <a:r>
              <a:rPr lang="en-GB" sz="2000" b="0" strike="noStrike" spc="-1" dirty="0">
                <a:solidFill>
                  <a:srgbClr val="000000"/>
                </a:solidFill>
                <a:latin typeface="Calibri"/>
              </a:rPr>
              <a:t>this</a:t>
            </a:r>
            <a:r>
              <a:rPr lang="en-GB" sz="2000" b="1" strike="noStrike" spc="-1" dirty="0">
                <a:solidFill>
                  <a:srgbClr val="000000"/>
                </a:solidFill>
                <a:latin typeface="Calibri"/>
              </a:rPr>
              <a:t> representation errors.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Here’s what we can focus on:</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With effective recruitment, we can find and attract the right participants to ensure our sample matches our target population as closely as possible.</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Sampling strategy is about choosing a sampling approach that best represents the diversity within the population.</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With participant motivation and incentivization, you can make sure participants are motivated to respond thoughtfully and completely, perhaps through incentives or engaging survey design.</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As we saw with adjustment error, careful weighting can help correct for sample imbalances. However, we need these models to be precise to avoid introducing new biases.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These strategies help address coverage, sampling, nonresponse, and adjustment errors. However, weighting and measures like imputation is something we cannot cover in today’s workshop. </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But recruiting, sampling, motivation and incentivization are the core topics we are going to discuss in the next two, two and a half ours. </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088" name="PlaceHolder 3"/>
          <p:cNvSpPr>
            <a:spLocks noGrp="1"/>
          </p:cNvSpPr>
          <p:nvPr>
            <p:ph type="sldNum" idx="17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EC9A271-F59D-4D16-902D-1FD44EAE08CD}" type="slidenum">
              <a:rPr lang="de-DE" sz="1200" b="0" strike="noStrike" spc="-1">
                <a:solidFill>
                  <a:srgbClr val="000000"/>
                </a:solidFill>
                <a:latin typeface="Calibri"/>
              </a:rPr>
              <a:t>24</a:t>
            </a:fld>
            <a:endParaRPr lang="de-DE" sz="1200" b="0" strike="noStrike" spc="-1">
              <a:solidFill>
                <a:srgbClr val="000000"/>
              </a:solidFill>
              <a:latin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defRPr/>
            </a:pPr>
            <a:endParaRPr lang="en-US"/>
          </a:p>
        </p:txBody>
      </p:sp>
      <p:sp>
        <p:nvSpPr>
          <p:cNvPr id="4" name="Foliennummernplatzhalter 3"/>
          <p:cNvSpPr>
            <a:spLocks noGrp="1"/>
          </p:cNvSpPr>
          <p:nvPr>
            <p:ph type="sldNum" sz="quarter" idx="5"/>
          </p:nvPr>
        </p:nvSpPr>
        <p:spPr bwMode="auto"/>
        <p:txBody>
          <a:bodyPr/>
          <a:lstStyle/>
          <a:p>
            <a:pPr>
              <a:defRPr/>
            </a:pPr>
            <a:fld id="{345ED637-105D-47ED-97DB-2F24B2DB34D3}" type="slidenum">
              <a:rPr lang="de-DE"/>
              <a:t>25</a:t>
            </a:fld>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PlaceHolder 1"/>
          <p:cNvSpPr>
            <a:spLocks noGrp="1" noRot="1" noChangeAspect="1"/>
          </p:cNvSpPr>
          <p:nvPr>
            <p:ph type="sldImg"/>
          </p:nvPr>
        </p:nvSpPr>
        <p:spPr>
          <a:xfrm>
            <a:off x="685800" y="1143000"/>
            <a:ext cx="5484813" cy="3084513"/>
          </a:xfrm>
          <a:prstGeom prst="rect">
            <a:avLst/>
          </a:prstGeom>
          <a:ln w="0">
            <a:noFill/>
          </a:ln>
        </p:spPr>
      </p:sp>
      <p:sp>
        <p:nvSpPr>
          <p:cNvPr id="209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de-DE" sz="2000" b="0" strike="noStrike" spc="-1" dirty="0">
                <a:solidFill>
                  <a:srgbClr val="000000"/>
                </a:solidFill>
                <a:latin typeface="Calibri"/>
              </a:rPr>
              <a:t>So, </a:t>
            </a:r>
            <a:r>
              <a:rPr lang="de-DE" sz="2000" b="0" strike="noStrike" spc="-1" dirty="0" err="1">
                <a:solidFill>
                  <a:srgbClr val="000000"/>
                </a:solidFill>
                <a:latin typeface="Calibri"/>
              </a:rPr>
              <a:t>sampling</a:t>
            </a:r>
            <a:r>
              <a:rPr lang="de-DE" sz="2000" b="0" strike="noStrike" spc="-1" dirty="0">
                <a:solidFill>
                  <a:srgbClr val="000000"/>
                </a:solidFill>
                <a:latin typeface="Calibri"/>
              </a:rPr>
              <a:t> in web </a:t>
            </a:r>
            <a:r>
              <a:rPr lang="de-DE" sz="2000" b="0" strike="noStrike" spc="-1" dirty="0" err="1">
                <a:solidFill>
                  <a:srgbClr val="000000"/>
                </a:solidFill>
                <a:latin typeface="Calibri"/>
              </a:rPr>
              <a:t>surveys</a:t>
            </a:r>
            <a:r>
              <a:rPr lang="de-DE" sz="2000" b="0" strike="noStrike" spc="-1" dirty="0">
                <a:solidFill>
                  <a:srgbClr val="000000"/>
                </a:solidFill>
                <a:latin typeface="Calibri"/>
              </a:rPr>
              <a:t>.</a:t>
            </a:r>
          </a:p>
        </p:txBody>
      </p:sp>
      <p:sp>
        <p:nvSpPr>
          <p:cNvPr id="2091" name="PlaceHolder 3"/>
          <p:cNvSpPr>
            <a:spLocks noGrp="1"/>
          </p:cNvSpPr>
          <p:nvPr>
            <p:ph type="sldNum" idx="17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E02530EC-F7D7-493E-964D-249DEC200433}" type="slidenum">
              <a:rPr lang="de-DE" sz="1200" b="0" strike="noStrike" spc="-1">
                <a:solidFill>
                  <a:srgbClr val="000000"/>
                </a:solidFill>
                <a:latin typeface="Calibri"/>
              </a:rPr>
              <a:t>26</a:t>
            </a:fld>
            <a:endParaRPr lang="de-DE" sz="1200" b="0" strike="noStrike" spc="-1">
              <a:solidFill>
                <a:srgbClr val="000000"/>
              </a:solidFill>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PlaceHolder 1"/>
          <p:cNvSpPr>
            <a:spLocks noGrp="1" noRot="1" noChangeAspect="1"/>
          </p:cNvSpPr>
          <p:nvPr>
            <p:ph type="sldImg"/>
          </p:nvPr>
        </p:nvSpPr>
        <p:spPr>
          <a:xfrm>
            <a:off x="685800" y="1143000"/>
            <a:ext cx="5484813" cy="3084513"/>
          </a:xfrm>
          <a:prstGeom prst="rect">
            <a:avLst/>
          </a:prstGeom>
          <a:ln w="0">
            <a:noFill/>
          </a:ln>
        </p:spPr>
      </p:sp>
      <p:sp>
        <p:nvSpPr>
          <p:cNvPr id="209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Here’s why having a solid sampling strategy matters:</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First, it helps us select participants in a way that captures the diversity of our population. This is essential for representativeness, making sure our findings can actually speak to the broader group we’re studying.</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It also aligns the survey design with our research objectives, ensuring we’re collecting the right kind of data to answer our research questions.</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A good sampling strategy makes our results more statistically valid and generalizable, even within the limitations of online surveys. This is key to building confidence in our data.</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It helps us use resources wisely. Instead of collecting data that doesn’t really contribute, we focus on useful, relevant data, saving both time and budget.</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Finally, it boosts the credibility of our findings. Stakeholders and audiences will trust the results more if they see that the sampling was done in a thoughtful and methodical way.</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094" name="PlaceHolder 3"/>
          <p:cNvSpPr>
            <a:spLocks noGrp="1"/>
          </p:cNvSpPr>
          <p:nvPr>
            <p:ph type="sldNum" idx="17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E4CAAFAB-A404-4B19-B3BF-BEA5AD44EB72}" type="slidenum">
              <a:rPr lang="de-DE" sz="1200" b="0" strike="noStrike" spc="-1">
                <a:solidFill>
                  <a:srgbClr val="000000"/>
                </a:solidFill>
                <a:latin typeface="Calibri"/>
              </a:rPr>
              <a:t>27</a:t>
            </a:fld>
            <a:endParaRPr lang="de-DE" sz="1200" b="0" strike="noStrike" spc="-1">
              <a:solidFill>
                <a:srgbClr val="000000"/>
              </a:solidFill>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PlaceHolder 1"/>
          <p:cNvSpPr>
            <a:spLocks noGrp="1" noRot="1" noChangeAspect="1"/>
          </p:cNvSpPr>
          <p:nvPr>
            <p:ph type="sldImg"/>
          </p:nvPr>
        </p:nvSpPr>
        <p:spPr>
          <a:xfrm>
            <a:off x="685800" y="1143000"/>
            <a:ext cx="5484813" cy="3084513"/>
          </a:xfrm>
          <a:prstGeom prst="rect">
            <a:avLst/>
          </a:prstGeom>
          <a:ln w="0">
            <a:noFill/>
          </a:ln>
        </p:spPr>
      </p:sp>
      <p:sp>
        <p:nvSpPr>
          <p:cNvPr id="209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Let’s start with some key terms first to bring everyone on the same page what we are talking about. First of all, </a:t>
            </a:r>
            <a:r>
              <a:rPr lang="en-GB" sz="2000" b="1" strike="noStrike" spc="-1" dirty="0">
                <a:solidFill>
                  <a:srgbClr val="000000"/>
                </a:solidFill>
                <a:latin typeface="Calibri"/>
              </a:rPr>
              <a:t>population</a:t>
            </a:r>
            <a:r>
              <a:rPr lang="en-GB" sz="2000" b="0" strike="noStrike" spc="-1" dirty="0">
                <a:solidFill>
                  <a:srgbClr val="000000"/>
                </a:solidFill>
                <a:latin typeface="Calibri"/>
              </a:rPr>
              <a:t>.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When we talk about the population in a survey context, we’re referring to the entire set of individuals who share certain characteristics and are the focus of our study. This is the group from which we want to draw conclusions.</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These are examples I took from different web survey studies websites on how they define their populations based on their specific research needs.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example, the </a:t>
            </a:r>
            <a:r>
              <a:rPr lang="en-GB" sz="2000" b="0" strike="noStrike" spc="-1" dirty="0" err="1">
                <a:solidFill>
                  <a:srgbClr val="000000"/>
                </a:solidFill>
                <a:latin typeface="Calibri"/>
              </a:rPr>
              <a:t>Nacaps</a:t>
            </a:r>
            <a:r>
              <a:rPr lang="en-GB" sz="2000" b="0" strike="noStrike" spc="-1" dirty="0">
                <a:solidFill>
                  <a:srgbClr val="000000"/>
                </a:solidFill>
                <a:latin typeface="Calibri"/>
              </a:rPr>
              <a:t> study defined population of the new cohort are all people who started a PhD at a German University within the German Academic Year:</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idea is always to capture the group you want to learn about.</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097" name="PlaceHolder 3"/>
          <p:cNvSpPr>
            <a:spLocks noGrp="1"/>
          </p:cNvSpPr>
          <p:nvPr>
            <p:ph type="sldNum" idx="17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BC2FA74-EC94-42F8-9144-5578BBFCEB13}" type="slidenum">
              <a:rPr lang="de-DE" sz="1200" b="0" strike="noStrike" spc="-1">
                <a:solidFill>
                  <a:srgbClr val="000000"/>
                </a:solidFill>
                <a:latin typeface="Calibri"/>
              </a:rPr>
              <a:t>28</a:t>
            </a:fld>
            <a:endParaRPr lang="de-DE" sz="1200" b="0" strike="noStrike" spc="-1">
              <a:solidFill>
                <a:srgbClr val="000000"/>
              </a:solidFill>
              <a:latin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 name="PlaceHolder 1"/>
          <p:cNvSpPr>
            <a:spLocks noGrp="1" noRot="1" noChangeAspect="1"/>
          </p:cNvSpPr>
          <p:nvPr>
            <p:ph type="sldImg"/>
          </p:nvPr>
        </p:nvSpPr>
        <p:spPr>
          <a:xfrm>
            <a:off x="685800" y="1143000"/>
            <a:ext cx="5484813" cy="3084513"/>
          </a:xfrm>
          <a:prstGeom prst="rect">
            <a:avLst/>
          </a:prstGeom>
          <a:ln w="0">
            <a:noFill/>
          </a:ln>
        </p:spPr>
      </p:sp>
      <p:sp>
        <p:nvSpPr>
          <p:cNvPr id="209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1" strike="noStrike" spc="-1" dirty="0">
                <a:solidFill>
                  <a:srgbClr val="000000"/>
                </a:solidFill>
                <a:latin typeface="Calibri"/>
              </a:rPr>
              <a:t>Sampling frame </a:t>
            </a:r>
            <a:r>
              <a:rPr lang="en-GB" sz="2000" b="0" strike="noStrike" spc="-1" dirty="0">
                <a:solidFill>
                  <a:srgbClr val="000000"/>
                </a:solidFill>
                <a:latin typeface="Calibri"/>
              </a:rPr>
              <a:t>is the actual list or database that gives us a practical way to access our population. This is a tool that defines who can be selected for our survey.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instance, if we’re studying Ph.D. students, the sampling frame might be a list of students enrolled in universities that support a particular survey, like the </a:t>
            </a:r>
            <a:r>
              <a:rPr lang="en-GB" sz="2000" b="0" strike="noStrike" spc="-1" dirty="0" err="1">
                <a:solidFill>
                  <a:srgbClr val="000000"/>
                </a:solidFill>
                <a:latin typeface="Calibri"/>
              </a:rPr>
              <a:t>Nacaps</a:t>
            </a:r>
            <a:r>
              <a:rPr lang="en-GB" sz="2000" b="0" strike="noStrike" spc="-1" dirty="0">
                <a:solidFill>
                  <a:srgbClr val="000000"/>
                </a:solidFill>
                <a:latin typeface="Calibri"/>
              </a:rPr>
              <a:t> study. This frame is essential because it impacts who has a chance of being in our sample, and ideally, it should represent our target population as closely as possible.</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100" name="PlaceHolder 3"/>
          <p:cNvSpPr>
            <a:spLocks noGrp="1"/>
          </p:cNvSpPr>
          <p:nvPr>
            <p:ph type="sldNum" idx="17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F0D503B6-3E82-4CE7-93E9-FA398D40B738}" type="slidenum">
              <a:rPr lang="de-DE" sz="1200" b="0" strike="noStrike" spc="-1">
                <a:solidFill>
                  <a:srgbClr val="000000"/>
                </a:solidFill>
                <a:latin typeface="Calibri"/>
              </a:rPr>
              <a:t>29</a:t>
            </a:fld>
            <a:endParaRPr lang="de-DE" sz="1200" b="0" strike="noStrike" spc="-1">
              <a:solidFill>
                <a:srgbClr val="000000"/>
              </a:solidFill>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6" name="PlaceHolder 1"/>
          <p:cNvSpPr>
            <a:spLocks noGrp="1" noRot="1" noChangeAspect="1"/>
          </p:cNvSpPr>
          <p:nvPr>
            <p:ph type="sldImg"/>
          </p:nvPr>
        </p:nvSpPr>
        <p:spPr>
          <a:xfrm>
            <a:off x="685800" y="1143000"/>
            <a:ext cx="5484813" cy="3084513"/>
          </a:xfrm>
          <a:prstGeom prst="rect">
            <a:avLst/>
          </a:prstGeom>
          <a:ln w="0">
            <a:noFill/>
          </a:ln>
        </p:spPr>
      </p:sp>
      <p:sp>
        <p:nvSpPr>
          <p:cNvPr id="202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Feel free to ask questions at any time. I planned plenty of time for questions and will always provide space for discussions at certain points in between. I suggest to either write questions in the chat or just raise your hand. While I am talking, I wont always be able to see your questions immediately, but I will do my best to address them as soon as possible.</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 ask you to have your phones ready as there will be some interactive parts.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Slides from today’s workshop will be shared with you at the end, so you don’t need to worry about taking extensive notes.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there will of course be attendance certificates. We need some time to prepare them, so they will be emailed to you at the end of our training.</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028" name="PlaceHolder 3"/>
          <p:cNvSpPr>
            <a:spLocks noGrp="1"/>
          </p:cNvSpPr>
          <p:nvPr>
            <p:ph type="sldNum" idx="15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54D1309-086E-4F19-805E-5A34DD30BA0A}" type="slidenum">
              <a:rPr lang="de-DE" sz="1200" b="0" strike="noStrike" spc="-1">
                <a:solidFill>
                  <a:srgbClr val="000000"/>
                </a:solidFill>
                <a:latin typeface="Calibri"/>
              </a:rPr>
              <a:t>3</a:t>
            </a:fld>
            <a:endParaRPr lang="de-DE" sz="1200" b="0" strike="noStrike" spc="-1">
              <a:solidFill>
                <a:srgbClr val="000000"/>
              </a:solidFill>
              <a:latin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 name="PlaceHolder 1"/>
          <p:cNvSpPr>
            <a:spLocks noGrp="1" noRot="1" noChangeAspect="1"/>
          </p:cNvSpPr>
          <p:nvPr>
            <p:ph type="sldImg"/>
          </p:nvPr>
        </p:nvSpPr>
        <p:spPr>
          <a:xfrm>
            <a:off x="685800" y="1143000"/>
            <a:ext cx="5484813" cy="3084513"/>
          </a:xfrm>
          <a:prstGeom prst="rect">
            <a:avLst/>
          </a:prstGeom>
          <a:ln w="0">
            <a:noFill/>
          </a:ln>
        </p:spPr>
      </p:sp>
      <p:sp>
        <p:nvSpPr>
          <p:cNvPr id="210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Now let’s discuss what we mean by a </a:t>
            </a:r>
            <a:r>
              <a:rPr lang="en-GB" sz="2000" b="1" strike="noStrike" spc="-1" dirty="0">
                <a:solidFill>
                  <a:srgbClr val="000000"/>
                </a:solidFill>
                <a:latin typeface="Calibri"/>
              </a:rPr>
              <a:t>sample</a:t>
            </a:r>
            <a:r>
              <a:rPr lang="en-GB" sz="2000" b="0" strike="noStrike" spc="-1" dirty="0">
                <a:solidFill>
                  <a:srgbClr val="000000"/>
                </a:solidFill>
                <a:latin typeface="Calibri"/>
              </a:rPr>
              <a:t>. This is the specific group of individuals we actually select from the target population to participate in our survey.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sample is chosen based on criteria or sampling methods to represent the larger population accurately.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example, in the </a:t>
            </a:r>
            <a:r>
              <a:rPr lang="en-GB" sz="2000" b="0" strike="noStrike" spc="-1" dirty="0" err="1">
                <a:solidFill>
                  <a:srgbClr val="000000"/>
                </a:solidFill>
                <a:latin typeface="Calibri"/>
              </a:rPr>
              <a:t>Nacaps</a:t>
            </a:r>
            <a:r>
              <a:rPr lang="en-GB" sz="2000" b="0" strike="noStrike" spc="-1" dirty="0">
                <a:solidFill>
                  <a:srgbClr val="000000"/>
                </a:solidFill>
                <a:latin typeface="Calibri"/>
              </a:rPr>
              <a:t> study, they use the full population of Ph.D. students enrolled at supporting institutions. In other cases, like the German Internet Panel, we see more complex sampling approaches, like multi-stage random samples that are regionally clustered.</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103" name="PlaceHolder 3"/>
          <p:cNvSpPr>
            <a:spLocks noGrp="1"/>
          </p:cNvSpPr>
          <p:nvPr>
            <p:ph type="sldNum" idx="17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FD955C8-8597-4941-86AB-1CB7B786C16C}" type="slidenum">
              <a:rPr lang="de-DE" sz="1200" b="0" strike="noStrike" spc="-1">
                <a:solidFill>
                  <a:srgbClr val="000000"/>
                </a:solidFill>
                <a:latin typeface="Calibri"/>
              </a:rPr>
              <a:t>30</a:t>
            </a:fld>
            <a:endParaRPr lang="de-DE" sz="1200" b="0" strike="noStrike" spc="-1">
              <a:solidFill>
                <a:srgbClr val="000000"/>
              </a:solidFill>
              <a:latin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4" name="PlaceHolder 1"/>
          <p:cNvSpPr>
            <a:spLocks noGrp="1" noRot="1" noChangeAspect="1"/>
          </p:cNvSpPr>
          <p:nvPr>
            <p:ph type="sldImg"/>
          </p:nvPr>
        </p:nvSpPr>
        <p:spPr>
          <a:xfrm>
            <a:off x="685800" y="1143000"/>
            <a:ext cx="5484813" cy="3084513"/>
          </a:xfrm>
          <a:prstGeom prst="rect">
            <a:avLst/>
          </a:prstGeom>
          <a:ln w="0">
            <a:noFill/>
          </a:ln>
        </p:spPr>
      </p:sp>
      <p:sp>
        <p:nvSpPr>
          <p:cNvPr id="210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Here, we have two main types of sampling strategies: </a:t>
            </a:r>
            <a:r>
              <a:rPr lang="en-GB" sz="2000" b="1" strike="noStrike" spc="-1" dirty="0">
                <a:solidFill>
                  <a:srgbClr val="000000"/>
                </a:solidFill>
                <a:latin typeface="Calibri"/>
              </a:rPr>
              <a:t>Probability Sampling</a:t>
            </a:r>
            <a:r>
              <a:rPr lang="en-GB" sz="2000" b="0" strike="noStrike" spc="-1" dirty="0">
                <a:solidFill>
                  <a:srgbClr val="000000"/>
                </a:solidFill>
                <a:latin typeface="Calibri"/>
              </a:rPr>
              <a:t> and </a:t>
            </a:r>
            <a:r>
              <a:rPr lang="en-GB" sz="2000" b="1" strike="noStrike" spc="-1" dirty="0">
                <a:solidFill>
                  <a:srgbClr val="000000"/>
                </a:solidFill>
                <a:latin typeface="Calibri"/>
              </a:rPr>
              <a:t>Non-Probability Sampling</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In </a:t>
            </a:r>
            <a:r>
              <a:rPr lang="en-GB" sz="2000" b="1" strike="noStrike" spc="-1" dirty="0">
                <a:solidFill>
                  <a:srgbClr val="000000"/>
                </a:solidFill>
                <a:latin typeface="Calibri"/>
              </a:rPr>
              <a:t>Probability Sampling</a:t>
            </a:r>
            <a:r>
              <a:rPr lang="en-GB" sz="2000" b="0" strike="noStrike" spc="-1" dirty="0">
                <a:solidFill>
                  <a:srgbClr val="000000"/>
                </a:solidFill>
                <a:latin typeface="Calibri"/>
              </a:rPr>
              <a:t>, every member of the population has a known, non-zero chance of being selected, which helps us achieve representative samples and allows for generalization to the broader population.</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There are different types of probability sampling.</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06" name="PlaceHolder 3"/>
          <p:cNvSpPr>
            <a:spLocks noGrp="1"/>
          </p:cNvSpPr>
          <p:nvPr>
            <p:ph type="sldNum" idx="17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95A8000-F84D-473D-981E-1EB73E00548B}" type="slidenum">
              <a:rPr lang="de-DE" sz="1200" b="0" strike="noStrike" spc="-1">
                <a:solidFill>
                  <a:srgbClr val="000000"/>
                </a:solidFill>
                <a:latin typeface="Calibri"/>
              </a:rPr>
              <a:t>31</a:t>
            </a:fld>
            <a:endParaRPr lang="de-DE" sz="1200" b="0" strike="noStrike" spc="-1">
              <a:solidFill>
                <a:srgbClr val="000000"/>
              </a:solidFill>
              <a:latin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7" name="PlaceHolder 1"/>
          <p:cNvSpPr>
            <a:spLocks noGrp="1" noRot="1" noChangeAspect="1"/>
          </p:cNvSpPr>
          <p:nvPr>
            <p:ph type="sldImg"/>
          </p:nvPr>
        </p:nvSpPr>
        <p:spPr>
          <a:xfrm>
            <a:off x="685800" y="1143000"/>
            <a:ext cx="5484813" cy="3084513"/>
          </a:xfrm>
          <a:prstGeom prst="rect">
            <a:avLst/>
          </a:prstGeom>
          <a:ln w="0">
            <a:noFill/>
          </a:ln>
        </p:spPr>
      </p:sp>
      <p:sp>
        <p:nvSpPr>
          <p:cNvPr id="210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 a </a:t>
            </a:r>
            <a:r>
              <a:rPr lang="en-GB" sz="2000" b="1" strike="noStrike" spc="-1" dirty="0">
                <a:solidFill>
                  <a:srgbClr val="000000"/>
                </a:solidFill>
                <a:latin typeface="Calibri"/>
              </a:rPr>
              <a:t>Simple Random Sample</a:t>
            </a:r>
            <a:r>
              <a:rPr lang="en-GB" sz="2000" b="0" strike="noStrike" spc="-1" dirty="0">
                <a:solidFill>
                  <a:srgbClr val="000000"/>
                </a:solidFill>
                <a:latin typeface="Calibri"/>
              </a:rPr>
              <a:t>, every individual in the population has an equal chance of being selected.</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So, how does it work? Participants are chosen randomly, often with tools like random number generators to ensure fairness.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example, let’s say a university wants to survey students. They could use a random number generator to pick 500 students from a full list of enrolled students for their survey.</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main advantage here is that it minimizes sampling bias, is straightforward, and allows results to be highly generalizable.</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When should you use this method? When you have a complete, accessible list of the population, want maximum representativeness, or need truly random samples.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09" name="PlaceHolder 3"/>
          <p:cNvSpPr>
            <a:spLocks noGrp="1"/>
          </p:cNvSpPr>
          <p:nvPr>
            <p:ph type="sldNum" idx="17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7711DAA-7F28-42B4-A716-A467C1D5A2E4}" type="slidenum">
              <a:rPr lang="de-DE" sz="1200" b="0" strike="noStrike" spc="-1">
                <a:solidFill>
                  <a:srgbClr val="000000"/>
                </a:solidFill>
                <a:latin typeface="Calibri"/>
              </a:rPr>
              <a:t>32</a:t>
            </a:fld>
            <a:endParaRPr lang="de-DE" sz="1200" b="0" strike="noStrike" spc="-1">
              <a:solidFill>
                <a:srgbClr val="000000"/>
              </a:solidFill>
              <a:latin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PlaceHolder 1"/>
          <p:cNvSpPr>
            <a:spLocks noGrp="1" noRot="1" noChangeAspect="1"/>
          </p:cNvSpPr>
          <p:nvPr>
            <p:ph type="sldImg"/>
          </p:nvPr>
        </p:nvSpPr>
        <p:spPr>
          <a:xfrm>
            <a:off x="685800" y="1143000"/>
            <a:ext cx="5484813" cy="3084513"/>
          </a:xfrm>
          <a:prstGeom prst="rect">
            <a:avLst/>
          </a:prstGeom>
          <a:ln w="0">
            <a:noFill/>
          </a:ln>
        </p:spPr>
      </p:sp>
      <p:sp>
        <p:nvSpPr>
          <p:cNvPr id="211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 </a:t>
            </a:r>
            <a:r>
              <a:rPr lang="en-GB" sz="2000" b="1" strike="noStrike" spc="-1" dirty="0">
                <a:solidFill>
                  <a:srgbClr val="000000"/>
                </a:solidFill>
                <a:latin typeface="Calibri"/>
              </a:rPr>
              <a:t>Systematic Sampling</a:t>
            </a:r>
            <a:r>
              <a:rPr lang="en-GB" sz="2000" b="0" strike="noStrike" spc="-1" dirty="0">
                <a:solidFill>
                  <a:srgbClr val="000000"/>
                </a:solidFill>
                <a:latin typeface="Calibri"/>
              </a:rPr>
              <a:t>, instead of selecting individuals purely at random, we pick them at regular intervals from a sorted list.</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How does it work? First, you figure out your total population size and decide on your sample size. Then, you divide the population by the sample size to get your interval (let’s call it </a:t>
            </a:r>
            <a:r>
              <a:rPr lang="en-GB" sz="2000" b="0" i="1" strike="noStrike" spc="-1" dirty="0">
                <a:solidFill>
                  <a:srgbClr val="000000"/>
                </a:solidFill>
                <a:latin typeface="Calibri"/>
              </a:rPr>
              <a:t>k</a:t>
            </a:r>
            <a:r>
              <a:rPr lang="en-GB" sz="2000" b="0" strike="noStrike" spc="-1" dirty="0">
                <a:solidFill>
                  <a:srgbClr val="000000"/>
                </a:solidFill>
                <a:latin typeface="Calibri"/>
              </a:rPr>
              <a:t>). Start with a randomly selected point, and then pick every </a:t>
            </a:r>
            <a:r>
              <a:rPr lang="en-GB" sz="2000" b="0" i="1" strike="noStrike" spc="-1" dirty="0">
                <a:solidFill>
                  <a:srgbClr val="000000"/>
                </a:solidFill>
                <a:latin typeface="Calibri"/>
              </a:rPr>
              <a:t>k</a:t>
            </a:r>
            <a:r>
              <a:rPr lang="en-GB" sz="2000" b="0" strike="noStrike" spc="-1" dirty="0">
                <a:solidFill>
                  <a:srgbClr val="000000"/>
                </a:solidFill>
                <a:latin typeface="Calibri"/>
              </a:rPr>
              <a:t>th individual from there.</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example, if a researcher starts at a random point on a patient list and picks every third name, they’re using systematic sampling.</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Why use it? It’s often simpler and faster than pure random sampling while still keeping a high level of representativeness.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approach works best when you have an organized list and a population that doesn’t have any cyclical patterns.</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112" name="PlaceHolder 3"/>
          <p:cNvSpPr>
            <a:spLocks noGrp="1"/>
          </p:cNvSpPr>
          <p:nvPr>
            <p:ph type="sldNum" idx="17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5ABC94B-31E0-460C-9082-A6DB09FF0E8D}" type="slidenum">
              <a:rPr lang="de-DE" sz="1200" b="0" strike="noStrike" spc="-1">
                <a:solidFill>
                  <a:srgbClr val="000000"/>
                </a:solidFill>
                <a:latin typeface="Calibri"/>
              </a:rPr>
              <a:t>33</a:t>
            </a:fld>
            <a:endParaRPr lang="de-DE" sz="1200" b="0" strike="noStrike" spc="-1">
              <a:solidFill>
                <a:srgbClr val="000000"/>
              </a:solidFill>
              <a:latin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3" name="PlaceHolder 1"/>
          <p:cNvSpPr>
            <a:spLocks noGrp="1" noRot="1" noChangeAspect="1"/>
          </p:cNvSpPr>
          <p:nvPr>
            <p:ph type="sldImg"/>
          </p:nvPr>
        </p:nvSpPr>
        <p:spPr>
          <a:xfrm>
            <a:off x="685800" y="1143000"/>
            <a:ext cx="5484813" cy="3084513"/>
          </a:xfrm>
          <a:prstGeom prst="rect">
            <a:avLst/>
          </a:prstGeom>
          <a:ln w="0">
            <a:noFill/>
          </a:ln>
        </p:spPr>
      </p:sp>
      <p:sp>
        <p:nvSpPr>
          <p:cNvPr id="211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 </a:t>
            </a:r>
            <a:r>
              <a:rPr lang="en-GB" sz="2000" b="1" strike="noStrike" spc="-1" dirty="0">
                <a:solidFill>
                  <a:srgbClr val="000000"/>
                </a:solidFill>
                <a:latin typeface="Calibri"/>
              </a:rPr>
              <a:t>Stratified Sampling</a:t>
            </a:r>
            <a:r>
              <a:rPr lang="en-GB" sz="2000" b="0" strike="noStrike" spc="-1" dirty="0">
                <a:solidFill>
                  <a:srgbClr val="000000"/>
                </a:solidFill>
                <a:latin typeface="Calibri"/>
              </a:rPr>
              <a:t>, we divide the population into distinct subgroups, or strata, based on specific characteristics like age, gender, or education level. Then, we randomly select individuals from each stratum.</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Here’s how it works: First, define the entire population, then split it into relevant subgroups. Determine the sample size for each subgroup and randomly pick individuals from each.</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example, in a study on university graduates, we could divide them by academic discipline and sample graduates from each group.</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benefit? Stratified sampling ensures that all key subgroups are represented, which can reduce sampling error and allow for more accurate insights into each group.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It’s particularly useful when you’re interested in comparing subgroups within the population.</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115" name="PlaceHolder 3"/>
          <p:cNvSpPr>
            <a:spLocks noGrp="1"/>
          </p:cNvSpPr>
          <p:nvPr>
            <p:ph type="sldNum" idx="18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576BDFC-BDEF-4C7A-827F-25C3266A86B7}" type="slidenum">
              <a:rPr lang="de-DE" sz="1200" b="0" strike="noStrike" spc="-1">
                <a:solidFill>
                  <a:srgbClr val="000000"/>
                </a:solidFill>
                <a:latin typeface="Calibri"/>
              </a:rPr>
              <a:t>34</a:t>
            </a:fld>
            <a:endParaRPr lang="de-DE" sz="1200" b="0" strike="noStrike" spc="-1">
              <a:solidFill>
                <a:srgbClr val="000000"/>
              </a:solidFill>
              <a:latin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6" name="PlaceHolder 1"/>
          <p:cNvSpPr>
            <a:spLocks noGrp="1" noRot="1" noChangeAspect="1"/>
          </p:cNvSpPr>
          <p:nvPr>
            <p:ph type="sldImg"/>
          </p:nvPr>
        </p:nvSpPr>
        <p:spPr>
          <a:xfrm>
            <a:off x="685800" y="1143000"/>
            <a:ext cx="5484813" cy="3084513"/>
          </a:xfrm>
          <a:prstGeom prst="rect">
            <a:avLst/>
          </a:prstGeom>
          <a:ln w="0">
            <a:noFill/>
          </a:ln>
        </p:spPr>
      </p:sp>
      <p:sp>
        <p:nvSpPr>
          <p:cNvPr id="211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nSpc>
                <a:spcPct val="100000"/>
              </a:lnSpc>
              <a:buNone/>
              <a:tabLst>
                <a:tab pos="0" algn="l"/>
              </a:tabLst>
            </a:pPr>
            <a:r>
              <a:rPr lang="en-GB" sz="2000" b="0" strike="noStrike" spc="-1" dirty="0">
                <a:solidFill>
                  <a:srgbClr val="000000"/>
                </a:solidFill>
                <a:latin typeface="Calibri"/>
              </a:rPr>
              <a:t>In </a:t>
            </a:r>
            <a:r>
              <a:rPr lang="en-GB" sz="2000" b="1" strike="noStrike" spc="-1" dirty="0">
                <a:solidFill>
                  <a:srgbClr val="000000"/>
                </a:solidFill>
                <a:latin typeface="Calibri"/>
              </a:rPr>
              <a:t>Cluster Sampling</a:t>
            </a:r>
            <a:r>
              <a:rPr lang="en-GB" sz="2000" b="0" strike="noStrike" spc="-1" dirty="0">
                <a:solidFill>
                  <a:srgbClr val="000000"/>
                </a:solidFill>
                <a:latin typeface="Calibri"/>
              </a:rPr>
              <a:t>, the population is divided into naturally occurring groups, or clusters, such as geographic areas or institutions, and then a selection of these clusters is randomly chosen for surveying.</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Here’s the process: First, define the total population and divide it into clusters. Decide on the number of clusters needed, then randomly select those clusters. Within each selected cluster, you survey every member or a sample of members.</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For instance, if you’re studying university graduates, you might divide the sample by institutions and then randomly select several universities to survey graduates.</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This approach is especially useful when the population is widespread geographically. It’s cost-effective and practical, particularly when you don’t have a complete list of all individuals but do have access to cluster lists.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18" name="PlaceHolder 3"/>
          <p:cNvSpPr>
            <a:spLocks noGrp="1"/>
          </p:cNvSpPr>
          <p:nvPr>
            <p:ph type="sldNum" idx="18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95B4233E-510F-499E-9461-89E58F671ACD}" type="slidenum">
              <a:rPr lang="de-DE" sz="1200" b="0" strike="noStrike" spc="-1">
                <a:solidFill>
                  <a:srgbClr val="000000"/>
                </a:solidFill>
                <a:latin typeface="Calibri"/>
              </a:rPr>
              <a:t>35</a:t>
            </a:fld>
            <a:endParaRPr lang="de-DE" sz="1200" b="0" strike="noStrike" spc="-1">
              <a:solidFill>
                <a:srgbClr val="000000"/>
              </a:solidFill>
              <a:latin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 name="PlaceHolder 1"/>
          <p:cNvSpPr>
            <a:spLocks noGrp="1" noRot="1" noChangeAspect="1"/>
          </p:cNvSpPr>
          <p:nvPr>
            <p:ph type="sldImg"/>
          </p:nvPr>
        </p:nvSpPr>
        <p:spPr>
          <a:xfrm>
            <a:off x="685800" y="1143000"/>
            <a:ext cx="5484813" cy="3084513"/>
          </a:xfrm>
          <a:prstGeom prst="rect">
            <a:avLst/>
          </a:prstGeom>
          <a:ln w="0">
            <a:noFill/>
          </a:ln>
        </p:spPr>
      </p:sp>
      <p:sp>
        <p:nvSpPr>
          <p:cNvPr id="212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nSpc>
                <a:spcPct val="100000"/>
              </a:lnSpc>
              <a:buNone/>
              <a:tabLst>
                <a:tab pos="0" algn="l"/>
              </a:tabLst>
            </a:pPr>
            <a:r>
              <a:rPr lang="en-GB" sz="2000" b="0" strike="noStrike" spc="-1" dirty="0">
                <a:solidFill>
                  <a:srgbClr val="000000"/>
                </a:solidFill>
                <a:latin typeface="Calibri"/>
              </a:rPr>
              <a:t>Another group of sampling strategies fall under the umbrella of non-probability sampling</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On the other hand, </a:t>
            </a:r>
            <a:r>
              <a:rPr lang="en-GB" sz="2000" b="1" strike="noStrike" spc="-1" dirty="0">
                <a:solidFill>
                  <a:srgbClr val="000000"/>
                </a:solidFill>
                <a:latin typeface="Calibri"/>
              </a:rPr>
              <a:t>Non-Probability Sampling</a:t>
            </a:r>
            <a:r>
              <a:rPr lang="en-GB" sz="2000" b="0" strike="noStrike" spc="-1" dirty="0">
                <a:solidFill>
                  <a:srgbClr val="000000"/>
                </a:solidFill>
                <a:latin typeface="Calibri"/>
              </a:rPr>
              <a:t> doesn’t guarantee that everyone has a chance of being included. It’s often easier and quicker to implement but can introduce biases that might limit the generalizability of our results.</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I'll go into more detail on each of these methods in the next few slides.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21" name="PlaceHolder 3"/>
          <p:cNvSpPr>
            <a:spLocks noGrp="1"/>
          </p:cNvSpPr>
          <p:nvPr>
            <p:ph type="sldNum" idx="18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76D582BD-5EB1-4DE7-8E08-EF5B0389A00B}" type="slidenum">
              <a:rPr lang="de-DE" sz="1200" b="0" strike="noStrike" spc="-1">
                <a:solidFill>
                  <a:srgbClr val="000000"/>
                </a:solidFill>
                <a:latin typeface="Calibri"/>
              </a:rPr>
              <a:t>36</a:t>
            </a:fld>
            <a:endParaRPr lang="de-DE" sz="1200" b="0" strike="noStrike" spc="-1">
              <a:solidFill>
                <a:srgbClr val="000000"/>
              </a:solidFill>
              <a:latin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PlaceHolder 1"/>
          <p:cNvSpPr>
            <a:spLocks noGrp="1" noRot="1" noChangeAspect="1"/>
          </p:cNvSpPr>
          <p:nvPr>
            <p:ph type="sldImg"/>
          </p:nvPr>
        </p:nvSpPr>
        <p:spPr>
          <a:xfrm>
            <a:off x="685800" y="1143000"/>
            <a:ext cx="5484813" cy="3084513"/>
          </a:xfrm>
          <a:prstGeom prst="rect">
            <a:avLst/>
          </a:prstGeom>
          <a:ln w="0">
            <a:noFill/>
          </a:ln>
        </p:spPr>
      </p:sp>
      <p:sp>
        <p:nvSpPr>
          <p:cNvPr id="212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nSpc>
                <a:spcPct val="100000"/>
              </a:lnSpc>
              <a:buNone/>
              <a:tabLst>
                <a:tab pos="0" algn="l"/>
              </a:tabLst>
            </a:pPr>
            <a:r>
              <a:rPr lang="en-US" sz="2000" b="0" strike="noStrike" spc="-1" dirty="0">
                <a:solidFill>
                  <a:srgbClr val="000000"/>
                </a:solidFill>
                <a:latin typeface="Calibri"/>
              </a:rPr>
              <a:t>This was probability sampling. Now about non-probability sampling.</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1" strike="noStrike" spc="-1" dirty="0">
                <a:solidFill>
                  <a:srgbClr val="000000"/>
                </a:solidFill>
                <a:latin typeface="Calibri"/>
              </a:rPr>
              <a:t>Convenience sampling </a:t>
            </a:r>
            <a:r>
              <a:rPr lang="en-GB" sz="2000" b="0" strike="noStrike" spc="-1" dirty="0">
                <a:solidFill>
                  <a:srgbClr val="000000"/>
                </a:solidFill>
                <a:latin typeface="Calibri"/>
              </a:rPr>
              <a:t>is one of the simplest and most widely used non-probability sampling methods. Here, participants are chosen based on their availability and accessibility to the researcher rather than through a systematic selection process. This method is often used in exploratory research or when quick, easy access to participants is a priority.</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Usually, the researcher posts the survey link in accessible spaces, like a website, social media, or an email newsletter. Anyone who comes across the link and is interested can participate in the survey.</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Convenience sampling is straightforward, as it utilizes readily available participants, reducing recruitment time and effort. It requires minimal resources for outreach, making it suitable for studies with limited budgets.</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Convenience sampling is often a practical choice for short-term projects.</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This method is beneficial for testing new survey questions or gathering preliminary data.</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Since the sample may not reflect the broader population, this method is best suited for research where generalizability is not the primary goal.</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Imagine a professor wants to survey her students about study habits. She shares the survey link via the online student portal, making it accessible to any student who wishes to participate.</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24" name="PlaceHolder 3"/>
          <p:cNvSpPr>
            <a:spLocks noGrp="1"/>
          </p:cNvSpPr>
          <p:nvPr>
            <p:ph type="sldNum" idx="18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6EF5FE8-F729-41FB-B206-0BB2DA5A2A36}" type="slidenum">
              <a:rPr lang="de-DE" sz="1200" b="0" strike="noStrike" spc="-1">
                <a:solidFill>
                  <a:srgbClr val="000000"/>
                </a:solidFill>
                <a:latin typeface="Calibri"/>
              </a:rPr>
              <a:t>37</a:t>
            </a:fld>
            <a:endParaRPr lang="de-DE" sz="1200" b="0" strike="noStrike" spc="-1">
              <a:solidFill>
                <a:srgbClr val="000000"/>
              </a:solidFill>
              <a:latin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5" name="PlaceHolder 1"/>
          <p:cNvSpPr>
            <a:spLocks noGrp="1" noRot="1" noChangeAspect="1"/>
          </p:cNvSpPr>
          <p:nvPr>
            <p:ph type="sldImg"/>
          </p:nvPr>
        </p:nvSpPr>
        <p:spPr>
          <a:xfrm>
            <a:off x="685800" y="1143000"/>
            <a:ext cx="5484813" cy="3084513"/>
          </a:xfrm>
          <a:prstGeom prst="rect">
            <a:avLst/>
          </a:prstGeom>
          <a:ln w="0">
            <a:noFill/>
          </a:ln>
        </p:spPr>
      </p:sp>
      <p:sp>
        <p:nvSpPr>
          <p:cNvPr id="212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nSpc>
                <a:spcPct val="100000"/>
              </a:lnSpc>
              <a:buNone/>
              <a:tabLst>
                <a:tab pos="0" algn="l"/>
              </a:tabLst>
            </a:pPr>
            <a:r>
              <a:rPr lang="en-GB" sz="2000" b="0" strike="noStrike" spc="-1" dirty="0">
                <a:solidFill>
                  <a:srgbClr val="000000"/>
                </a:solidFill>
                <a:latin typeface="Calibri"/>
              </a:rPr>
              <a:t>Quota sampling divides the target population into subgroups (quotas) based on specific characteristics, such as age or gender. The researcher then seeks a specified number of responses from each subgroup. While participants within each subgroup are not randomly selected – and this is the key difference to stratified sampling -  quota sampling helps to ensure representation from key demographic groups.</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For example, if you need responses from various age groups, you might set quotas to gather a specific number from each demographic. </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This approach is structured and helps balance the sample, making it especially useful when we need to compare subgroups, such as age or gender, or when full random sampling isn’t feasible but we still want proportional representation.</a:t>
            </a:r>
            <a:endParaRPr lang="de-DE" sz="2000" b="0" strike="noStrike" spc="-1" dirty="0">
              <a:solidFill>
                <a:srgbClr val="000000"/>
              </a:solidFill>
              <a:latin typeface="Calibri"/>
            </a:endParaRPr>
          </a:p>
          <a:p>
            <a:pPr marL="0" indent="0">
              <a:lnSpc>
                <a:spcPct val="100000"/>
              </a:lnSpc>
              <a:buNone/>
              <a:tabLst>
                <a:tab pos="0" algn="l"/>
              </a:tabLst>
            </a:pP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27" name="PlaceHolder 3"/>
          <p:cNvSpPr>
            <a:spLocks noGrp="1"/>
          </p:cNvSpPr>
          <p:nvPr>
            <p:ph type="sldNum" idx="18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D69C5FA-0D24-466E-90AB-4C179AFDA991}" type="slidenum">
              <a:rPr lang="de-DE" sz="1200" b="0" strike="noStrike" spc="-1">
                <a:solidFill>
                  <a:srgbClr val="000000"/>
                </a:solidFill>
                <a:latin typeface="Calibri"/>
              </a:rPr>
              <a:t>38</a:t>
            </a:fld>
            <a:endParaRPr lang="de-DE" sz="1200" b="0" strike="noStrike" spc="-1">
              <a:solidFill>
                <a:srgbClr val="000000"/>
              </a:solidFill>
              <a:latin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PlaceHolder 1"/>
          <p:cNvSpPr>
            <a:spLocks noGrp="1" noRot="1" noChangeAspect="1"/>
          </p:cNvSpPr>
          <p:nvPr>
            <p:ph type="sldImg"/>
          </p:nvPr>
        </p:nvSpPr>
        <p:spPr>
          <a:xfrm>
            <a:off x="685800" y="1143000"/>
            <a:ext cx="5484813" cy="3084513"/>
          </a:xfrm>
          <a:prstGeom prst="rect">
            <a:avLst/>
          </a:prstGeom>
          <a:ln w="0">
            <a:noFill/>
          </a:ln>
        </p:spPr>
      </p:sp>
      <p:sp>
        <p:nvSpPr>
          <p:cNvPr id="212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 </a:t>
            </a:r>
            <a:r>
              <a:rPr lang="en-GB" sz="2000" b="1" strike="noStrike" spc="-1" dirty="0">
                <a:solidFill>
                  <a:srgbClr val="000000"/>
                </a:solidFill>
                <a:latin typeface="Calibri"/>
              </a:rPr>
              <a:t>Purposive Sampling</a:t>
            </a:r>
            <a:r>
              <a:rPr lang="en-GB" sz="2000" b="0" strike="noStrike" spc="-1" dirty="0">
                <a:solidFill>
                  <a:srgbClr val="000000"/>
                </a:solidFill>
                <a:latin typeface="Calibri"/>
              </a:rPr>
              <a:t>, we select participants based on specific criteria relevant to our research objectives. This approach is often used in research requiring input from experienced or informed participants in a particular field.</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instance, if a health researcher is exploring attitudes toward telemedicine, they might target healthcare providers who frequently use telemedicine, reaching out through professional networks or specialized forums.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Purposive sampling is particularly helpful for niche topics or when the study requires participants with a certain level of expertise or experience. This method is often less time-intensive, as the focus is on reaching specific individuals rather than a broad sample.</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130" name="PlaceHolder 3"/>
          <p:cNvSpPr>
            <a:spLocks noGrp="1"/>
          </p:cNvSpPr>
          <p:nvPr>
            <p:ph type="sldNum" idx="18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A1D925B-7DB1-43D4-8960-E592115986FB}" type="slidenum">
              <a:rPr lang="de-DE" sz="1200" b="0" strike="noStrike" spc="-1">
                <a:solidFill>
                  <a:srgbClr val="000000"/>
                </a:solidFill>
                <a:latin typeface="Calibri"/>
              </a:rPr>
              <a:t>39</a:t>
            </a:fld>
            <a:endParaRPr lang="de-DE" sz="1200" b="0" strike="noStrike" spc="-1">
              <a:solidFill>
                <a:srgbClr val="000000"/>
              </a:solidFill>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71438" y="1133475"/>
            <a:ext cx="5438775" cy="3059113"/>
          </a:xfrm>
        </p:spPr>
      </p:sp>
      <p:sp>
        <p:nvSpPr>
          <p:cNvPr id="3" name="Notizenplatzhalter 2"/>
          <p:cNvSpPr>
            <a:spLocks noGrp="1"/>
          </p:cNvSpPr>
          <p:nvPr>
            <p:ph type="body" idx="1"/>
          </p:nvPr>
        </p:nvSpPr>
        <p:spPr bwMode="auto"/>
        <p:txBody>
          <a:bodyPr/>
          <a:lstStyle/>
          <a:p>
            <a:pPr algn="just">
              <a:lnSpc>
                <a:spcPct val="150000"/>
              </a:lnSpc>
              <a:defRPr/>
            </a:pPr>
            <a:r>
              <a:rPr lang="en-GB" dirty="0"/>
              <a:t>Now I want to first tell you a little bit more about me and my background:</a:t>
            </a:r>
          </a:p>
          <a:p>
            <a:pPr algn="just">
              <a:lnSpc>
                <a:spcPct val="150000"/>
              </a:lnSpc>
              <a:defRPr/>
            </a:pPr>
            <a:endParaRPr lang="en-GB" dirty="0"/>
          </a:p>
          <a:p>
            <a:pPr algn="just">
              <a:lnSpc>
                <a:spcPct val="150000"/>
              </a:lnSpc>
              <a:defRPr/>
            </a:pPr>
            <a:r>
              <a:rPr lang="en-GB" dirty="0"/>
              <a:t>My name is Susanne and my pronouns are she/her.</a:t>
            </a:r>
          </a:p>
          <a:p>
            <a:pPr algn="just">
              <a:lnSpc>
                <a:spcPct val="150000"/>
              </a:lnSpc>
              <a:defRPr/>
            </a:pPr>
            <a:endParaRPr lang="en-GB" dirty="0"/>
          </a:p>
          <a:p>
            <a:pPr algn="just">
              <a:lnSpc>
                <a:spcPct val="150000"/>
              </a:lnSpc>
              <a:defRPr/>
            </a:pPr>
            <a:r>
              <a:rPr lang="en-GB" dirty="0"/>
              <a:t>I am a sociologist by training</a:t>
            </a:r>
          </a:p>
          <a:p>
            <a:pPr algn="just">
              <a:lnSpc>
                <a:spcPct val="150000"/>
              </a:lnSpc>
              <a:defRPr/>
            </a:pPr>
            <a:endParaRPr lang="en-GB" dirty="0"/>
          </a:p>
          <a:p>
            <a:pPr algn="just">
              <a:lnSpc>
                <a:spcPct val="150000"/>
              </a:lnSpc>
              <a:buFont typeface="Arial"/>
              <a:buNone/>
              <a:defRPr/>
            </a:pPr>
            <a:r>
              <a:rPr lang="en-GB" dirty="0"/>
              <a:t>I work as a Data Scientist at the data science </a:t>
            </a:r>
            <a:r>
              <a:rPr lang="en-GB" dirty="0" err="1"/>
              <a:t>center</a:t>
            </a:r>
            <a:r>
              <a:rPr lang="en-GB" dirty="0"/>
              <a:t> at the university of Bremen and provide trainings and help-desk support for the Social Sciences. </a:t>
            </a:r>
          </a:p>
          <a:p>
            <a:pPr algn="just">
              <a:lnSpc>
                <a:spcPct val="150000"/>
              </a:lnSpc>
              <a:buFont typeface="Arial"/>
              <a:buNone/>
              <a:defRPr/>
            </a:pPr>
            <a:r>
              <a:rPr lang="en-GB" dirty="0"/>
              <a:t>Prior to this role, I was a research associate at DZHW Hannover for around ten years. During my time there, I built up several panel studies like the PhD Panel Study, also known as the DZHW-</a:t>
            </a:r>
            <a:r>
              <a:rPr lang="en-GB" dirty="0" err="1"/>
              <a:t>Promoviertenpanel</a:t>
            </a:r>
            <a:r>
              <a:rPr lang="en-GB" dirty="0"/>
              <a:t>, and the National Academics Panel Study (</a:t>
            </a:r>
            <a:r>
              <a:rPr lang="en-GB" dirty="0" err="1"/>
              <a:t>Nacaps</a:t>
            </a:r>
            <a:r>
              <a:rPr lang="en-GB" dirty="0"/>
              <a:t>). I was involved in study design, questionnaire designing and testing, conducting the surveys, data cleaning, analysing and also managing the survey data – basically all activities along the research life cycle. </a:t>
            </a:r>
          </a:p>
          <a:p>
            <a:pPr algn="just">
              <a:lnSpc>
                <a:spcPct val="150000"/>
              </a:lnSpc>
              <a:buFont typeface="Arial"/>
              <a:buNone/>
              <a:defRPr/>
            </a:pPr>
            <a:endParaRPr lang="en-GB" dirty="0"/>
          </a:p>
          <a:p>
            <a:pPr algn="just">
              <a:lnSpc>
                <a:spcPct val="150000"/>
              </a:lnSpc>
              <a:buFont typeface="Arial"/>
              <a:buNone/>
              <a:defRPr/>
            </a:pPr>
            <a:r>
              <a:rPr lang="en-GB" dirty="0"/>
              <a:t>In this workshop, I am going to use examples of these studies quite a lot – as good examples, but also as example to demonstrate where we really screwed up. So I thought I’d quickly share a bit about the two projects I’ve worked on. </a:t>
            </a:r>
          </a:p>
          <a:p>
            <a:pPr>
              <a:defRPr/>
            </a:pPr>
            <a:endParaRPr lang="de-DE" dirty="0"/>
          </a:p>
        </p:txBody>
      </p:sp>
      <p:sp>
        <p:nvSpPr>
          <p:cNvPr id="4" name="Foliennummernplatzhalter 3"/>
          <p:cNvSpPr>
            <a:spLocks noGrp="1"/>
          </p:cNvSpPr>
          <p:nvPr>
            <p:ph type="sldNum" sz="quarter" idx="5"/>
          </p:nvPr>
        </p:nvSpPr>
        <p:spPr bwMode="auto"/>
        <p:txBody>
          <a:bodyPr/>
          <a:lstStyle/>
          <a:p>
            <a:pPr>
              <a:defRPr/>
            </a:pPr>
            <a:fld id="{345ED637-105D-47ED-97DB-2F24B2DB34D3}" type="slidenum">
              <a:rPr lang="de-DE"/>
              <a:t>4</a:t>
            </a:fld>
            <a:endParaRPr lang="de-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1" name="PlaceHolder 1"/>
          <p:cNvSpPr>
            <a:spLocks noGrp="1" noRot="1" noChangeAspect="1"/>
          </p:cNvSpPr>
          <p:nvPr>
            <p:ph type="sldImg"/>
          </p:nvPr>
        </p:nvSpPr>
        <p:spPr>
          <a:xfrm>
            <a:off x="685800" y="1143000"/>
            <a:ext cx="5484813" cy="3084513"/>
          </a:xfrm>
          <a:prstGeom prst="rect">
            <a:avLst/>
          </a:prstGeom>
          <a:ln w="0">
            <a:noFill/>
          </a:ln>
        </p:spPr>
      </p:sp>
      <p:sp>
        <p:nvSpPr>
          <p:cNvPr id="213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Self-selection sampling is a type of non-probability sampling where individuals voluntarily decide to participate in a study. This method is widely used in online surveys, where the survey link is made publicly available, allowing anyone who is interested to participate. It’s commonly used when researchers are looking for quick responses or are conducting exploratory studies.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survey link is posted openly, such as on a website, social media, or through an email newsletter.</a:t>
            </a:r>
            <a:r>
              <a:rPr lang="en-GB" sz="2000" b="1" strike="noStrike" spc="-1" dirty="0">
                <a:solidFill>
                  <a:srgbClr val="000000"/>
                </a:solidFill>
                <a:latin typeface="Calibri"/>
              </a:rPr>
              <a:t> </a:t>
            </a:r>
            <a:r>
              <a:rPr lang="en-GB" sz="2000" b="0" strike="noStrike" spc="-1" dirty="0">
                <a:solidFill>
                  <a:srgbClr val="000000"/>
                </a:solidFill>
                <a:latin typeface="Calibri"/>
              </a:rPr>
              <a:t>Anyone who encounters the link and is interested can participate in the survey.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Sometimes, online access panels like </a:t>
            </a:r>
            <a:r>
              <a:rPr lang="en-GB" sz="2000" b="0" strike="noStrike" spc="-1" dirty="0" err="1">
                <a:solidFill>
                  <a:srgbClr val="000000"/>
                </a:solidFill>
                <a:latin typeface="Calibri"/>
              </a:rPr>
              <a:t>SosciPanel</a:t>
            </a:r>
            <a:r>
              <a:rPr lang="en-GB" sz="2000" b="0" strike="noStrike" spc="-1" dirty="0">
                <a:solidFill>
                  <a:srgbClr val="000000"/>
                </a:solidFill>
                <a:latin typeface="Calibri"/>
              </a:rPr>
              <a:t> are used, where people are pre-registered to participate in surveys.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method is very easy to set up and doesn’t require targeted recruitment. It’s an accessible option when aiming to collect a large number of responses quickly. Since outreach is minimal and relies on voluntary participation, there are fewer resource demands compared to other methods.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method is ideal for exploratory research where a large volume of responses provides a wide range of opinions.</a:t>
            </a:r>
            <a:r>
              <a:rPr lang="en-GB" sz="2000" b="1" strike="noStrike" spc="-1" dirty="0">
                <a:solidFill>
                  <a:srgbClr val="000000"/>
                </a:solidFill>
                <a:latin typeface="Calibri"/>
              </a:rPr>
              <a:t> </a:t>
            </a:r>
            <a:r>
              <a:rPr lang="en-GB" sz="2000" b="0" strike="noStrike" spc="-1" dirty="0">
                <a:solidFill>
                  <a:srgbClr val="000000"/>
                </a:solidFill>
                <a:latin typeface="Calibri"/>
              </a:rPr>
              <a:t>For studies that benefit from varied perspectives, this approach allows for diverse input. Because self-selection sampling doesn’t guarantee representativeness, it’s better suited to studies where generalizability is not the primary goal.</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Your probably wondering now about the difference between convenience sampling and self-selection sampling.</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One of the main differences between voluntary and convenience sampling is the level of participation and motivation of the participants. In voluntary sampling, participants choose to take part in the research of their own accord, which means they may have a higher interest or engagement in the topic or research. In convenience sampling, participants are selected based on their availability and accessibility, meaning they may have less interest or involvement in the topic or research.</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Another difference between voluntary and convenience sampling is the level of control and flexibility for the researcher. In voluntary sampling, the researcher has less control over who participates in the research, which can result in a biased or non-representative sample. In convenience sampling, the researcher has more control over who participates, allowing for some adjustments or refinements to the sample.</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33" name="PlaceHolder 3"/>
          <p:cNvSpPr>
            <a:spLocks noGrp="1"/>
          </p:cNvSpPr>
          <p:nvPr>
            <p:ph type="sldNum" idx="18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A7FE866-1E97-45E4-952C-BBF9ED43833F}" type="slidenum">
              <a:rPr lang="de-DE" sz="1200" b="0" strike="noStrike" spc="-1">
                <a:solidFill>
                  <a:srgbClr val="000000"/>
                </a:solidFill>
                <a:latin typeface="Calibri"/>
              </a:rPr>
              <a:t>40</a:t>
            </a:fld>
            <a:endParaRPr lang="de-DE" sz="1200" b="0" strike="noStrike" spc="-1">
              <a:solidFill>
                <a:srgbClr val="000000"/>
              </a:solidFill>
              <a:latin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PlaceHolder 1"/>
          <p:cNvSpPr>
            <a:spLocks noGrp="1" noRot="1" noChangeAspect="1"/>
          </p:cNvSpPr>
          <p:nvPr>
            <p:ph type="sldImg"/>
          </p:nvPr>
        </p:nvSpPr>
        <p:spPr>
          <a:xfrm>
            <a:off x="685800" y="1143000"/>
            <a:ext cx="5484813" cy="3084513"/>
          </a:xfrm>
          <a:prstGeom prst="rect">
            <a:avLst/>
          </a:prstGeom>
          <a:ln w="0">
            <a:noFill/>
          </a:ln>
        </p:spPr>
      </p:sp>
      <p:sp>
        <p:nvSpPr>
          <p:cNvPr id="213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1" strike="noStrike" spc="-1" dirty="0">
                <a:solidFill>
                  <a:srgbClr val="000000"/>
                </a:solidFill>
                <a:latin typeface="Calibri"/>
              </a:rPr>
              <a:t>Snowball Sampling</a:t>
            </a:r>
            <a:r>
              <a:rPr lang="en-GB" sz="2000" b="0" strike="noStrike" spc="-1" dirty="0">
                <a:solidFill>
                  <a:srgbClr val="000000"/>
                </a:solidFill>
                <a:latin typeface="Calibri"/>
              </a:rPr>
              <a:t> is a type of non-probability sampling particularly useful when the target population is difficult to access or identify through conventional sampling methods. In this method, you start with a small group of initial participants—sometimes called "seeds"—who meet the study criteria. These initial participants are then asked to refer other individuals they know who also qualify for the study. This process is repeated, creating a "snowball effect," with the sample growing as more people are referred into the study.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Let’s say a sociologist is studying job satisfaction among freelancers. She starts by recruiting a few initial contacts from LinkedIn who are freelancers and meet her study criteria. These participants are then asked to share the survey link with other freelancers they know. Over time, the network grows as more freelancers are referred and join the study, allowing the researcher to reach a larger, but still targeted, sample.</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Snowball sampling works well for populations that are difficult to locate, such as specific social or cultural groups, online communities, or people with shared characteristics or experiences.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It minimizes the need for extensive recruitment efforts by leveraging participants' networks, which can be resource-efficient, especially when broad outreach is challenging or impractical.</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approach is ideal when studying groups that are not easily identifiable, like individuals with rare health conditions, specific professional skills, or marginalized social groups.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It is often used in social or </a:t>
            </a:r>
            <a:r>
              <a:rPr lang="en-GB" sz="2000" b="0" strike="noStrike" spc="-1" dirty="0" err="1">
                <a:solidFill>
                  <a:srgbClr val="000000"/>
                </a:solidFill>
                <a:latin typeface="Calibri"/>
              </a:rPr>
              <a:t>behavioral</a:t>
            </a:r>
            <a:r>
              <a:rPr lang="en-GB" sz="2000" b="0" strike="noStrike" spc="-1" dirty="0">
                <a:solidFill>
                  <a:srgbClr val="000000"/>
                </a:solidFill>
                <a:latin typeface="Calibri"/>
              </a:rPr>
              <a:t> research, where community bonds or personal networks are central to understanding the population.</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36" name="PlaceHolder 3"/>
          <p:cNvSpPr>
            <a:spLocks noGrp="1"/>
          </p:cNvSpPr>
          <p:nvPr>
            <p:ph type="sldNum" idx="18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CECBABF5-0C91-4B6B-9628-6171F4FA4F8B}" type="slidenum">
              <a:rPr lang="de-DE" sz="1200" b="0" strike="noStrike" spc="-1">
                <a:solidFill>
                  <a:srgbClr val="000000"/>
                </a:solidFill>
                <a:latin typeface="Calibri"/>
              </a:rPr>
              <a:t>41</a:t>
            </a:fld>
            <a:endParaRPr lang="de-DE" sz="1200" b="0" strike="noStrike" spc="-1">
              <a:solidFill>
                <a:srgbClr val="000000"/>
              </a:solidFill>
              <a:latin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PlaceHolder 1"/>
          <p:cNvSpPr>
            <a:spLocks noGrp="1" noRot="1" noChangeAspect="1"/>
          </p:cNvSpPr>
          <p:nvPr>
            <p:ph type="sldImg"/>
          </p:nvPr>
        </p:nvSpPr>
        <p:spPr>
          <a:xfrm>
            <a:off x="685800" y="1143000"/>
            <a:ext cx="5484813" cy="3084513"/>
          </a:xfrm>
          <a:prstGeom prst="rect">
            <a:avLst/>
          </a:prstGeom>
          <a:ln w="0">
            <a:noFill/>
          </a:ln>
        </p:spPr>
      </p:sp>
      <p:sp>
        <p:nvSpPr>
          <p:cNvPr id="213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r>
              <a:rPr lang="en-GB" sz="2800" dirty="0"/>
              <a:t>You’ll see five different sampling strategies listed here on the right – each one represented by an icon.</a:t>
            </a:r>
          </a:p>
          <a:p>
            <a:r>
              <a:rPr lang="en-GB" sz="2800" dirty="0"/>
              <a:t>On the left, you see several </a:t>
            </a:r>
            <a:r>
              <a:rPr lang="en-GB" sz="2800" b="0" dirty="0"/>
              <a:t>short scenarios.</a:t>
            </a:r>
          </a:p>
          <a:p>
            <a:endParaRPr lang="en-GB" sz="2800" b="0" dirty="0"/>
          </a:p>
          <a:p>
            <a:r>
              <a:rPr lang="en-GB" sz="2800" dirty="0"/>
              <a:t>Please use your stamp or marker tool to select the strategy you think best matches the scenario – just place your icon in the middle column next to your guess. We’ll look at the results together and I’ll then reveal the correct answer and explain why. This is not about getting everything right – it’s just a fun way to check our understanding.</a:t>
            </a:r>
          </a:p>
          <a:p>
            <a:pPr marL="216000" indent="-216000">
              <a:buNone/>
            </a:pPr>
            <a:endParaRPr lang="de-DE" sz="1800" b="0" strike="noStrike" spc="-1" dirty="0">
              <a:solidFill>
                <a:srgbClr val="FF0000"/>
              </a:solidFill>
              <a:latin typeface="Calibri"/>
            </a:endParaRPr>
          </a:p>
        </p:txBody>
      </p:sp>
      <p:sp>
        <p:nvSpPr>
          <p:cNvPr id="2139" name="PlaceHolder 3"/>
          <p:cNvSpPr>
            <a:spLocks noGrp="1"/>
          </p:cNvSpPr>
          <p:nvPr>
            <p:ph type="sldNum" idx="18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D1E4103-37ED-46B8-B938-D662D510BF28}" type="slidenum">
              <a:rPr lang="de-DE" sz="1200" b="0" strike="noStrike" spc="-1">
                <a:solidFill>
                  <a:srgbClr val="000000"/>
                </a:solidFill>
                <a:latin typeface="Calibri"/>
              </a:rPr>
              <a:t>42</a:t>
            </a:fld>
            <a:endParaRPr lang="de-DE" sz="1200" b="0" strike="noStrike" spc="-1">
              <a:solidFill>
                <a:srgbClr val="000000"/>
              </a:solidFill>
              <a:latin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PlaceHolder 1"/>
          <p:cNvSpPr>
            <a:spLocks noGrp="1" noRot="1" noChangeAspect="1"/>
          </p:cNvSpPr>
          <p:nvPr>
            <p:ph type="sldImg"/>
          </p:nvPr>
        </p:nvSpPr>
        <p:spPr>
          <a:xfrm>
            <a:off x="685800" y="1143000"/>
            <a:ext cx="5484813" cy="3084513"/>
          </a:xfrm>
          <a:prstGeom prst="rect">
            <a:avLst/>
          </a:prstGeom>
          <a:ln w="0">
            <a:noFill/>
          </a:ln>
        </p:spPr>
      </p:sp>
      <p:sp>
        <p:nvSpPr>
          <p:cNvPr id="214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Let’s take a moment to talk about sample size. </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 properly calculated sample size is essential because it ensures that your results truly reflect the population you're studying.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It also reduces the margin of error, giving you more confidence in your findings.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At the same time, it’s about finding the right balance—getting robust data without overextending your resources like time or budget.</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Now, several factors come into play when determining the sample size.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First, you need to think about the size of the population you’re drawing from—how many people are in the group you’re studying.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Then there’s the margin of error, which is often set to a range like plus or minus 5%, and the confidence level, typically 95%, but sometimes higher if you need greater certainty.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You also have to consider variability—how diverse your population is—as well as your sampling strategy and the response rate you expect. If you think fewer people will respond, you’ll need to plan for that by oversampling.</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those of you wondering how to actually calculate this, I’d point you to a couple of helpful resources. </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There’s a sample size calculator from the Australian Bureau of Statistics, which is great for simpler cases like random sampling, as well as the UK sample size Calculator</a:t>
            </a:r>
          </a:p>
          <a:p>
            <a:pPr marL="0" indent="0" algn="just">
              <a:lnSpc>
                <a:spcPct val="150000"/>
              </a:lnSpc>
              <a:buNone/>
              <a:tabLst>
                <a:tab pos="0" algn="l"/>
              </a:tabLst>
            </a:pPr>
            <a:r>
              <a:rPr lang="en-GB" sz="2000" b="0" strike="noStrike" spc="-1" dirty="0">
                <a:solidFill>
                  <a:srgbClr val="000000"/>
                </a:solidFill>
                <a:latin typeface="Calibri"/>
              </a:rPr>
              <a:t>There is also a free desktop application galled G*power developed by the university of Düsseldorf.</a:t>
            </a:r>
          </a:p>
          <a:p>
            <a:pPr marL="0" indent="0" algn="just">
              <a:lnSpc>
                <a:spcPct val="150000"/>
              </a:lnSpc>
              <a:buNone/>
              <a:tabLst>
                <a:tab pos="0" algn="l"/>
              </a:tabLst>
            </a:pPr>
            <a:r>
              <a:rPr lang="en-GB" sz="2000" b="0" strike="noStrike" spc="-1" dirty="0">
                <a:solidFill>
                  <a:srgbClr val="000000"/>
                </a:solidFill>
                <a:latin typeface="Calibri"/>
              </a:rPr>
              <a:t>For those of you working with Stata and R, there are </a:t>
            </a:r>
            <a:r>
              <a:rPr lang="en-GB" sz="2000" b="0" strike="noStrike" spc="-1" dirty="0" err="1">
                <a:solidFill>
                  <a:srgbClr val="000000"/>
                </a:solidFill>
                <a:latin typeface="Calibri"/>
              </a:rPr>
              <a:t>ados</a:t>
            </a:r>
            <a:r>
              <a:rPr lang="en-GB" sz="2000" b="0" strike="noStrike" spc="-1" dirty="0">
                <a:solidFill>
                  <a:srgbClr val="000000"/>
                </a:solidFill>
                <a:latin typeface="Calibri"/>
              </a:rPr>
              <a:t> or packages which I linked here.</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for more complex designs, the GESIS guide is an excellent reference. </a:t>
            </a:r>
            <a:endParaRPr lang="de-DE" sz="2000" b="0" strike="noStrike" spc="-1" dirty="0">
              <a:solidFill>
                <a:srgbClr val="000000"/>
              </a:solidFill>
              <a:latin typeface="Calibri"/>
            </a:endParaRPr>
          </a:p>
        </p:txBody>
      </p:sp>
      <p:sp>
        <p:nvSpPr>
          <p:cNvPr id="2142" name="PlaceHolder 3"/>
          <p:cNvSpPr>
            <a:spLocks noGrp="1"/>
          </p:cNvSpPr>
          <p:nvPr>
            <p:ph type="sldNum" idx="18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708BBEF8-E8C4-4011-9899-89D7BF80D5AD}" type="slidenum">
              <a:rPr lang="de-DE" sz="1200" b="0" strike="noStrike" spc="-1">
                <a:solidFill>
                  <a:srgbClr val="000000"/>
                </a:solidFill>
                <a:latin typeface="Calibri"/>
              </a:rPr>
              <a:t>43</a:t>
            </a:fld>
            <a:endParaRPr lang="de-DE" sz="1200" b="0" strike="noStrike" spc="-1">
              <a:solidFill>
                <a:srgbClr val="000000"/>
              </a:solidFill>
              <a:latin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PlaceHolder 1"/>
          <p:cNvSpPr>
            <a:spLocks noGrp="1" noRot="1" noChangeAspect="1"/>
          </p:cNvSpPr>
          <p:nvPr>
            <p:ph type="sldImg"/>
          </p:nvPr>
        </p:nvSpPr>
        <p:spPr>
          <a:xfrm>
            <a:off x="685800" y="1143000"/>
            <a:ext cx="5484813" cy="3084513"/>
          </a:xfrm>
          <a:prstGeom prst="rect">
            <a:avLst/>
          </a:prstGeom>
          <a:ln w="0">
            <a:noFill/>
          </a:ln>
        </p:spPr>
      </p:sp>
      <p:sp>
        <p:nvSpPr>
          <p:cNvPr id="214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When choosing a sampling strategy, there are several factors we need to keep in mind to ensure that our survey not only reaches the right people but also meets our project goals effectively.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0" strike="noStrike" spc="-1" dirty="0">
                <a:solidFill>
                  <a:srgbClr val="000000"/>
                </a:solidFill>
                <a:latin typeface="Calibri"/>
              </a:rPr>
              <a:t>First, think about the populations characteristics: This includes how accessible the population is—are they easy to reach? What about their digital literacy—will they be comfortable with an online survey? And importantly, how sensitive is the data? Issues of privacy and anonymity are crucial, especially if we’re handling personal information.</a:t>
            </a:r>
            <a:endParaRPr lang="de-DE" sz="2000" b="0" strike="noStrike" spc="-1" dirty="0">
              <a:solidFill>
                <a:srgbClr val="000000"/>
              </a:solidFill>
              <a:latin typeface="Calibri"/>
            </a:endParaRPr>
          </a:p>
          <a:p>
            <a:pPr marL="0" indent="0" algn="just" defTabSz="914400">
              <a:lnSpc>
                <a:spcPct val="150000"/>
              </a:lnSpc>
              <a:buNone/>
              <a:tabLst>
                <a:tab pos="0" algn="l"/>
              </a:tabLst>
            </a:pP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0" strike="noStrike" spc="-1" dirty="0">
                <a:solidFill>
                  <a:srgbClr val="000000"/>
                </a:solidFill>
                <a:latin typeface="Calibri"/>
              </a:rPr>
              <a:t>Next, consider your projects needs. What are the research objectives? Do we need results that are generalizable, meaning they represent a larger population? What sample size do we need to achieve statistical power, and how urgent is the data collection? Also, is our sampling strategy compatible with the overall survey design?</a:t>
            </a:r>
            <a:endParaRPr lang="de-DE" sz="2000" b="0" strike="noStrike" spc="-1" dirty="0">
              <a:solidFill>
                <a:srgbClr val="000000"/>
              </a:solidFill>
              <a:latin typeface="Calibri"/>
            </a:endParaRPr>
          </a:p>
          <a:p>
            <a:pPr marL="0" indent="0" algn="just" defTabSz="914400">
              <a:lnSpc>
                <a:spcPct val="150000"/>
              </a:lnSpc>
              <a:buNone/>
              <a:tabLst>
                <a:tab pos="0" algn="l"/>
              </a:tabLst>
            </a:pP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0" strike="noStrike" spc="-1" dirty="0">
                <a:solidFill>
                  <a:srgbClr val="000000"/>
                </a:solidFill>
                <a:latin typeface="Calibri"/>
              </a:rPr>
              <a:t>Resource constraints also play a big role. Budget limitations, time constraints, and the technical resources available all can influence the feasibility of certain sampling methods.</a:t>
            </a:r>
            <a:endParaRPr lang="de-DE" sz="2000" b="0" strike="noStrike" spc="-1" dirty="0">
              <a:solidFill>
                <a:srgbClr val="000000"/>
              </a:solidFill>
              <a:latin typeface="Calibri"/>
            </a:endParaRPr>
          </a:p>
          <a:p>
            <a:pPr marL="0" indent="0" algn="just" defTabSz="914400">
              <a:lnSpc>
                <a:spcPct val="150000"/>
              </a:lnSpc>
              <a:buNone/>
              <a:tabLst>
                <a:tab pos="0" algn="l"/>
              </a:tabLst>
            </a:pP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0" strike="noStrike" spc="-1" dirty="0">
                <a:solidFill>
                  <a:srgbClr val="000000"/>
                </a:solidFill>
                <a:latin typeface="Calibri"/>
              </a:rPr>
              <a:t>Finally, don’t overlook legal and security aspects. For example, fraud prevention measures are essential to ensure data quality, and if you’re operating within the EU or targeting EU residents, GDPR compliance is non-negotiable.</a:t>
            </a:r>
            <a:endParaRPr lang="de-DE" sz="2000" b="0" strike="noStrike" spc="-1" dirty="0">
              <a:solidFill>
                <a:srgbClr val="000000"/>
              </a:solidFill>
              <a:latin typeface="Calibri"/>
            </a:endParaRPr>
          </a:p>
          <a:p>
            <a:pPr marL="216000" indent="0" defTabSz="914400">
              <a:lnSpc>
                <a:spcPct val="100000"/>
              </a:lnSpc>
              <a:buNone/>
              <a:tabLst>
                <a:tab pos="0" algn="l"/>
              </a:tabLst>
            </a:pPr>
            <a:endParaRPr lang="de-DE" sz="2000" b="0" strike="noStrike" spc="-1" dirty="0">
              <a:solidFill>
                <a:srgbClr val="000000"/>
              </a:solidFill>
              <a:latin typeface="Calibri"/>
            </a:endParaRPr>
          </a:p>
        </p:txBody>
      </p:sp>
      <p:sp>
        <p:nvSpPr>
          <p:cNvPr id="2145" name="PlaceHolder 3"/>
          <p:cNvSpPr>
            <a:spLocks noGrp="1"/>
          </p:cNvSpPr>
          <p:nvPr>
            <p:ph type="sldNum" idx="19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C366B78-4A93-418D-A27F-0B220DDD8D61}" type="slidenum">
              <a:rPr lang="de-DE" sz="1200" b="0" strike="noStrike" spc="-1">
                <a:solidFill>
                  <a:srgbClr val="000000"/>
                </a:solidFill>
                <a:latin typeface="Calibri"/>
              </a:rPr>
              <a:t>44</a:t>
            </a:fld>
            <a:endParaRPr lang="de-DE" sz="1200" b="0" strike="noStrike" spc="-1">
              <a:solidFill>
                <a:srgbClr val="000000"/>
              </a:solidFill>
              <a:latin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6" name="PlaceHolder 1"/>
          <p:cNvSpPr>
            <a:spLocks noGrp="1" noRot="1" noChangeAspect="1"/>
          </p:cNvSpPr>
          <p:nvPr>
            <p:ph type="sldImg"/>
          </p:nvPr>
        </p:nvSpPr>
        <p:spPr>
          <a:xfrm>
            <a:off x="685800" y="1143000"/>
            <a:ext cx="5484813" cy="3084513"/>
          </a:xfrm>
          <a:prstGeom prst="rect">
            <a:avLst/>
          </a:prstGeom>
          <a:ln w="0">
            <a:noFill/>
          </a:ln>
        </p:spPr>
      </p:sp>
      <p:sp>
        <p:nvSpPr>
          <p:cNvPr id="214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All right, after we talked about Sampling Strategies and why they are important, I want to continue with participant recruitment in web survey design.</a:t>
            </a:r>
            <a:endParaRPr lang="de-DE" sz="2000" b="0" strike="noStrike" spc="-1" dirty="0">
              <a:solidFill>
                <a:srgbClr val="000000"/>
              </a:solidFill>
              <a:latin typeface="Calibri"/>
            </a:endParaRPr>
          </a:p>
        </p:txBody>
      </p:sp>
      <p:sp>
        <p:nvSpPr>
          <p:cNvPr id="2148" name="PlaceHolder 3"/>
          <p:cNvSpPr>
            <a:spLocks noGrp="1"/>
          </p:cNvSpPr>
          <p:nvPr>
            <p:ph type="sldNum" idx="19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66DB36E-FD02-49A3-8EAF-6484F4A28918}" type="slidenum">
              <a:rPr lang="de-DE" sz="1200" b="0" strike="noStrike" spc="-1">
                <a:solidFill>
                  <a:srgbClr val="000000"/>
                </a:solidFill>
                <a:latin typeface="Calibri"/>
              </a:rPr>
              <a:t>45</a:t>
            </a:fld>
            <a:endParaRPr lang="de-DE" sz="1200" b="0" strike="noStrike" spc="-1">
              <a:solidFill>
                <a:srgbClr val="000000"/>
              </a:solidFill>
              <a:latin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 name="PlaceHolder 1"/>
          <p:cNvSpPr>
            <a:spLocks noGrp="1" noRot="1" noChangeAspect="1"/>
          </p:cNvSpPr>
          <p:nvPr>
            <p:ph type="sldImg"/>
          </p:nvPr>
        </p:nvSpPr>
        <p:spPr>
          <a:xfrm>
            <a:off x="685800" y="1143000"/>
            <a:ext cx="5484813" cy="3084513"/>
          </a:xfrm>
          <a:prstGeom prst="rect">
            <a:avLst/>
          </a:prstGeom>
          <a:ln w="0">
            <a:noFill/>
          </a:ln>
        </p:spPr>
      </p:sp>
      <p:sp>
        <p:nvSpPr>
          <p:cNvPr id="215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Now, let’s take a quick look at the two main approaches to recruiting participants: personal and impersonal recruiting modes.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Personal recruiting involves directly reaching out to individuals with tailored, often one-on-one messages—think emails, postal invites, or direct messages.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On the other hand, impersonal recruiting takes a broader approach. Here, we’re talking about mass emails, social media posts, or even online panels where invitations go out to a large group without personalization.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Each has its own strengths and is suited to different types of studies, which we’ll get into in the following slides.</a:t>
            </a:r>
            <a:endParaRPr lang="de-DE" sz="2000" b="0" strike="noStrike" spc="-1" dirty="0">
              <a:solidFill>
                <a:srgbClr val="000000"/>
              </a:solidFill>
              <a:latin typeface="Calibri"/>
            </a:endParaRPr>
          </a:p>
        </p:txBody>
      </p:sp>
      <p:sp>
        <p:nvSpPr>
          <p:cNvPr id="2151" name="PlaceHolder 3"/>
          <p:cNvSpPr>
            <a:spLocks noGrp="1"/>
          </p:cNvSpPr>
          <p:nvPr>
            <p:ph type="sldNum" idx="19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20D02A0-2894-4266-ACBA-E3E01CE20F35}" type="slidenum">
              <a:rPr lang="de-DE" sz="1200" b="0" strike="noStrike" spc="-1">
                <a:solidFill>
                  <a:srgbClr val="000000"/>
                </a:solidFill>
                <a:latin typeface="Calibri"/>
              </a:rPr>
              <a:t>46</a:t>
            </a:fld>
            <a:endParaRPr lang="de-DE" sz="1200" b="0" strike="noStrike" spc="-1">
              <a:solidFill>
                <a:srgbClr val="000000"/>
              </a:solidFill>
              <a:latin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 name="PlaceHolder 1"/>
          <p:cNvSpPr>
            <a:spLocks noGrp="1" noRot="1" noChangeAspect="1"/>
          </p:cNvSpPr>
          <p:nvPr>
            <p:ph type="sldImg"/>
          </p:nvPr>
        </p:nvSpPr>
        <p:spPr>
          <a:xfrm>
            <a:off x="685800" y="1143000"/>
            <a:ext cx="5484813" cy="3084513"/>
          </a:xfrm>
          <a:prstGeom prst="rect">
            <a:avLst/>
          </a:prstGeom>
          <a:ln w="0">
            <a:noFill/>
          </a:ln>
        </p:spPr>
      </p:sp>
      <p:sp>
        <p:nvSpPr>
          <p:cNvPr id="215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 posted invitation letter is just what it sounds like—an invitation sent through regular postal mail. This physical letter invites recipients to take part in an online survey, and usually includes all the info they need to access it, like a survey URL or a QR code, plus any specific instructions or access codes.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Now, why would we go this route? Well, a physical letter often feels more official and credible—something people might take more seriously. It can also feel a bit more personal, showing that effort was made to reach out individually. And unlike emails, these letters won’t get caught up in spam filters.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Of course, there are some downsides. Printing, postage, and distribution all add up, and this approach requires a longer lead time to account for delivery. Some people might toss unsolicited mail without a second glance, and there’s also the slight hurdle of getting people to go from a letter to an online survey.</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54" name="PlaceHolder 3"/>
          <p:cNvSpPr>
            <a:spLocks noGrp="1"/>
          </p:cNvSpPr>
          <p:nvPr>
            <p:ph type="sldNum" idx="19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27C0F57-3EC6-4827-90AB-28F06585E53D}" type="slidenum">
              <a:rPr lang="de-DE" sz="1200" b="0" strike="noStrike" spc="-1">
                <a:solidFill>
                  <a:srgbClr val="000000"/>
                </a:solidFill>
                <a:latin typeface="Calibri"/>
              </a:rPr>
              <a:t>47</a:t>
            </a:fld>
            <a:endParaRPr lang="de-DE" sz="1200" b="0" strike="noStrike" spc="-1">
              <a:solidFill>
                <a:srgbClr val="000000"/>
              </a:solidFill>
              <a:latin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 name="PlaceHolder 1"/>
          <p:cNvSpPr>
            <a:spLocks noGrp="1" noRot="1" noChangeAspect="1"/>
          </p:cNvSpPr>
          <p:nvPr>
            <p:ph type="sldImg"/>
          </p:nvPr>
        </p:nvSpPr>
        <p:spPr>
          <a:xfrm>
            <a:off x="685800" y="1143000"/>
            <a:ext cx="5484813" cy="3084513"/>
          </a:xfrm>
          <a:prstGeom prst="rect">
            <a:avLst/>
          </a:prstGeom>
          <a:ln w="0">
            <a:noFill/>
          </a:ln>
        </p:spPr>
      </p:sp>
      <p:sp>
        <p:nvSpPr>
          <p:cNvPr id="215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Email and direct messaging are also about reaching out personally, whether it’s an email with the participant’s name in the greeting or a LinkedIn message that’s custom-made for them.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approach feels much more exclusive than mass mailings, and it can really help engagement, especially when the message comes from a trusted or recognizable organization or person.</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When you go this route, you tend to see higher response rates compared to more generic methods like mass emails or social media posts. It’s convenient for the participant too—they can just click a link in the message and be taken directly to the survey.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With emails, you can probably use serial letter function. But for social media messages, of course, the downside is the extra time it takes to craft each message, which can be challenging with large sample sizes. And there’s always the risk of emails being flagged as spam, so it’s worth considering using whitelists if possible.</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57" name="PlaceHolder 3"/>
          <p:cNvSpPr>
            <a:spLocks noGrp="1"/>
          </p:cNvSpPr>
          <p:nvPr>
            <p:ph type="sldNum" idx="19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BDFA82E-53F5-4EF1-9151-547DB1272D22}" type="slidenum">
              <a:rPr lang="de-DE" sz="1200" b="0" strike="noStrike" spc="-1">
                <a:solidFill>
                  <a:srgbClr val="000000"/>
                </a:solidFill>
                <a:latin typeface="Calibri"/>
              </a:rPr>
              <a:t>48</a:t>
            </a:fld>
            <a:endParaRPr lang="de-DE" sz="1200" b="0" strike="noStrike" spc="-1">
              <a:solidFill>
                <a:srgbClr val="000000"/>
              </a:solidFill>
              <a:latin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 name="PlaceHolder 1"/>
          <p:cNvSpPr>
            <a:spLocks noGrp="1" noRot="1" noChangeAspect="1"/>
          </p:cNvSpPr>
          <p:nvPr>
            <p:ph type="sldImg"/>
          </p:nvPr>
        </p:nvSpPr>
        <p:spPr>
          <a:xfrm>
            <a:off x="685800" y="1143000"/>
            <a:ext cx="5484813" cy="3084513"/>
          </a:xfrm>
          <a:prstGeom prst="rect">
            <a:avLst/>
          </a:prstGeom>
          <a:ln w="0">
            <a:noFill/>
          </a:ln>
        </p:spPr>
      </p:sp>
      <p:sp>
        <p:nvSpPr>
          <p:cNvPr id="215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Let’s talk about when you might choose each of these invitation methods.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For the posted invitation letter, it’s a good option when you have up-to-date postal addresses, and especially when your target audience might prefer a traditional approach. Think of older adults, rural residents, or people who aren’t big on digital communication. This method also works well if your survey is regional or community-based, where sending physical letters to a defined area can really make an impact. Plus, if you’re offering physical incentives like gift cards, a posted letter adds a sense of legitimacy that helps reinforce the survey’s credibility.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Now, email invitations and messages are ideal when you have reliable email addresses for your participants. They’re perfect for studies with smaller groups, like expert panels or alumni surveys, where personal contact can really boost participation. Emails work well within organizations or interest groups where you already have an established relationship—they feel direct, immediate, and are easy for people to respond to.</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60" name="PlaceHolder 3"/>
          <p:cNvSpPr>
            <a:spLocks noGrp="1"/>
          </p:cNvSpPr>
          <p:nvPr>
            <p:ph type="sldNum" idx="19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AEE3A26-25AF-4B6C-8670-73674AFC75D4}" type="slidenum">
              <a:rPr lang="de-DE" sz="1200" b="0" strike="noStrike" spc="-1">
                <a:solidFill>
                  <a:srgbClr val="000000"/>
                </a:solidFill>
                <a:latin typeface="Calibri"/>
              </a:rPr>
              <a:t>49</a:t>
            </a:fld>
            <a:endParaRPr lang="de-DE" sz="1200" b="0" strike="noStrike" spc="-1">
              <a:solidFill>
                <a:srgbClr val="000000"/>
              </a:solidFill>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 name="PlaceHolder 1"/>
          <p:cNvSpPr>
            <a:spLocks noGrp="1" noRot="1" noChangeAspect="1"/>
          </p:cNvSpPr>
          <p:nvPr>
            <p:ph type="sldImg"/>
          </p:nvPr>
        </p:nvSpPr>
        <p:spPr>
          <a:xfrm>
            <a:off x="71438" y="1133475"/>
            <a:ext cx="5437187" cy="3057525"/>
          </a:xfrm>
          <a:prstGeom prst="rect">
            <a:avLst/>
          </a:prstGeom>
          <a:ln w="0">
            <a:noFill/>
          </a:ln>
        </p:spPr>
      </p:sp>
      <p:sp>
        <p:nvSpPr>
          <p:cNvPr id="203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The first one is the PhD Panel Study, or ‘</a:t>
            </a:r>
            <a:r>
              <a:rPr lang="en-GB" sz="2000" b="0" strike="noStrike" spc="-1" dirty="0" err="1">
                <a:solidFill>
                  <a:srgbClr val="000000"/>
                </a:solidFill>
                <a:latin typeface="Calibri"/>
              </a:rPr>
              <a:t>Promoviertenpanel</a:t>
            </a:r>
            <a:r>
              <a:rPr lang="en-GB" sz="2000" b="0" strike="noStrike" spc="-1" dirty="0">
                <a:solidFill>
                  <a:srgbClr val="000000"/>
                </a:solidFill>
                <a:latin typeface="Calibri"/>
              </a:rPr>
              <a:t>,’ which has been running for 10 years since 2013 and was funded by the BMBF.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study was concepted as a full sample survey and targeted everyone who completed a doctorate at a German higher education institution in 2014, covering all fields and formal contexts.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It was a multitopic survey focussing mainly on the experience during doctoral phase and their subsequent career trajectories, but we inquired information about their personal life situation, personality traits and focus topics like COVID-19.</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design here is longitudinal, meaning we followed participants over time. We started with a paper-pencil survey roughly a year after their graduation, and then we switched to annual online follow-up surveys. In total, we realized 10 surveys.</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034" name="PlaceHolder 3"/>
          <p:cNvSpPr>
            <a:spLocks noGrp="1"/>
          </p:cNvSpPr>
          <p:nvPr>
            <p:ph type="sldNum" idx="15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E718FDC-0C1A-4A62-9E72-B52F63634A57}" type="slidenum">
              <a:rPr lang="de-DE" sz="1200" b="0" strike="noStrike" spc="-1">
                <a:solidFill>
                  <a:srgbClr val="000000"/>
                </a:solidFill>
                <a:latin typeface="Calibri"/>
              </a:rPr>
              <a:t>5</a:t>
            </a:fld>
            <a:endParaRPr lang="de-DE" sz="1200" b="0" strike="noStrike" spc="-1">
              <a:solidFill>
                <a:srgbClr val="000000"/>
              </a:solidFill>
              <a:latin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 name="PlaceHolder 1"/>
          <p:cNvSpPr>
            <a:spLocks noGrp="1" noRot="1" noChangeAspect="1"/>
          </p:cNvSpPr>
          <p:nvPr>
            <p:ph type="sldImg"/>
          </p:nvPr>
        </p:nvSpPr>
        <p:spPr>
          <a:xfrm>
            <a:off x="685800" y="1143000"/>
            <a:ext cx="5484813" cy="3084513"/>
          </a:xfrm>
          <a:prstGeom prst="rect">
            <a:avLst/>
          </a:prstGeom>
          <a:ln w="0">
            <a:noFill/>
          </a:ln>
        </p:spPr>
      </p:sp>
      <p:sp>
        <p:nvSpPr>
          <p:cNvPr id="216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Now, let’s look at mass emails as a recruiting option. Mass emails are all about scale. They’re generic invitations sent out to large lists, often pulled from existing databases or mailing lists.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main advantage here is that mass emails allow you to reach a wide audience with minimal effort, making them great for large-scale studies or when you’re on a tighter budget.</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But, as you can imagine, there are some drawbacks. Mass emails can feel impersonal, so they’re more likely to be ignored. There’s also the risk of your message landing in the dreaded spam folder, and generally, engagement is lower than with more personalized approaches.</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So, when should you consider using mass emails? They work best when you have a mailing list but don’t know much about the individual recipients, or if you’re targeting a broad audience. They’re also a practical choice for large studies or when resources are limited.</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163" name="PlaceHolder 3"/>
          <p:cNvSpPr>
            <a:spLocks noGrp="1"/>
          </p:cNvSpPr>
          <p:nvPr>
            <p:ph type="sldNum" idx="19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F074388-A4B7-45DD-862B-A434DF7F7137}" type="slidenum">
              <a:rPr lang="de-DE" sz="1200" b="0" strike="noStrike" spc="-1">
                <a:solidFill>
                  <a:srgbClr val="000000"/>
                </a:solidFill>
                <a:latin typeface="Calibri"/>
              </a:rPr>
              <a:t>50</a:t>
            </a:fld>
            <a:endParaRPr lang="de-DE" sz="1200" b="0" strike="noStrike" spc="-1">
              <a:solidFill>
                <a:srgbClr val="000000"/>
              </a:solidFill>
              <a:latin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 name="PlaceHolder 1"/>
          <p:cNvSpPr>
            <a:spLocks noGrp="1" noRot="1" noChangeAspect="1"/>
          </p:cNvSpPr>
          <p:nvPr>
            <p:ph type="sldImg"/>
          </p:nvPr>
        </p:nvSpPr>
        <p:spPr>
          <a:xfrm>
            <a:off x="685800" y="1143000"/>
            <a:ext cx="5484813" cy="3084513"/>
          </a:xfrm>
          <a:prstGeom prst="rect">
            <a:avLst/>
          </a:prstGeom>
          <a:ln w="0">
            <a:noFill/>
          </a:ln>
        </p:spPr>
      </p:sp>
      <p:sp>
        <p:nvSpPr>
          <p:cNvPr id="216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When it comes to recruiting via social media, there are several approaches we can take: posts, ads, and pop-ups. A post is pretty straightforward – it's just a public or group-based message on a platform like Facebook, LinkedIn, or Instagram, inviting people or specific groups to participate.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Ads are a bit more targeted; they’re paid promotions aimed at reaching specific demographics or interest groups.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pop-ups are those on-page invitations you might see on a website or app, prompting visitors to take part in the survey right then and there.</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66" name="PlaceHolder 3"/>
          <p:cNvSpPr>
            <a:spLocks noGrp="1"/>
          </p:cNvSpPr>
          <p:nvPr>
            <p:ph type="sldNum" idx="19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72B3CD68-A683-40BA-8486-D6C69B3D907A}" type="slidenum">
              <a:rPr lang="de-DE" sz="1200" b="0" strike="noStrike" spc="-1">
                <a:solidFill>
                  <a:srgbClr val="000000"/>
                </a:solidFill>
                <a:latin typeface="Calibri"/>
              </a:rPr>
              <a:t>51</a:t>
            </a:fld>
            <a:endParaRPr lang="de-DE" sz="1200" b="0" strike="noStrike" spc="-1">
              <a:solidFill>
                <a:srgbClr val="000000"/>
              </a:solidFill>
              <a:latin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7" name="PlaceHolder 1"/>
          <p:cNvSpPr>
            <a:spLocks noGrp="1" noRot="1" noChangeAspect="1"/>
          </p:cNvSpPr>
          <p:nvPr>
            <p:ph type="sldImg"/>
          </p:nvPr>
        </p:nvSpPr>
        <p:spPr>
          <a:xfrm>
            <a:off x="685800" y="1143000"/>
            <a:ext cx="5484813" cy="3084513"/>
          </a:xfrm>
          <a:prstGeom prst="rect">
            <a:avLst/>
          </a:prstGeom>
          <a:ln w="0">
            <a:noFill/>
          </a:ln>
        </p:spPr>
      </p:sp>
      <p:sp>
        <p:nvSpPr>
          <p:cNvPr id="216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The beauty of these options is that they make it easy to reach specific communities, and you get helpful metrics, like impressions and click-through rates, which give insight into engagement. </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But on the flip side, there are a couple of challenges. First, you might end up attracting respondents who aren’t exactly in your target group. Plus, if overdone, these posts, ads, or pop-ups can irritate users.</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When is it a good idea to use social media recruiting? It’s particularly effective when you’re looking to engage specific interest groups or gather feedback on particular website content. This method works best when you know where your target group is already active online.</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69" name="PlaceHolder 3"/>
          <p:cNvSpPr>
            <a:spLocks noGrp="1"/>
          </p:cNvSpPr>
          <p:nvPr>
            <p:ph type="sldNum" idx="19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AA95226-D3A5-4528-B532-F13E5584DAE2}" type="slidenum">
              <a:rPr lang="de-DE" sz="1200" b="0" strike="noStrike" spc="-1">
                <a:solidFill>
                  <a:srgbClr val="000000"/>
                </a:solidFill>
                <a:latin typeface="Calibri"/>
              </a:rPr>
              <a:t>52</a:t>
            </a:fld>
            <a:endParaRPr lang="de-DE" sz="1200" b="0" strike="noStrike" spc="-1">
              <a:solidFill>
                <a:srgbClr val="000000"/>
              </a:solidFill>
              <a:latin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 name="PlaceHolder 1"/>
          <p:cNvSpPr>
            <a:spLocks noGrp="1" noRot="1" noChangeAspect="1"/>
          </p:cNvSpPr>
          <p:nvPr>
            <p:ph type="sldImg"/>
          </p:nvPr>
        </p:nvSpPr>
        <p:spPr>
          <a:xfrm>
            <a:off x="685800" y="1143000"/>
            <a:ext cx="5484813" cy="3084513"/>
          </a:xfrm>
          <a:prstGeom prst="rect">
            <a:avLst/>
          </a:prstGeom>
          <a:ln w="0">
            <a:noFill/>
          </a:ln>
        </p:spPr>
      </p:sp>
      <p:sp>
        <p:nvSpPr>
          <p:cNvPr id="217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Online access panels, sometimes called convenience pools, are essentially groups of people who have already agreed to participate in web-based surveys. These panels are managed by providers who maintain large databases, using profiling data like age, gender, income, and interests to match participants with surveys that fit specific study needs. As a researcher, you simply specify the sample criteria you're after, and the panel provider takes care of distributing the survey link to suitable panel members.</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Using online panels has some clear benefits. For one, it’s pretty straightforward to recruit participants with specific characteristics, which can be a huge time-saver. Data collection also tends to be quick, and response rates are usually higher than what you'd get from the general population. Plus, these panels often implement quality control to filter out low-quality responses, such as answers that are overly fast, straight-lined, or inconsistent.</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On the downside, though, frequent participation in surveys can lead to what’s known as 'professional respondent' </a:t>
            </a:r>
            <a:r>
              <a:rPr lang="en-GB" sz="2000" b="0" strike="noStrike" spc="-1" dirty="0" err="1">
                <a:solidFill>
                  <a:srgbClr val="000000"/>
                </a:solidFill>
                <a:latin typeface="Calibri"/>
              </a:rPr>
              <a:t>behavior</a:t>
            </a:r>
            <a:r>
              <a:rPr lang="en-GB" sz="2000" b="0" strike="noStrike" spc="-1" dirty="0">
                <a:solidFill>
                  <a:srgbClr val="000000"/>
                </a:solidFill>
                <a:latin typeface="Calibri"/>
              </a:rPr>
              <a:t>, where participants might just be taking surveys for the incentives. This can sometimes skew the data, as </a:t>
            </a:r>
            <a:r>
              <a:rPr lang="en-GB" sz="2000" b="0" strike="noStrike" spc="-1" dirty="0" err="1">
                <a:solidFill>
                  <a:srgbClr val="000000"/>
                </a:solidFill>
                <a:latin typeface="Calibri"/>
              </a:rPr>
              <a:t>panelists</a:t>
            </a:r>
            <a:r>
              <a:rPr lang="en-GB" sz="2000" b="0" strike="noStrike" spc="-1" dirty="0">
                <a:solidFill>
                  <a:srgbClr val="000000"/>
                </a:solidFill>
                <a:latin typeface="Calibri"/>
              </a:rPr>
              <a:t> may not be fully representative of the general population. Costs can also add up, especially if you're targeting very specific or high-income segments.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72" name="PlaceHolder 3"/>
          <p:cNvSpPr>
            <a:spLocks noGrp="1"/>
          </p:cNvSpPr>
          <p:nvPr>
            <p:ph type="sldNum" idx="19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C6D931A-908E-4D2C-93DF-EEE2F4F533B8}" type="slidenum">
              <a:rPr lang="de-DE" sz="1200" b="0" strike="noStrike" spc="-1">
                <a:solidFill>
                  <a:srgbClr val="000000"/>
                </a:solidFill>
                <a:latin typeface="Calibri"/>
              </a:rPr>
              <a:t>53</a:t>
            </a:fld>
            <a:endParaRPr lang="de-DE" sz="1200" b="0" strike="noStrike" spc="-1">
              <a:solidFill>
                <a:srgbClr val="000000"/>
              </a:solidFill>
              <a:latin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3" name="PlaceHolder 1"/>
          <p:cNvSpPr>
            <a:spLocks noGrp="1" noRot="1" noChangeAspect="1"/>
          </p:cNvSpPr>
          <p:nvPr>
            <p:ph type="sldImg"/>
          </p:nvPr>
        </p:nvSpPr>
        <p:spPr>
          <a:xfrm>
            <a:off x="685800" y="1143000"/>
            <a:ext cx="5484813" cy="3084513"/>
          </a:xfrm>
          <a:prstGeom prst="rect">
            <a:avLst/>
          </a:prstGeom>
          <a:ln w="0">
            <a:noFill/>
          </a:ln>
        </p:spPr>
      </p:sp>
      <p:sp>
        <p:nvSpPr>
          <p:cNvPr id="217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Online access panels, or convenience pools, are a great option when we need to reach specific demographics or professional groups that might be challenging to engage through other methods. These panels are also valuable if we’re working on a tight deadline, as they allow for fast data collection with participants who have already agreed to be part of surveys.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Here are some examples of well-known panels: </a:t>
            </a:r>
            <a:r>
              <a:rPr lang="en-GB" sz="2000" b="0" strike="noStrike" spc="-1" dirty="0" err="1">
                <a:solidFill>
                  <a:srgbClr val="000000"/>
                </a:solidFill>
                <a:latin typeface="Calibri"/>
              </a:rPr>
              <a:t>SocSciPanel</a:t>
            </a:r>
            <a:r>
              <a:rPr lang="en-GB" sz="2000" b="0" strike="noStrike" spc="-1" dirty="0">
                <a:solidFill>
                  <a:srgbClr val="000000"/>
                </a:solidFill>
                <a:latin typeface="Calibri"/>
              </a:rPr>
              <a:t> at LMU Munich, which is free for academic research; GESIS has multiple options, including their general population panel and one for digital </a:t>
            </a:r>
            <a:r>
              <a:rPr lang="en-GB" sz="2000" b="0" strike="noStrike" spc="-1" dirty="0" err="1">
                <a:solidFill>
                  <a:srgbClr val="000000"/>
                </a:solidFill>
                <a:latin typeface="Calibri"/>
              </a:rPr>
              <a:t>behavioral</a:t>
            </a:r>
            <a:r>
              <a:rPr lang="en-GB" sz="2000" b="0" strike="noStrike" spc="-1" dirty="0">
                <a:solidFill>
                  <a:srgbClr val="000000"/>
                </a:solidFill>
                <a:latin typeface="Calibri"/>
              </a:rPr>
              <a:t> data. There’s also the German Internet Panel from the University of Mannheim and more commercially oriented panels like YouGov. Each of these panels offers access to a pool of respondents and they are compliant with GDPR regulations.</a:t>
            </a:r>
            <a:endParaRPr lang="de-DE" sz="2000" b="0" strike="noStrike" spc="-1" dirty="0">
              <a:solidFill>
                <a:srgbClr val="000000"/>
              </a:solidFill>
              <a:latin typeface="Calibri"/>
            </a:endParaRPr>
          </a:p>
        </p:txBody>
      </p:sp>
      <p:sp>
        <p:nvSpPr>
          <p:cNvPr id="2175" name="PlaceHolder 3"/>
          <p:cNvSpPr>
            <a:spLocks noGrp="1"/>
          </p:cNvSpPr>
          <p:nvPr>
            <p:ph type="sldNum" idx="20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F2B2AEE-755F-43E5-8CFF-F951063CBDF4}" type="slidenum">
              <a:rPr lang="de-DE" sz="1200" b="0" strike="noStrike" spc="-1">
                <a:solidFill>
                  <a:srgbClr val="000000"/>
                </a:solidFill>
                <a:latin typeface="Calibri"/>
              </a:rPr>
              <a:t>54</a:t>
            </a:fld>
            <a:endParaRPr lang="de-DE" sz="1200" b="0" strike="noStrike" spc="-1">
              <a:solidFill>
                <a:srgbClr val="000000"/>
              </a:solidFill>
              <a:latin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6" name="PlaceHolder 1"/>
          <p:cNvSpPr>
            <a:spLocks noGrp="1" noRot="1" noChangeAspect="1"/>
          </p:cNvSpPr>
          <p:nvPr>
            <p:ph type="sldImg"/>
          </p:nvPr>
        </p:nvSpPr>
        <p:spPr>
          <a:xfrm>
            <a:off x="685800" y="1143000"/>
            <a:ext cx="5484813" cy="3084513"/>
          </a:xfrm>
          <a:prstGeom prst="rect">
            <a:avLst/>
          </a:prstGeom>
          <a:ln w="0">
            <a:noFill/>
          </a:ln>
        </p:spPr>
      </p:sp>
      <p:sp>
        <p:nvSpPr>
          <p:cNvPr id="217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r>
              <a:rPr lang="en-GB" sz="2800" dirty="0"/>
              <a:t>Let’s do a short interactive exercise to wrap up our section on participant recruitment. I’ll show you four different target groups. For each one, think about what kind of recruitment strategy might work best — based on factors like where we can reach them, how motivated they are to participate, and what kind of communication might appeal to them.</a:t>
            </a:r>
          </a:p>
          <a:p>
            <a:endParaRPr lang="en-GB" sz="2800" dirty="0"/>
          </a:p>
          <a:p>
            <a:r>
              <a:rPr lang="en-GB" sz="2800" dirty="0"/>
              <a:t>Feel free to suggest your answers out loud or just think it through — and then we’ll reveal and discuss the proposed solution.</a:t>
            </a:r>
          </a:p>
          <a:p>
            <a:pPr marL="216000" indent="-216000">
              <a:buNone/>
            </a:pPr>
            <a:endParaRPr lang="de-DE" sz="1800" b="0" strike="noStrike" spc="-1" dirty="0">
              <a:solidFill>
                <a:srgbClr val="000000"/>
              </a:solidFill>
              <a:latin typeface="Calibri"/>
            </a:endParaRPr>
          </a:p>
        </p:txBody>
      </p:sp>
      <p:sp>
        <p:nvSpPr>
          <p:cNvPr id="2178" name="PlaceHolder 3"/>
          <p:cNvSpPr>
            <a:spLocks noGrp="1"/>
          </p:cNvSpPr>
          <p:nvPr>
            <p:ph type="sldNum" idx="20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1323B829-5C08-4820-A04C-6373543134B8}" type="slidenum">
              <a:rPr lang="de-DE" sz="1200" b="0" strike="noStrike" spc="-1">
                <a:solidFill>
                  <a:srgbClr val="000000"/>
                </a:solidFill>
                <a:latin typeface="Calibri"/>
              </a:rPr>
              <a:t>55</a:t>
            </a:fld>
            <a:endParaRPr lang="de-DE" sz="1200" b="0" strike="noStrike" spc="-1">
              <a:solidFill>
                <a:srgbClr val="000000"/>
              </a:solidFill>
              <a:latin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9" name="PlaceHolder 1"/>
          <p:cNvSpPr>
            <a:spLocks noGrp="1" noRot="1" noChangeAspect="1"/>
          </p:cNvSpPr>
          <p:nvPr>
            <p:ph type="sldImg"/>
          </p:nvPr>
        </p:nvSpPr>
        <p:spPr>
          <a:xfrm>
            <a:off x="685800" y="1143000"/>
            <a:ext cx="5484813" cy="3084513"/>
          </a:xfrm>
          <a:prstGeom prst="rect">
            <a:avLst/>
          </a:prstGeom>
          <a:ln w="0">
            <a:noFill/>
          </a:ln>
        </p:spPr>
      </p:sp>
      <p:sp>
        <p:nvSpPr>
          <p:cNvPr id="218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When choosing a recruitment mode for your survey, it’s important to balance several factors. Let’s break this down into three main considerations:</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1. Target Population Characteristics</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 Population Accessibility:</a:t>
            </a:r>
            <a:r>
              <a:rPr lang="en-GB" sz="2000" b="0" strike="noStrike" spc="-1" dirty="0">
                <a:solidFill>
                  <a:srgbClr val="000000"/>
                </a:solidFill>
                <a:latin typeface="Calibri"/>
              </a:rPr>
              <a:t> Think about how easily you can reach your target group. Are they part of a specific organization or group, or are they scattered across various platforms or communities?</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 Homogeneity vs. Diversity:</a:t>
            </a:r>
            <a:r>
              <a:rPr lang="en-GB" sz="2000" b="0" strike="noStrike" spc="-1" dirty="0">
                <a:solidFill>
                  <a:srgbClr val="000000"/>
                </a:solidFill>
                <a:latin typeface="Calibri"/>
              </a:rPr>
              <a:t> Is your target population relatively similar in terms of demographics or preferences, or is it diverse? This impacts the method you’ll use to ensure broad reach.</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 Privacy and Anonymity:</a:t>
            </a:r>
            <a:r>
              <a:rPr lang="en-GB" sz="2000" b="0" strike="noStrike" spc="-1" dirty="0">
                <a:solidFill>
                  <a:srgbClr val="000000"/>
                </a:solidFill>
                <a:latin typeface="Calibri"/>
              </a:rPr>
              <a:t> Some populations may expect or require a high level of anonymity, which could make personal or direct recruitment less suitable.</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2. Resource Constraints</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 Budget:</a:t>
            </a:r>
            <a:r>
              <a:rPr lang="en-GB" sz="2000" b="0" strike="noStrike" spc="-1" dirty="0">
                <a:solidFill>
                  <a:srgbClr val="000000"/>
                </a:solidFill>
                <a:latin typeface="Calibri"/>
              </a:rPr>
              <a:t> Your available budget might limit your options. For instance, personalized recruitment can be effective but is often more expensive.</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 Time:</a:t>
            </a:r>
            <a:r>
              <a:rPr lang="en-GB" sz="2000" b="0" strike="noStrike" spc="-1" dirty="0">
                <a:solidFill>
                  <a:srgbClr val="000000"/>
                </a:solidFill>
                <a:latin typeface="Calibri"/>
              </a:rPr>
              <a:t> How quickly do you need responses? Some methods, like email invitations, can be quicker, while face-to-face recruitment may take longer.</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 Technical Resources:</a:t>
            </a:r>
            <a:r>
              <a:rPr lang="en-GB" sz="2000" b="0" strike="noStrike" spc="-1" dirty="0">
                <a:solidFill>
                  <a:srgbClr val="000000"/>
                </a:solidFill>
                <a:latin typeface="Calibri"/>
              </a:rPr>
              <a:t> The tools and platforms available to you, like CRM systems or survey distribution software, will shape what’s possible.</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3. Project Needs</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 Research Objectives:</a:t>
            </a:r>
            <a:r>
              <a:rPr lang="en-GB" sz="2000" b="0" strike="noStrike" spc="-1" dirty="0">
                <a:solidFill>
                  <a:srgbClr val="000000"/>
                </a:solidFill>
                <a:latin typeface="Calibri"/>
              </a:rPr>
              <a:t> What are you trying to achieve with this survey? If you need highly detailed data, personalized recruitment might work better.</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 Generalizability Requirements:</a:t>
            </a:r>
            <a:r>
              <a:rPr lang="en-GB" sz="2000" b="0" strike="noStrike" spc="-1" dirty="0">
                <a:solidFill>
                  <a:srgbClr val="000000"/>
                </a:solidFill>
                <a:latin typeface="Calibri"/>
              </a:rPr>
              <a:t> If you want your findings to represent a broader population, you may need to prioritize methods that ensure a random or representative sample.</a:t>
            </a:r>
            <a:endParaRPr lang="de-DE" sz="2000" b="0" strike="noStrike" spc="-1" dirty="0">
              <a:solidFill>
                <a:srgbClr val="000000"/>
              </a:solidFill>
              <a:latin typeface="Calibri"/>
            </a:endParaRPr>
          </a:p>
          <a:p>
            <a:pPr marL="0" indent="-216000" algn="just">
              <a:lnSpc>
                <a:spcPct val="150000"/>
              </a:lnSpc>
              <a:buClr>
                <a:srgbClr val="000000"/>
              </a:buClr>
              <a:buFont typeface="Arial"/>
              <a:buChar char="•"/>
              <a:tabLst>
                <a:tab pos="0" algn="l"/>
              </a:tabLst>
            </a:pPr>
            <a:r>
              <a:rPr lang="en-GB" sz="2000" b="1" strike="noStrike" spc="-1" dirty="0">
                <a:solidFill>
                  <a:srgbClr val="000000"/>
                </a:solidFill>
                <a:latin typeface="Calibri"/>
              </a:rPr>
              <a:t> Sample Size and Statistical Power:</a:t>
            </a:r>
            <a:r>
              <a:rPr lang="en-GB" sz="2000" b="0" strike="noStrike" spc="-1" dirty="0">
                <a:solidFill>
                  <a:srgbClr val="000000"/>
                </a:solidFill>
                <a:latin typeface="Calibri"/>
              </a:rPr>
              <a:t> Recruitment methods also depend on how many participants you need to reach to achieve reliable results.</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Ultimately, there’s no one-size-fits-all solution.</a:t>
            </a:r>
            <a:r>
              <a:rPr lang="en-GB" sz="2000" b="0" strike="noStrike" spc="-1" dirty="0">
                <a:solidFill>
                  <a:srgbClr val="000000"/>
                </a:solidFill>
                <a:latin typeface="Calibri"/>
              </a:rPr>
              <a:t> You need to find a balance between all these aspects and choose a recruitment mode that aligns with both your survey goals and your available resources.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181" name="PlaceHolder 3"/>
          <p:cNvSpPr>
            <a:spLocks noGrp="1"/>
          </p:cNvSpPr>
          <p:nvPr>
            <p:ph type="sldNum" idx="20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578FEDD-BFBC-48BB-9020-0235E68A29F7}" type="slidenum">
              <a:rPr lang="de-DE" sz="1200" b="0" strike="noStrike" spc="-1">
                <a:solidFill>
                  <a:srgbClr val="000000"/>
                </a:solidFill>
                <a:latin typeface="Calibri"/>
              </a:rPr>
              <a:t>56</a:t>
            </a:fld>
            <a:endParaRPr lang="de-DE" sz="1200" b="0" strike="noStrike" spc="-1">
              <a:solidFill>
                <a:srgbClr val="000000"/>
              </a:solidFill>
              <a:latin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 name="PlaceHolder 1"/>
          <p:cNvSpPr>
            <a:spLocks noGrp="1" noRot="1" noChangeAspect="1"/>
          </p:cNvSpPr>
          <p:nvPr>
            <p:ph type="sldImg"/>
          </p:nvPr>
        </p:nvSpPr>
        <p:spPr>
          <a:xfrm>
            <a:off x="685800" y="1143000"/>
            <a:ext cx="5484813" cy="3084513"/>
          </a:xfrm>
          <a:prstGeom prst="rect">
            <a:avLst/>
          </a:prstGeom>
          <a:ln w="0">
            <a:noFill/>
          </a:ln>
        </p:spPr>
      </p:sp>
      <p:sp>
        <p:nvSpPr>
          <p:cNvPr id="218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Welcome back after the break!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Alright, now I want to talk about participant motivation and incentive strategies.</a:t>
            </a:r>
            <a:endParaRPr lang="de-DE" sz="2000" b="0" strike="noStrike" spc="-1" dirty="0">
              <a:solidFill>
                <a:srgbClr val="000000"/>
              </a:solidFill>
              <a:latin typeface="Calibri"/>
            </a:endParaRPr>
          </a:p>
        </p:txBody>
      </p:sp>
      <p:sp>
        <p:nvSpPr>
          <p:cNvPr id="2184" name="PlaceHolder 3"/>
          <p:cNvSpPr>
            <a:spLocks noGrp="1"/>
          </p:cNvSpPr>
          <p:nvPr>
            <p:ph type="sldNum" idx="20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8BDD2B5-3E92-44B2-9B38-E2D0D2CB40B0}" type="slidenum">
              <a:rPr lang="de-DE" sz="1200" b="0" strike="noStrike" spc="-1">
                <a:solidFill>
                  <a:srgbClr val="000000"/>
                </a:solidFill>
                <a:latin typeface="Calibri"/>
              </a:rPr>
              <a:t>57</a:t>
            </a:fld>
            <a:endParaRPr lang="de-DE" sz="1200" b="0" strike="noStrike" spc="-1">
              <a:solidFill>
                <a:srgbClr val="000000"/>
              </a:solidFill>
              <a:latin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5" name="PlaceHolder 1"/>
          <p:cNvSpPr>
            <a:spLocks noGrp="1" noRot="1" noChangeAspect="1"/>
          </p:cNvSpPr>
          <p:nvPr>
            <p:ph type="sldImg"/>
          </p:nvPr>
        </p:nvSpPr>
        <p:spPr>
          <a:xfrm>
            <a:off x="685800" y="1143000"/>
            <a:ext cx="5484813" cy="3084513"/>
          </a:xfrm>
          <a:prstGeom prst="rect">
            <a:avLst/>
          </a:prstGeom>
          <a:ln w="0">
            <a:noFill/>
          </a:ln>
        </p:spPr>
      </p:sp>
      <p:sp>
        <p:nvSpPr>
          <p:cNvPr id="218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Okay, so let’s talk about why motivation really matters in web surveys. </a:t>
            </a:r>
          </a:p>
          <a:p>
            <a:pPr marL="0" indent="0" algn="just">
              <a:lnSpc>
                <a:spcPct val="150000"/>
              </a:lnSpc>
              <a:buNone/>
              <a:tabLst>
                <a:tab pos="0" algn="l"/>
              </a:tabLst>
            </a:pPr>
            <a:endParaRPr lang="de-DE" sz="2000" b="0" strike="noStrike" spc="-1" dirty="0">
              <a:solidFill>
                <a:srgbClr val="000000"/>
              </a:solidFill>
              <a:latin typeface="Calibri"/>
            </a:endParaRPr>
          </a:p>
          <a:p>
            <a:pPr marL="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 off, motivated participants improve your response rates. The more motivated someone is, the more likely they are to actually take part in your survey—and this helps reduce nonresponse bias. If people are skipping your survey, it’s often the ones with the most interesting or extreme opinions who disappear, and we don’t want that!</a:t>
            </a:r>
            <a:endParaRPr lang="de-DE" sz="2000" b="0" strike="noStrike" spc="-1" dirty="0">
              <a:solidFill>
                <a:srgbClr val="000000"/>
              </a:solidFill>
              <a:latin typeface="Calibri"/>
            </a:endParaRPr>
          </a:p>
          <a:p>
            <a:pPr marL="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But it’s not just about getting people to start the survey—it’s about how they engage with it. When participants are motivated, they’re more likely to give thoughtful, accurate responses. They’re paying attention, they’re engaged, and that means the data you collect is higher quality. It’s the difference between a participant clicking through randomly and one actually reading and reflecting on the questions.</a:t>
            </a:r>
            <a:endParaRPr lang="de-DE" sz="2000" b="0" strike="noStrike" spc="-1" dirty="0">
              <a:solidFill>
                <a:srgbClr val="000000"/>
              </a:solidFill>
              <a:latin typeface="Calibri"/>
            </a:endParaRPr>
          </a:p>
          <a:p>
            <a:pPr marL="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And finally—motivation helps you keep people from dropping out halfway. You don’t want people to give up because they’re bored or frustrated. High motivation can carry participants all the way to that last question.</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187" name="PlaceHolder 3"/>
          <p:cNvSpPr>
            <a:spLocks noGrp="1"/>
          </p:cNvSpPr>
          <p:nvPr>
            <p:ph type="sldNum" idx="20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089B2D68-974B-4048-8F12-8564134F0408}" type="slidenum">
              <a:rPr lang="de-DE" sz="1200" b="0" strike="noStrike" spc="-1">
                <a:solidFill>
                  <a:srgbClr val="000000"/>
                </a:solidFill>
                <a:latin typeface="Calibri"/>
              </a:rPr>
              <a:t>58</a:t>
            </a:fld>
            <a:endParaRPr lang="de-DE" sz="1200" b="0" strike="noStrike" spc="-1">
              <a:solidFill>
                <a:srgbClr val="000000"/>
              </a:solidFill>
              <a:latin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PlaceHolder 1"/>
          <p:cNvSpPr>
            <a:spLocks noGrp="1" noRot="1" noChangeAspect="1"/>
          </p:cNvSpPr>
          <p:nvPr>
            <p:ph type="sldImg"/>
          </p:nvPr>
        </p:nvSpPr>
        <p:spPr>
          <a:xfrm>
            <a:off x="685800" y="1143000"/>
            <a:ext cx="5484813" cy="3084513"/>
          </a:xfrm>
          <a:prstGeom prst="rect">
            <a:avLst/>
          </a:prstGeom>
          <a:ln w="0">
            <a:noFill/>
          </a:ln>
        </p:spPr>
      </p:sp>
      <p:sp>
        <p:nvSpPr>
          <p:cNvPr id="218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There are three big challenges in survey data collection: unit nonresponse, item nonresponse, and dropout.</a:t>
            </a:r>
          </a:p>
          <a:p>
            <a:pPr marL="0" indent="0" algn="just">
              <a:lnSpc>
                <a:spcPct val="150000"/>
              </a:lnSpc>
              <a:buNone/>
              <a:tabLst>
                <a:tab pos="0" algn="l"/>
              </a:tabLst>
            </a:pPr>
            <a:r>
              <a:rPr lang="en-GB" sz="2000" b="0" strike="noStrike" spc="-1" dirty="0">
                <a:solidFill>
                  <a:srgbClr val="000000"/>
                </a:solidFill>
                <a:latin typeface="Calibri"/>
              </a:rPr>
              <a:t> </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 </a:t>
            </a:r>
            <a:r>
              <a:rPr lang="en-GB" sz="2000" b="1" strike="noStrike" spc="-1" dirty="0">
                <a:solidFill>
                  <a:srgbClr val="000000"/>
                </a:solidFill>
                <a:latin typeface="Calibri"/>
              </a:rPr>
              <a:t>unit nonresponse </a:t>
            </a:r>
            <a:r>
              <a:rPr lang="en-GB" sz="2000" b="0" strike="noStrike" spc="-1" dirty="0">
                <a:solidFill>
                  <a:srgbClr val="000000"/>
                </a:solidFill>
                <a:latin typeface="Calibri"/>
              </a:rPr>
              <a:t>means that a person who was supposed to participate doesn’t respond to the survey in any way, so we end up with no data from them. This means all the variables we wanted to measure for this individual are just missing, and that can skew your results.</a:t>
            </a:r>
          </a:p>
          <a:p>
            <a:pPr marL="171360" indent="-171360" algn="just">
              <a:lnSpc>
                <a:spcPct val="150000"/>
              </a:lnSpc>
              <a:buClr>
                <a:srgbClr val="000000"/>
              </a:buClr>
              <a:buFont typeface="Arial"/>
              <a:buChar char="•"/>
              <a:tabLst>
                <a:tab pos="0" algn="l"/>
              </a:tabLst>
            </a:pPr>
            <a:endParaRPr lang="de-DE" sz="2000" b="0" strike="noStrike" spc="-1" dirty="0">
              <a:solidFill>
                <a:srgbClr val="000000"/>
              </a:solidFill>
              <a:latin typeface="Calibri"/>
            </a:endParaRPr>
          </a:p>
          <a:p>
            <a:pPr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Now, onto </a:t>
            </a:r>
            <a:r>
              <a:rPr lang="en-GB" sz="2000" b="1" strike="noStrike" spc="-1" dirty="0">
                <a:solidFill>
                  <a:srgbClr val="000000"/>
                </a:solidFill>
                <a:latin typeface="Calibri"/>
              </a:rPr>
              <a:t>item nonresponse</a:t>
            </a:r>
            <a:r>
              <a:rPr lang="en-GB" sz="2000" b="0" strike="noStrike" spc="-1" dirty="0">
                <a:solidFill>
                  <a:srgbClr val="000000"/>
                </a:solidFill>
                <a:latin typeface="Calibri"/>
              </a:rPr>
              <a:t>. It’s when your respondents participate but refuse to answer certain questions—maybe because they’re sensitive, too complex, or just not engaging enough. In this case, we get partial data. Most of their answers are there, but we’re missing some crucial details for certain variables. This can complicate the analysis and create gaps in your findings.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Finally, </a:t>
            </a:r>
            <a:r>
              <a:rPr lang="en-GB" sz="2000" b="1" strike="noStrike" spc="-1" dirty="0">
                <a:solidFill>
                  <a:srgbClr val="000000"/>
                </a:solidFill>
                <a:latin typeface="Calibri"/>
              </a:rPr>
              <a:t>dropout</a:t>
            </a:r>
            <a:r>
              <a:rPr lang="en-GB" sz="2000" b="0" strike="noStrike" spc="-1" dirty="0">
                <a:solidFill>
                  <a:srgbClr val="000000"/>
                </a:solidFill>
                <a:latin typeface="Calibri"/>
              </a:rPr>
              <a:t>. This is when someone starts the survey but gets distracted or frustrated and leaves before completing it. You get some data, but not everything. This is especially tricky because the longer your survey is, the more likely people are to drop out.</a:t>
            </a:r>
          </a:p>
          <a:p>
            <a:pPr marL="171360" indent="-171360" algn="just">
              <a:lnSpc>
                <a:spcPct val="150000"/>
              </a:lnSpc>
              <a:buClr>
                <a:srgbClr val="000000"/>
              </a:buClr>
              <a:buFont typeface="Arial"/>
              <a:buChar char="•"/>
              <a:tabLst>
                <a:tab pos="0" algn="l"/>
              </a:tabLst>
            </a:pPr>
            <a:endParaRPr lang="de-DE" sz="2000" b="0" strike="noStrike" spc="-1" dirty="0">
              <a:solidFill>
                <a:srgbClr val="000000"/>
              </a:solidFill>
              <a:latin typeface="Calibri"/>
            </a:endParaRPr>
          </a:p>
          <a:p>
            <a:pPr indent="0" algn="just">
              <a:lnSpc>
                <a:spcPct val="150000"/>
              </a:lnSpc>
              <a:buNone/>
              <a:tabLst>
                <a:tab pos="0" algn="l"/>
              </a:tabLst>
            </a:pPr>
            <a:r>
              <a:rPr lang="en-GB" sz="2000" b="0" strike="noStrike" spc="-1" dirty="0">
                <a:solidFill>
                  <a:srgbClr val="000000"/>
                </a:solidFill>
                <a:latin typeface="Calibri"/>
              </a:rPr>
              <a:t>Understanding these three issues is key because they directly impact your data quality and how representative your results are. Bute we’re going to dive into strategies to tackle each of these challenges as we go on.</a:t>
            </a:r>
            <a:endParaRPr lang="de-DE" sz="2000" b="0" strike="noStrike" spc="-1" dirty="0">
              <a:solidFill>
                <a:srgbClr val="000000"/>
              </a:solidFill>
              <a:latin typeface="Calibri"/>
            </a:endParaRPr>
          </a:p>
          <a:p>
            <a:pPr indent="0" algn="just">
              <a:lnSpc>
                <a:spcPct val="150000"/>
              </a:lnSpc>
              <a:buNone/>
              <a:tabLst>
                <a:tab pos="0" algn="l"/>
              </a:tabLst>
            </a:pPr>
            <a:endParaRPr lang="de-DE" sz="2000" b="0" strike="noStrike" spc="-1" dirty="0">
              <a:solidFill>
                <a:srgbClr val="000000"/>
              </a:solidFill>
              <a:latin typeface="Calibri"/>
            </a:endParaRPr>
          </a:p>
        </p:txBody>
      </p:sp>
      <p:sp>
        <p:nvSpPr>
          <p:cNvPr id="2190" name="PlaceHolder 3"/>
          <p:cNvSpPr>
            <a:spLocks noGrp="1"/>
          </p:cNvSpPr>
          <p:nvPr>
            <p:ph type="sldNum" idx="20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CB9FF3FE-2949-456B-AFF7-7E19D434B938}" type="slidenum">
              <a:rPr lang="de-DE" sz="1200" b="0" strike="noStrike" spc="-1">
                <a:solidFill>
                  <a:srgbClr val="000000"/>
                </a:solidFill>
                <a:latin typeface="Calibri"/>
              </a:rPr>
              <a:t>59</a:t>
            </a:fld>
            <a:endParaRPr lang="de-DE" sz="1200" b="0" strike="noStrike" spc="-1">
              <a:solidFill>
                <a:srgbClr val="000000"/>
              </a:solidFill>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PlaceHolder 1"/>
          <p:cNvSpPr>
            <a:spLocks noGrp="1" noRot="1" noChangeAspect="1"/>
          </p:cNvSpPr>
          <p:nvPr>
            <p:ph type="sldImg"/>
          </p:nvPr>
        </p:nvSpPr>
        <p:spPr>
          <a:xfrm>
            <a:off x="71438" y="1133475"/>
            <a:ext cx="5437187" cy="3057525"/>
          </a:xfrm>
          <a:prstGeom prst="rect">
            <a:avLst/>
          </a:prstGeom>
          <a:ln w="0">
            <a:noFill/>
          </a:ln>
        </p:spPr>
      </p:sp>
      <p:sp>
        <p:nvSpPr>
          <p:cNvPr id="203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The second project I’ve been involved with— </a:t>
            </a:r>
            <a:r>
              <a:rPr lang="en-GB" sz="2000" b="0" strike="noStrike" spc="-1" dirty="0" err="1">
                <a:solidFill>
                  <a:srgbClr val="000000"/>
                </a:solidFill>
                <a:latin typeface="Calibri"/>
              </a:rPr>
              <a:t>Nacaps</a:t>
            </a:r>
            <a:r>
              <a:rPr lang="en-GB" sz="2000" b="0" strike="noStrike" spc="-1" dirty="0">
                <a:solidFill>
                  <a:srgbClr val="000000"/>
                </a:solidFill>
                <a:latin typeface="Calibri"/>
              </a:rPr>
              <a:t> – is a multicohort longitudinal study, which has been ongoing since 2017, also funded by the BMBF.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survey targets all individuals who either started or completed their doctorate at a German higher education institution. So far, there were 66 cooperating universities.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design here is a bit different from a single-cohort study; we’re using a multicohort approach, where we add a new cohort every two years. This means that since 2018, we’ve been following both doctoral candidates and, more recently, doctorate holders, adding another layer of complexity to the study. Each cohort starts with an initial survey about a year after they begin or complete their doctorate, followed by annual online follow-ups.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de-DE" sz="2000" b="0" strike="noStrike" spc="-1" dirty="0">
                <a:solidFill>
                  <a:srgbClr val="000000"/>
                </a:solidFill>
                <a:latin typeface="Calibri"/>
              </a:rPr>
              <a:t>Topics </a:t>
            </a:r>
            <a:r>
              <a:rPr lang="de-DE" sz="2000" b="0" strike="noStrike" spc="-1" dirty="0" err="1">
                <a:solidFill>
                  <a:srgbClr val="000000"/>
                </a:solidFill>
                <a:latin typeface="Calibri"/>
              </a:rPr>
              <a:t>are</a:t>
            </a:r>
            <a:r>
              <a:rPr lang="de-DE" sz="2000" b="0" strike="noStrike" spc="-1" dirty="0">
                <a:solidFill>
                  <a:srgbClr val="000000"/>
                </a:solidFill>
                <a:latin typeface="Calibri"/>
              </a:rPr>
              <a:t> </a:t>
            </a:r>
            <a:r>
              <a:rPr lang="de-DE" sz="2000" b="0" strike="noStrike" spc="-1" dirty="0" err="1">
                <a:solidFill>
                  <a:srgbClr val="000000"/>
                </a:solidFill>
                <a:latin typeface="Calibri"/>
              </a:rPr>
              <a:t>similar</a:t>
            </a:r>
            <a:r>
              <a:rPr lang="de-DE" sz="2000" b="0" strike="noStrike" spc="-1" dirty="0">
                <a:solidFill>
                  <a:srgbClr val="000000"/>
                </a:solidFill>
                <a:latin typeface="Calibri"/>
              </a:rPr>
              <a:t> like </a:t>
            </a:r>
            <a:r>
              <a:rPr lang="de-DE" sz="2000" b="0" strike="noStrike" spc="-1" dirty="0" err="1">
                <a:solidFill>
                  <a:srgbClr val="000000"/>
                </a:solidFill>
                <a:latin typeface="Calibri"/>
              </a:rPr>
              <a:t>the</a:t>
            </a:r>
            <a:r>
              <a:rPr lang="de-DE" sz="2000" b="0" strike="noStrike" spc="-1" dirty="0">
                <a:solidFill>
                  <a:srgbClr val="000000"/>
                </a:solidFill>
                <a:latin typeface="Calibri"/>
              </a:rPr>
              <a:t> PhD Graduate Panel </a:t>
            </a:r>
            <a:r>
              <a:rPr lang="de-DE" sz="2000" b="0" strike="noStrike" spc="-1" dirty="0" err="1">
                <a:solidFill>
                  <a:srgbClr val="000000"/>
                </a:solidFill>
                <a:latin typeface="Calibri"/>
              </a:rPr>
              <a:t>study</a:t>
            </a:r>
            <a:r>
              <a:rPr lang="de-DE" sz="2000" b="0" strike="noStrike" spc="-1" dirty="0">
                <a:solidFill>
                  <a:srgbClr val="000000"/>
                </a:solidFill>
                <a:latin typeface="Calibri"/>
              </a:rPr>
              <a:t>, but </a:t>
            </a:r>
            <a:r>
              <a:rPr lang="de-DE" sz="2000" b="0" strike="noStrike" spc="-1" dirty="0" err="1">
                <a:solidFill>
                  <a:srgbClr val="000000"/>
                </a:solidFill>
                <a:latin typeface="Calibri"/>
              </a:rPr>
              <a:t>with</a:t>
            </a:r>
            <a:r>
              <a:rPr lang="de-DE" sz="2000" b="0" strike="noStrike" spc="-1" dirty="0">
                <a:solidFill>
                  <a:srgbClr val="000000"/>
                </a:solidFill>
                <a:latin typeface="Calibri"/>
              </a:rPr>
              <a:t> a </a:t>
            </a:r>
            <a:r>
              <a:rPr lang="de-DE" sz="2000" b="0" strike="noStrike" spc="-1" dirty="0" err="1">
                <a:solidFill>
                  <a:srgbClr val="000000"/>
                </a:solidFill>
                <a:latin typeface="Calibri"/>
              </a:rPr>
              <a:t>rather</a:t>
            </a:r>
            <a:r>
              <a:rPr lang="de-DE" sz="2000" b="0" strike="noStrike" spc="-1" dirty="0">
                <a:solidFill>
                  <a:srgbClr val="000000"/>
                </a:solidFill>
                <a:latin typeface="Calibri"/>
              </a:rPr>
              <a:t> </a:t>
            </a:r>
            <a:r>
              <a:rPr lang="de-DE" sz="2000" b="0" strike="noStrike" spc="-1" dirty="0" err="1">
                <a:solidFill>
                  <a:srgbClr val="000000"/>
                </a:solidFill>
                <a:latin typeface="Calibri"/>
              </a:rPr>
              <a:t>bigger</a:t>
            </a:r>
            <a:r>
              <a:rPr lang="de-DE" sz="2000" b="0" strike="noStrike" spc="-1" dirty="0">
                <a:solidFill>
                  <a:srgbClr val="000000"/>
                </a:solidFill>
                <a:latin typeface="Calibri"/>
              </a:rPr>
              <a:t> </a:t>
            </a:r>
            <a:r>
              <a:rPr lang="de-DE" sz="2000" b="0" strike="noStrike" spc="-1" dirty="0" err="1">
                <a:solidFill>
                  <a:srgbClr val="000000"/>
                </a:solidFill>
                <a:latin typeface="Calibri"/>
              </a:rPr>
              <a:t>focus</a:t>
            </a:r>
            <a:r>
              <a:rPr lang="de-DE" sz="2000" b="0" strike="noStrike" spc="-1" dirty="0">
                <a:solidFill>
                  <a:srgbClr val="000000"/>
                </a:solidFill>
                <a:latin typeface="Calibri"/>
              </a:rPr>
              <a:t> on </a:t>
            </a:r>
            <a:r>
              <a:rPr lang="de-DE" sz="2000" b="0" strike="noStrike" spc="-1" dirty="0" err="1">
                <a:solidFill>
                  <a:srgbClr val="000000"/>
                </a:solidFill>
                <a:latin typeface="Calibri"/>
              </a:rPr>
              <a:t>the</a:t>
            </a:r>
            <a:r>
              <a:rPr lang="de-DE" sz="2000" b="0" strike="noStrike" spc="-1" dirty="0">
                <a:solidFill>
                  <a:srgbClr val="000000"/>
                </a:solidFill>
                <a:latin typeface="Calibri"/>
              </a:rPr>
              <a:t> </a:t>
            </a:r>
            <a:r>
              <a:rPr lang="de-DE" sz="2000" b="0" strike="noStrike" spc="-1" dirty="0" err="1">
                <a:solidFill>
                  <a:srgbClr val="000000"/>
                </a:solidFill>
                <a:latin typeface="Calibri"/>
              </a:rPr>
              <a:t>experience</a:t>
            </a:r>
            <a:r>
              <a:rPr lang="de-DE" sz="2000" b="0" strike="noStrike" spc="-1" dirty="0">
                <a:solidFill>
                  <a:srgbClr val="000000"/>
                </a:solidFill>
                <a:latin typeface="Calibri"/>
              </a:rPr>
              <a:t> </a:t>
            </a:r>
            <a:r>
              <a:rPr lang="de-DE" sz="2000" b="0" strike="noStrike" spc="-1" dirty="0" err="1">
                <a:solidFill>
                  <a:srgbClr val="000000"/>
                </a:solidFill>
                <a:latin typeface="Calibri"/>
              </a:rPr>
              <a:t>during</a:t>
            </a:r>
            <a:r>
              <a:rPr lang="de-DE" sz="2000" b="0" strike="noStrike" spc="-1" dirty="0">
                <a:solidFill>
                  <a:srgbClr val="000000"/>
                </a:solidFill>
                <a:latin typeface="Calibri"/>
              </a:rPr>
              <a:t> </a:t>
            </a:r>
            <a:r>
              <a:rPr lang="de-DE" sz="2000" b="0" strike="noStrike" spc="-1" dirty="0" err="1">
                <a:solidFill>
                  <a:srgbClr val="000000"/>
                </a:solidFill>
                <a:latin typeface="Calibri"/>
              </a:rPr>
              <a:t>the</a:t>
            </a:r>
            <a:r>
              <a:rPr lang="de-DE" sz="2000" b="0" strike="noStrike" spc="-1" dirty="0">
                <a:solidFill>
                  <a:srgbClr val="000000"/>
                </a:solidFill>
                <a:latin typeface="Calibri"/>
              </a:rPr>
              <a:t> </a:t>
            </a:r>
            <a:r>
              <a:rPr lang="de-DE" sz="2000" b="0" strike="noStrike" spc="-1" dirty="0" err="1">
                <a:solidFill>
                  <a:srgbClr val="000000"/>
                </a:solidFill>
                <a:latin typeface="Calibri"/>
              </a:rPr>
              <a:t>doctorate</a:t>
            </a:r>
            <a:r>
              <a:rPr lang="de-DE" sz="2000" b="0" strike="noStrike" spc="-1" dirty="0">
                <a:solidFill>
                  <a:srgbClr val="000000"/>
                </a:solidFill>
                <a:latin typeface="Calibri"/>
              </a:rPr>
              <a:t>.</a:t>
            </a: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 also found it nice, since their topics are relatable to all of you, regardless of your different backgrounds. </a:t>
            </a:r>
            <a:endParaRPr lang="de-DE" sz="2000" b="0" strike="noStrike" spc="-1" dirty="0">
              <a:solidFill>
                <a:srgbClr val="000000"/>
              </a:solidFill>
              <a:latin typeface="Calibri"/>
            </a:endParaRPr>
          </a:p>
        </p:txBody>
      </p:sp>
      <p:sp>
        <p:nvSpPr>
          <p:cNvPr id="2037" name="PlaceHolder 3"/>
          <p:cNvSpPr>
            <a:spLocks noGrp="1"/>
          </p:cNvSpPr>
          <p:nvPr>
            <p:ph type="sldNum" idx="15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AE00408C-0242-43BD-92C4-EDCE677A5455}" type="slidenum">
              <a:rPr lang="de-DE" sz="1200" b="0" strike="noStrike" spc="-1">
                <a:solidFill>
                  <a:srgbClr val="000000"/>
                </a:solidFill>
                <a:latin typeface="Calibri"/>
              </a:rPr>
              <a:t>6</a:t>
            </a:fld>
            <a:endParaRPr lang="de-DE" sz="1200" b="0" strike="noStrike" spc="-1">
              <a:solidFill>
                <a:srgbClr val="000000"/>
              </a:solidFill>
              <a:latin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 name="PlaceHolder 1"/>
          <p:cNvSpPr>
            <a:spLocks noGrp="1" noRot="1" noChangeAspect="1"/>
          </p:cNvSpPr>
          <p:nvPr>
            <p:ph type="sldImg"/>
          </p:nvPr>
        </p:nvSpPr>
        <p:spPr>
          <a:xfrm>
            <a:off x="685800" y="1143000"/>
            <a:ext cx="5484813" cy="3084513"/>
          </a:xfrm>
          <a:prstGeom prst="rect">
            <a:avLst/>
          </a:prstGeom>
          <a:ln w="0">
            <a:noFill/>
          </a:ln>
        </p:spPr>
      </p:sp>
      <p:sp>
        <p:nvSpPr>
          <p:cNvPr id="219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defTabSz="914400">
              <a:lnSpc>
                <a:spcPct val="150000"/>
              </a:lnSpc>
              <a:spcBef>
                <a:spcPts val="600"/>
              </a:spcBef>
              <a:buNone/>
              <a:tabLst>
                <a:tab pos="0" algn="l"/>
              </a:tabLst>
            </a:pPr>
            <a:r>
              <a:rPr lang="en-GB" sz="2000" b="0" strike="noStrike" spc="-1" dirty="0">
                <a:solidFill>
                  <a:srgbClr val="000000"/>
                </a:solidFill>
                <a:latin typeface="Calibri"/>
              </a:rPr>
              <a:t>To kick off the topic, I’d like to do a quick guessing quiz with you. Grab your phone and take a guess: what do you think the average response rates in web surveys are?</a:t>
            </a:r>
          </a:p>
          <a:p>
            <a:pPr marL="0" indent="0" algn="just" defTabSz="914400">
              <a:lnSpc>
                <a:spcPct val="150000"/>
              </a:lnSpc>
              <a:spcBef>
                <a:spcPts val="600"/>
              </a:spcBef>
              <a:buNone/>
              <a:tabLst>
                <a:tab pos="0" algn="l"/>
              </a:tabLst>
            </a:pPr>
            <a:endParaRPr lang="de-DE" sz="2000" b="0" strike="noStrike" spc="-1" dirty="0">
              <a:solidFill>
                <a:srgbClr val="000000"/>
              </a:solidFill>
              <a:latin typeface="Calibri"/>
            </a:endParaRPr>
          </a:p>
          <a:p>
            <a:pPr marL="0" indent="0" algn="just" defTabSz="914400">
              <a:lnSpc>
                <a:spcPct val="150000"/>
              </a:lnSpc>
              <a:spcBef>
                <a:spcPts val="600"/>
              </a:spcBef>
              <a:buNone/>
              <a:tabLst>
                <a:tab pos="0" algn="l"/>
              </a:tabLst>
            </a:pPr>
            <a:r>
              <a:rPr lang="en-GB" sz="2000" b="1" strike="noStrike" spc="-1" dirty="0">
                <a:solidFill>
                  <a:srgbClr val="000000"/>
                </a:solidFill>
                <a:latin typeface="Calibri"/>
              </a:rPr>
              <a:t>Response rate</a:t>
            </a:r>
            <a:r>
              <a:rPr lang="en-GB" sz="2000" b="0" strike="noStrike" spc="-1" dirty="0">
                <a:solidFill>
                  <a:srgbClr val="000000"/>
                </a:solidFill>
                <a:latin typeface="Calibri"/>
              </a:rPr>
              <a:t> is the proportion of individuals who completed the survey out of the total number of individuals who were invited or eligible to participate. </a:t>
            </a:r>
            <a:endParaRPr lang="de-DE" sz="2000" b="0" strike="noStrike" spc="-1" dirty="0">
              <a:solidFill>
                <a:srgbClr val="000000"/>
              </a:solidFill>
              <a:latin typeface="Calibri"/>
            </a:endParaRPr>
          </a:p>
          <a:p>
            <a:pPr marL="0" indent="0" algn="just" defTabSz="914400">
              <a:lnSpc>
                <a:spcPct val="150000"/>
              </a:lnSpc>
              <a:spcBef>
                <a:spcPts val="600"/>
              </a:spcBef>
              <a:buNone/>
              <a:tabLst>
                <a:tab pos="0" algn="l"/>
              </a:tabLst>
            </a:pPr>
            <a:endParaRPr lang="de-DE" sz="2000" b="0" strike="noStrike" spc="-1" dirty="0">
              <a:solidFill>
                <a:srgbClr val="000000"/>
              </a:solidFill>
              <a:latin typeface="Calibri"/>
            </a:endParaRPr>
          </a:p>
          <a:p>
            <a:pPr marL="0" indent="0" algn="just" defTabSz="914400">
              <a:lnSpc>
                <a:spcPct val="150000"/>
              </a:lnSpc>
              <a:spcBef>
                <a:spcPts val="600"/>
              </a:spcBef>
              <a:buNone/>
              <a:tabLst>
                <a:tab pos="0" algn="l"/>
              </a:tabLst>
            </a:pPr>
            <a:r>
              <a:rPr lang="en-GB" sz="3200" dirty="0"/>
              <a:t>Open the </a:t>
            </a:r>
            <a:r>
              <a:rPr lang="en-GB" sz="3200" dirty="0" err="1"/>
              <a:t>Mentimeter</a:t>
            </a:r>
            <a:r>
              <a:rPr lang="en-GB" sz="3200" dirty="0"/>
              <a:t> link posted in the chat or scan the QR code. Once everyone has submitted their responses, we’ll reveal the actual numbers and briefly discuss what affects response rates — and why participant motivation is such a key factor in successful data collection.</a:t>
            </a:r>
            <a:endParaRPr lang="de-DE" sz="2000" b="0" strike="noStrike" spc="-1" dirty="0">
              <a:solidFill>
                <a:srgbClr val="000000"/>
              </a:solidFill>
              <a:latin typeface="Calibri"/>
            </a:endParaRPr>
          </a:p>
        </p:txBody>
      </p:sp>
      <p:sp>
        <p:nvSpPr>
          <p:cNvPr id="2193" name="PlaceHolder 3"/>
          <p:cNvSpPr>
            <a:spLocks noGrp="1"/>
          </p:cNvSpPr>
          <p:nvPr>
            <p:ph type="sldNum" idx="20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14C703E-0FD9-445B-AE6D-5AFCC6975998}" type="slidenum">
              <a:rPr lang="de-DE" sz="1200" b="0" strike="noStrike" spc="-1">
                <a:solidFill>
                  <a:srgbClr val="000000"/>
                </a:solidFill>
                <a:latin typeface="Calibri"/>
              </a:rPr>
              <a:t>60</a:t>
            </a:fld>
            <a:endParaRPr lang="de-DE" sz="1200" b="0" strike="noStrike" spc="-1">
              <a:solidFill>
                <a:srgbClr val="000000"/>
              </a:solidFill>
              <a:latin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defRPr/>
            </a:pPr>
            <a:endParaRPr lang="en-US"/>
          </a:p>
        </p:txBody>
      </p:sp>
      <p:sp>
        <p:nvSpPr>
          <p:cNvPr id="4" name="Foliennummernplatzhalter 3"/>
          <p:cNvSpPr>
            <a:spLocks noGrp="1"/>
          </p:cNvSpPr>
          <p:nvPr>
            <p:ph type="sldNum" sz="quarter" idx="5"/>
          </p:nvPr>
        </p:nvSpPr>
        <p:spPr bwMode="auto"/>
        <p:txBody>
          <a:bodyPr/>
          <a:lstStyle/>
          <a:p>
            <a:pPr>
              <a:defRPr/>
            </a:pPr>
            <a:fld id="{345ED637-105D-47ED-97DB-2F24B2DB34D3}" type="slidenum">
              <a:rPr lang="de-DE"/>
              <a:t>61</a:t>
            </a:fld>
            <a:endParaRPr lang="de-DE"/>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 name="PlaceHolder 1"/>
          <p:cNvSpPr>
            <a:spLocks noGrp="1" noRot="1" noChangeAspect="1"/>
          </p:cNvSpPr>
          <p:nvPr>
            <p:ph type="sldImg"/>
          </p:nvPr>
        </p:nvSpPr>
        <p:spPr>
          <a:xfrm>
            <a:off x="685800" y="1143000"/>
            <a:ext cx="5484813" cy="3084513"/>
          </a:xfrm>
          <a:prstGeom prst="rect">
            <a:avLst/>
          </a:prstGeom>
          <a:ln w="0">
            <a:noFill/>
          </a:ln>
        </p:spPr>
      </p:sp>
      <p:sp>
        <p:nvSpPr>
          <p:cNvPr id="219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US" sz="2000" b="0" strike="noStrike" spc="-1" dirty="0">
                <a:solidFill>
                  <a:srgbClr val="000000"/>
                </a:solidFill>
                <a:latin typeface="Calibri"/>
              </a:rPr>
              <a:t>I now want to look into the factors influencing the motivation to participate in a survey.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one of the biggest drivers of participation in surveys: </a:t>
            </a:r>
            <a:r>
              <a:rPr lang="en-GB" sz="2000" b="1" strike="noStrike" spc="-1" dirty="0">
                <a:solidFill>
                  <a:srgbClr val="000000"/>
                </a:solidFill>
                <a:latin typeface="Calibri"/>
              </a:rPr>
              <a:t>perceived relevance</a:t>
            </a:r>
            <a:r>
              <a:rPr lang="en-GB" sz="2000" b="0" strike="noStrike" spc="-1" dirty="0">
                <a:solidFill>
                  <a:srgbClr val="000000"/>
                </a:solidFill>
                <a:latin typeface="Calibri"/>
              </a:rPr>
              <a:t>. Why do any of us take time out of our busy day to respond to something? It’s because, on some level, it feels like it matters to us, right?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When people see that a survey is relevant to their lives, their interests, or their experiences, they’re way more likely to engage. Maybe the topic resonates with their personal or professional identity, or they feel like they have unique insights to contribute.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here’s the key—it’s not just about relevance; it’s also about </a:t>
            </a:r>
            <a:r>
              <a:rPr lang="en-GB" sz="2000" b="1" strike="noStrike" spc="-1" dirty="0">
                <a:solidFill>
                  <a:srgbClr val="000000"/>
                </a:solidFill>
                <a:latin typeface="Calibri"/>
              </a:rPr>
              <a:t>contribution</a:t>
            </a:r>
            <a:r>
              <a:rPr lang="en-GB" sz="2000" b="0" strike="noStrike" spc="-1" dirty="0">
                <a:solidFill>
                  <a:srgbClr val="000000"/>
                </a:solidFill>
                <a:latin typeface="Calibri"/>
              </a:rPr>
              <a:t>. If people believe their answers can make a difference—whether that’s influencing policy, improving services, or advancing knowledge—they feel valued and are more motivated to take part.</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So, when designing your survey, ask yourself: How can I show my participants that this is about them? </a:t>
            </a:r>
            <a:endParaRPr lang="de-DE" sz="2000" b="0" strike="noStrike" spc="-1" dirty="0">
              <a:solidFill>
                <a:srgbClr val="000000"/>
              </a:solidFill>
              <a:latin typeface="Calibri"/>
            </a:endParaRPr>
          </a:p>
        </p:txBody>
      </p:sp>
      <p:sp>
        <p:nvSpPr>
          <p:cNvPr id="2196" name="PlaceHolder 3"/>
          <p:cNvSpPr>
            <a:spLocks noGrp="1"/>
          </p:cNvSpPr>
          <p:nvPr>
            <p:ph type="sldNum" idx="20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A0392D9D-4C04-4A59-A4FA-30EAF79BFAE4}" type="slidenum">
              <a:rPr lang="de-DE" sz="1200" b="0" strike="noStrike" spc="-1">
                <a:solidFill>
                  <a:srgbClr val="000000"/>
                </a:solidFill>
                <a:latin typeface="Calibri"/>
              </a:rPr>
              <a:t>62</a:t>
            </a:fld>
            <a:endParaRPr lang="de-DE" sz="1200" b="0" strike="noStrike" spc="-1">
              <a:solidFill>
                <a:srgbClr val="000000"/>
              </a:solidFill>
              <a:latin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PlaceHolder 1"/>
          <p:cNvSpPr>
            <a:spLocks noGrp="1" noRot="1" noChangeAspect="1"/>
          </p:cNvSpPr>
          <p:nvPr>
            <p:ph type="sldImg"/>
          </p:nvPr>
        </p:nvSpPr>
        <p:spPr>
          <a:xfrm>
            <a:off x="685800" y="1143000"/>
            <a:ext cx="5484813" cy="3084513"/>
          </a:xfrm>
          <a:prstGeom prst="rect">
            <a:avLst/>
          </a:prstGeom>
          <a:ln w="0">
            <a:noFill/>
          </a:ln>
        </p:spPr>
      </p:sp>
      <p:sp>
        <p:nvSpPr>
          <p:cNvPr id="219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One of the most important measures to increase your target groups perceived relevance are personalized invitations.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Imagine getting an email that starts with ‘participant’ versus one that says ‘Hi [Your Name], we’d love to hear your thoughts on topic </a:t>
            </a:r>
            <a:r>
              <a:rPr lang="en-GB" sz="2000" b="0" strike="noStrike" spc="-1" dirty="0" err="1">
                <a:solidFill>
                  <a:srgbClr val="000000"/>
                </a:solidFill>
                <a:latin typeface="Calibri"/>
              </a:rPr>
              <a:t>xyz</a:t>
            </a:r>
            <a:r>
              <a:rPr lang="en-GB" sz="2000" b="0" strike="noStrike" spc="-1" dirty="0">
                <a:solidFill>
                  <a:srgbClr val="000000"/>
                </a:solidFill>
                <a:latin typeface="Calibri"/>
              </a:rPr>
              <a:t>.’ Which one are you more likely to open? The second one, right? That’s the magic of personalization.</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Start by addressing the participant by name – in case you know the name of course.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Then, explain why this survey is worth their time. How does it relate to their interests, their work, or their life? Maybe they’ve engaged with your organization before—mention that! For instance, 'As a member of our community' or 'Since you’ve participated in our previous study.’</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Credibility is another big deal. Make clear who’s behind the survey. And don’t forget the benefits.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Then highlight why their response is valuable for the success of your study. Will their input help shape a new policy? Advance research? Highlight that! If there are incentives, let them know—but focus on the intrinsic value too.</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Finally, reassure them about privacy. Let them know their responses are confidential and that you’re following data protection regulations. </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In this context, I’d like to briefly mention a study that a colleague pointed out to me while preparing for the workshop. Researchers conducted a survey experiment to see how including cat photos in invitation emails for web surveys would impact the response rate—and you probably won’t be surprised to hear that invitations with cat photos led to a significantly higher response rate in the experiment. For those interested in the study, I’ve linked it here.</a:t>
            </a:r>
            <a:endParaRPr lang="de-DE" sz="2000" b="0" strike="noStrike" spc="-1" dirty="0">
              <a:solidFill>
                <a:srgbClr val="000000"/>
              </a:solidFill>
              <a:latin typeface="Calibri"/>
            </a:endParaRPr>
          </a:p>
        </p:txBody>
      </p:sp>
      <p:sp>
        <p:nvSpPr>
          <p:cNvPr id="2199" name="PlaceHolder 3"/>
          <p:cNvSpPr>
            <a:spLocks noGrp="1"/>
          </p:cNvSpPr>
          <p:nvPr>
            <p:ph type="sldNum" idx="20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58FBECF-10C5-46AF-A1E7-7C67CA8C09B0}" type="slidenum">
              <a:rPr lang="de-DE" sz="1200" b="0" strike="noStrike" spc="-1">
                <a:solidFill>
                  <a:srgbClr val="000000"/>
                </a:solidFill>
                <a:latin typeface="Calibri"/>
              </a:rPr>
              <a:t>63</a:t>
            </a:fld>
            <a:endParaRPr lang="de-DE" sz="1200" b="0" strike="noStrike" spc="-1">
              <a:solidFill>
                <a:srgbClr val="000000"/>
              </a:solidFill>
              <a:latin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0" name="PlaceHolder 1"/>
          <p:cNvSpPr>
            <a:spLocks noGrp="1" noRot="1" noChangeAspect="1"/>
          </p:cNvSpPr>
          <p:nvPr>
            <p:ph type="sldImg"/>
          </p:nvPr>
        </p:nvSpPr>
        <p:spPr>
          <a:xfrm>
            <a:off x="685800" y="1143000"/>
            <a:ext cx="5484813" cy="3084513"/>
          </a:xfrm>
          <a:prstGeom prst="rect">
            <a:avLst/>
          </a:prstGeom>
          <a:ln w="0">
            <a:noFill/>
          </a:ln>
        </p:spPr>
      </p:sp>
      <p:sp>
        <p:nvSpPr>
          <p:cNvPr id="220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Next to invitations, survey reminders are also important to look at. Picture this: your first invitation went out, but life happened. People got busy. They meant to click the link but never did. That’s where your reminder comes in.</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 What should contain a good reminder?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 acknowledge the obvious: they might’ve seen your earlier invite but just didn’t have the time to respond yet.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Next, gently remind them why this survey matters—not just to you, but to them. What’s in it for them? Highlight that connection again.</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Include the survey link again and highlight it prominently.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Now, if the deadline is close, add a little urgency. And mention the closing date! But its best practice to do it in the last reminder only.</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If you’re offering an incentive, remind them about it.</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Finally, be accessible. Include a contact email or phone number for any questions or tech issues, so there’s no reason for hesitation.</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202" name="PlaceHolder 3"/>
          <p:cNvSpPr>
            <a:spLocks noGrp="1"/>
          </p:cNvSpPr>
          <p:nvPr>
            <p:ph type="sldNum" idx="20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FC52328-91E1-4C79-8B15-74A5822E7FD6}" type="slidenum">
              <a:rPr lang="de-DE" sz="1200" b="0" strike="noStrike" spc="-1">
                <a:solidFill>
                  <a:srgbClr val="000000"/>
                </a:solidFill>
                <a:latin typeface="Calibri"/>
              </a:rPr>
              <a:t>64</a:t>
            </a:fld>
            <a:endParaRPr lang="de-DE" sz="1200" b="0" strike="noStrike" spc="-1">
              <a:solidFill>
                <a:srgbClr val="000000"/>
              </a:solidFill>
              <a:latin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3" name="PlaceHolder 1"/>
          <p:cNvSpPr>
            <a:spLocks noGrp="1" noRot="1" noChangeAspect="1"/>
          </p:cNvSpPr>
          <p:nvPr>
            <p:ph type="sldImg"/>
          </p:nvPr>
        </p:nvSpPr>
        <p:spPr>
          <a:xfrm>
            <a:off x="685800" y="1143000"/>
            <a:ext cx="5484813" cy="3084513"/>
          </a:xfrm>
          <a:prstGeom prst="rect">
            <a:avLst/>
          </a:prstGeom>
          <a:ln w="0">
            <a:noFill/>
          </a:ln>
        </p:spPr>
      </p:sp>
      <p:sp>
        <p:nvSpPr>
          <p:cNvPr id="220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Here’s a real-life example of a reminder for our </a:t>
            </a:r>
            <a:r>
              <a:rPr lang="en-GB" sz="2000" b="0" strike="noStrike" spc="-1" dirty="0" err="1">
                <a:solidFill>
                  <a:srgbClr val="000000"/>
                </a:solidFill>
                <a:latin typeface="Calibri"/>
              </a:rPr>
              <a:t>Nacaps</a:t>
            </a:r>
            <a:r>
              <a:rPr lang="en-GB" sz="2000" b="0" strike="noStrike" spc="-1" dirty="0">
                <a:solidFill>
                  <a:srgbClr val="000000"/>
                </a:solidFill>
                <a:latin typeface="Calibri"/>
              </a:rPr>
              <a:t> survey. Take a moment to look at the structure here.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First, the email starts with a friendly tone, addressing the recipient personally and acknowledging they’ve been invited before. It’s not pushy—it’s polite and encouraging.</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 main part of the email highlights the unique survey link. This is so important because it eliminates any extra steps for the respondent. Right below, they’ve included an estimated time to complete the survey. That’s crucial. If people know it’s only going to take, say, 20–30 minutes, they’re much more likely to click through.</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Then, it highlights an incentive—a raffle with specific prizes.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then follows the emphasis on relevance—they explain how the survey connects to the participants’ lives and why their input really matters.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finally, they’ve provided contact details for questions or concerns, which makes the whole process feel accessible and participant-focused. A reminder like this does it all—kind, clear, and motivating.</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205" name="PlaceHolder 3"/>
          <p:cNvSpPr>
            <a:spLocks noGrp="1"/>
          </p:cNvSpPr>
          <p:nvPr>
            <p:ph type="sldNum" idx="21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2FA9A27-2EC5-49D0-AF32-9D8A1A57FE9C}" type="slidenum">
              <a:rPr lang="de-DE" sz="1200" b="0" strike="noStrike" spc="-1">
                <a:solidFill>
                  <a:srgbClr val="000000"/>
                </a:solidFill>
                <a:latin typeface="Calibri"/>
              </a:rPr>
              <a:t>65</a:t>
            </a:fld>
            <a:endParaRPr lang="de-DE" sz="1200" b="0" strike="noStrike" spc="-1">
              <a:solidFill>
                <a:srgbClr val="000000"/>
              </a:solidFill>
              <a:latin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PlaceHolder 1"/>
          <p:cNvSpPr>
            <a:spLocks noGrp="1" noRot="1" noChangeAspect="1"/>
          </p:cNvSpPr>
          <p:nvPr>
            <p:ph type="sldImg"/>
          </p:nvPr>
        </p:nvSpPr>
        <p:spPr>
          <a:xfrm>
            <a:off x="685800" y="1143000"/>
            <a:ext cx="5484813" cy="3084513"/>
          </a:xfrm>
          <a:prstGeom prst="rect">
            <a:avLst/>
          </a:prstGeom>
          <a:ln w="0">
            <a:noFill/>
          </a:ln>
        </p:spPr>
      </p:sp>
      <p:sp>
        <p:nvSpPr>
          <p:cNvPr id="220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So when we are talking about reminders, it’s not just about the content. But it’s also important to talk about how many reminders you should send and what a suitable timing is.</a:t>
            </a:r>
            <a:r>
              <a:rPr lang="de-DE" sz="2000" b="0" strike="noStrike" spc="-1" dirty="0">
                <a:solidFill>
                  <a:srgbClr val="000000"/>
                </a:solidFill>
                <a:latin typeface="Calibri"/>
              </a:rPr>
              <a:t> </a:t>
            </a:r>
            <a:r>
              <a:rPr lang="en-GB" sz="2000" b="0" strike="noStrike" spc="-1" dirty="0">
                <a:solidFill>
                  <a:srgbClr val="000000"/>
                </a:solidFill>
                <a:latin typeface="Calibri"/>
              </a:rPr>
              <a:t>So, what’s the golden rule?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Most surveys work best with 2 to 3 reminders. It’s enough to keep participants engaged without overwhelming them.</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Timing is everything here. The first reminder typically goes out 3 to 5 days after the initial invitation. Why? Because it gives people time to respond without feeling pressured, but it also catches those who might have forgotten.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Then, we wait another 7 to 10 days before sending the second reminder. This spacing ensures we stay visible without becoming annoying.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if you’re going for a final push, send the last reminder 1 to 3 days before the survey deadline, and it also helps to mention the closing date of your survey.</a:t>
            </a: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Take a look at the graph. These are the responses of the first </a:t>
            </a:r>
            <a:r>
              <a:rPr lang="en-GB" sz="2000" b="0" strike="noStrike" spc="-1" dirty="0" err="1">
                <a:solidFill>
                  <a:srgbClr val="000000"/>
                </a:solidFill>
                <a:latin typeface="Calibri"/>
              </a:rPr>
              <a:t>Nacaps</a:t>
            </a:r>
            <a:r>
              <a:rPr lang="en-GB" sz="2000" b="0" strike="noStrike" spc="-1" dirty="0">
                <a:solidFill>
                  <a:srgbClr val="000000"/>
                </a:solidFill>
                <a:latin typeface="Calibri"/>
              </a:rPr>
              <a:t> follow up surveys by day. You’ll see these spikes in responses right after each reminder. This shows how effective good timing can be. </a:t>
            </a:r>
            <a:endParaRPr lang="de-DE" sz="2000" b="0" strike="noStrike" spc="-1" dirty="0">
              <a:solidFill>
                <a:srgbClr val="000000"/>
              </a:solidFill>
              <a:latin typeface="Calibri"/>
            </a:endParaRPr>
          </a:p>
        </p:txBody>
      </p:sp>
      <p:sp>
        <p:nvSpPr>
          <p:cNvPr id="2208" name="PlaceHolder 3"/>
          <p:cNvSpPr>
            <a:spLocks noGrp="1"/>
          </p:cNvSpPr>
          <p:nvPr>
            <p:ph type="sldNum" idx="21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2A1947E-0717-4246-833B-40FD5A54C865}" type="slidenum">
              <a:rPr lang="de-DE" sz="1200" b="0" strike="noStrike" spc="-1">
                <a:solidFill>
                  <a:srgbClr val="000000"/>
                </a:solidFill>
                <a:latin typeface="Calibri"/>
              </a:rPr>
              <a:t>66</a:t>
            </a:fld>
            <a:endParaRPr lang="de-DE" sz="1200" b="0" strike="noStrike" spc="-1">
              <a:solidFill>
                <a:srgbClr val="000000"/>
              </a:solidFill>
              <a:latin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 name="PlaceHolder 1"/>
          <p:cNvSpPr>
            <a:spLocks noGrp="1" noRot="1" noChangeAspect="1"/>
          </p:cNvSpPr>
          <p:nvPr>
            <p:ph type="sldImg"/>
          </p:nvPr>
        </p:nvSpPr>
        <p:spPr>
          <a:xfrm>
            <a:off x="685800" y="1143000"/>
            <a:ext cx="5484813" cy="3084513"/>
          </a:xfrm>
          <a:prstGeom prst="rect">
            <a:avLst/>
          </a:prstGeom>
          <a:ln w="0">
            <a:noFill/>
          </a:ln>
        </p:spPr>
      </p:sp>
      <p:sp>
        <p:nvSpPr>
          <p:cNvPr id="221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Timing isn’t just about when to send reminders—it’s about finding the right spot in the week and the day when your audience is most receptive.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Now, let’s talk weekdays first. </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Generally, Tuesday, Wednesday, and Thursday are your best bets. Why? By Tuesday, they’ve settled into their routines. And by Friday, well, the weekend’s on their minds. Midweek emails are less likely to get buried under a pile of messages.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But here’s the thing: know your audience. The best practices I just mentioned apply to the general population. Are they students who might work odd hours? Elderly participants who prefer mornings? Shift workers with unconventional schedules? These details matter.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of course, avoid public and school holidays, because people are most likely to take surveys while they are working.</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Which brings us to the time of day. Mornings—between 9 and 11 a.m.—are often golden. People are fresh, just settling in, and checking emails is part of their routine. Another good window is early afternoon, 1 to 3 </a:t>
            </a:r>
            <a:r>
              <a:rPr lang="en-GB" sz="2000" b="0" strike="noStrike" spc="-1" dirty="0" err="1">
                <a:solidFill>
                  <a:srgbClr val="000000"/>
                </a:solidFill>
                <a:latin typeface="Calibri"/>
              </a:rPr>
              <a:t>p.m</a:t>
            </a:r>
            <a:r>
              <a:rPr lang="en-GB" sz="2000" b="0" strike="noStrike" spc="-1" dirty="0">
                <a:solidFill>
                  <a:srgbClr val="000000"/>
                </a:solidFill>
                <a:latin typeface="Calibri"/>
              </a:rPr>
              <a:t> during or right after their lunch break.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And, don’t forget time zones! What’s perfect timing for you might land in the middle of the night for your participants. Always consider where your audience is and adjust accordingly. </a:t>
            </a:r>
            <a:endParaRPr lang="de-DE" sz="2000" b="0" strike="noStrike" spc="-1" dirty="0">
              <a:solidFill>
                <a:srgbClr val="000000"/>
              </a:solidFill>
              <a:latin typeface="Calibri"/>
            </a:endParaRPr>
          </a:p>
        </p:txBody>
      </p:sp>
      <p:sp>
        <p:nvSpPr>
          <p:cNvPr id="2211" name="PlaceHolder 3"/>
          <p:cNvSpPr>
            <a:spLocks noGrp="1"/>
          </p:cNvSpPr>
          <p:nvPr>
            <p:ph type="sldNum" idx="21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9314C52-D83F-4054-9597-67CCD7AD78C9}" type="slidenum">
              <a:rPr lang="de-DE" sz="1200" b="0" strike="noStrike" spc="-1">
                <a:solidFill>
                  <a:srgbClr val="000000"/>
                </a:solidFill>
                <a:latin typeface="Calibri"/>
              </a:rPr>
              <a:t>67</a:t>
            </a:fld>
            <a:endParaRPr lang="de-DE" sz="1200" b="0" strike="noStrike" spc="-1">
              <a:solidFill>
                <a:srgbClr val="000000"/>
              </a:solidFill>
              <a:latin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 name="PlaceHolder 1"/>
          <p:cNvSpPr>
            <a:spLocks noGrp="1" noRot="1" noChangeAspect="1"/>
          </p:cNvSpPr>
          <p:nvPr>
            <p:ph type="sldImg"/>
          </p:nvPr>
        </p:nvSpPr>
        <p:spPr>
          <a:xfrm>
            <a:off x="685800" y="1143000"/>
            <a:ext cx="5484813" cy="3084513"/>
          </a:xfrm>
          <a:prstGeom prst="rect">
            <a:avLst/>
          </a:prstGeom>
          <a:ln w="0">
            <a:noFill/>
          </a:ln>
        </p:spPr>
      </p:sp>
      <p:sp>
        <p:nvSpPr>
          <p:cNvPr id="221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Apart from invitations and reminders, another powerful tool is some sort of public relations—this is where we step outside the survey bubble and start building bridges to the world. It’s all about creating attention and demonstrating why this survey matters, not just to us, but to the wider community.</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 thing you can easily do is press releases. They’re a straightforward way to attract attention to your study, whether through local or national media outlets. A well-written press release can spark interest, maybe even lead to a feature article or news segment. The goal is to make people curious and engaged, even before they receive an invitation.</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Next, media collaborations. Imagine teaming up with a popular science communicator or getting your survey featured in a podcast relevant to your field. These partnerships can give your survey credibility and expand its reach far beyond your immediate audience. And when their invitation finally comes, your participants may remember your study and are therefore more likely to participate.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And then, partnering with community groups or organizations aligned with your survey’s goals can help you reach the right people, in the right way. Whether it’s through an educational video, a webinar, or a community event, these efforts can make your survey feel relevant and inclusive.</a:t>
            </a:r>
          </a:p>
          <a:p>
            <a:pPr marL="0" indent="0" algn="just">
              <a:lnSpc>
                <a:spcPct val="150000"/>
              </a:lnSpc>
              <a:buClr>
                <a:srgbClr val="000000"/>
              </a:buClr>
              <a:buFont typeface="Arial"/>
              <a:buNone/>
              <a:tabLst>
                <a:tab pos="0" algn="l"/>
              </a:tabLst>
            </a:pPr>
            <a:endParaRPr lang="de-DE" sz="2000" b="0" strike="noStrike" spc="-1" dirty="0">
              <a:solidFill>
                <a:srgbClr val="000000"/>
              </a:solidFill>
              <a:latin typeface="Calibri"/>
            </a:endParaRPr>
          </a:p>
          <a:p>
            <a:pPr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indent="0" algn="just">
              <a:lnSpc>
                <a:spcPct val="150000"/>
              </a:lnSpc>
              <a:buNone/>
              <a:tabLst>
                <a:tab pos="0" algn="l"/>
              </a:tabLst>
            </a:pPr>
            <a:r>
              <a:rPr lang="en-GB" sz="2000" b="0" strike="noStrike" spc="-1" dirty="0">
                <a:solidFill>
                  <a:srgbClr val="000000"/>
                </a:solidFill>
                <a:latin typeface="Calibri"/>
              </a:rPr>
              <a:t>Here for example, you see a press release about the start of the </a:t>
            </a:r>
            <a:r>
              <a:rPr lang="en-GB" sz="2000" b="0" strike="noStrike" spc="-1" dirty="0" err="1">
                <a:solidFill>
                  <a:srgbClr val="000000"/>
                </a:solidFill>
                <a:latin typeface="Calibri"/>
              </a:rPr>
              <a:t>Nacaps</a:t>
            </a:r>
            <a:r>
              <a:rPr lang="en-GB" sz="2000" b="0" strike="noStrike" spc="-1" dirty="0">
                <a:solidFill>
                  <a:srgbClr val="000000"/>
                </a:solidFill>
                <a:latin typeface="Calibri"/>
              </a:rPr>
              <a:t> Survey, and following this the study received quite a lot of media attention, e. g. in the Zeit journal, in TV shows and podcasts.</a:t>
            </a:r>
            <a:endParaRPr lang="de-DE" sz="2000" b="0" strike="noStrike" spc="-1" dirty="0">
              <a:solidFill>
                <a:srgbClr val="000000"/>
              </a:solidFill>
              <a:latin typeface="Calibri"/>
            </a:endParaRPr>
          </a:p>
        </p:txBody>
      </p:sp>
      <p:sp>
        <p:nvSpPr>
          <p:cNvPr id="2214" name="PlaceHolder 3"/>
          <p:cNvSpPr>
            <a:spLocks noGrp="1"/>
          </p:cNvSpPr>
          <p:nvPr>
            <p:ph type="sldNum" idx="21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DA9B1957-9F8B-4A7F-BAA1-9ADC81EA2029}" type="slidenum">
              <a:rPr lang="de-DE" sz="1200" b="0" strike="noStrike" spc="-1">
                <a:solidFill>
                  <a:srgbClr val="000000"/>
                </a:solidFill>
                <a:latin typeface="Calibri"/>
              </a:rPr>
              <a:t>68</a:t>
            </a:fld>
            <a:endParaRPr lang="de-DE" sz="1200" b="0" strike="noStrike" spc="-1">
              <a:solidFill>
                <a:srgbClr val="000000"/>
              </a:solidFill>
              <a:latin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5" name="PlaceHolder 1"/>
          <p:cNvSpPr>
            <a:spLocks noGrp="1" noRot="1" noChangeAspect="1"/>
          </p:cNvSpPr>
          <p:nvPr>
            <p:ph type="sldImg"/>
          </p:nvPr>
        </p:nvSpPr>
        <p:spPr>
          <a:xfrm>
            <a:off x="685800" y="1143000"/>
            <a:ext cx="5484813" cy="3084513"/>
          </a:xfrm>
          <a:prstGeom prst="rect">
            <a:avLst/>
          </a:prstGeom>
          <a:ln w="0">
            <a:noFill/>
          </a:ln>
        </p:spPr>
      </p:sp>
      <p:sp>
        <p:nvSpPr>
          <p:cNvPr id="221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nSpc>
                <a:spcPct val="100000"/>
              </a:lnSpc>
              <a:buNone/>
              <a:tabLst>
                <a:tab pos="0" algn="l"/>
              </a:tabLst>
            </a:pPr>
            <a:r>
              <a:rPr lang="en-GB" sz="2000" b="0" strike="noStrike" spc="-1" dirty="0">
                <a:solidFill>
                  <a:srgbClr val="000000"/>
                </a:solidFill>
                <a:latin typeface="Calibri"/>
              </a:rPr>
              <a:t>Another goal in public relation is to show participants that their contributions truly matter. People want to know that their time and effort lead to something meaningful. So, you should keep them informed and engaged.</a:t>
            </a:r>
          </a:p>
          <a:p>
            <a:pPr marL="0" indent="0">
              <a:lnSpc>
                <a:spcPct val="100000"/>
              </a:lnSpc>
              <a:buNone/>
              <a:tabLst>
                <a:tab pos="0" algn="l"/>
              </a:tabLst>
            </a:pP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First, you can set up a dedicated project website. It’s a place where participants can go to learn more about the project, see updates, and maybe even read about preliminary findings. It’s also a great way to demonstrate transparency and credibility.</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Newsletters are another fantastic tool. You can use them to share results, highlight how the data is being used, or even showcase stories of impact—like how the findings influenced a policy decision or contributed to academic work.</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Social media—this is where we can really connect with a broader audience. Whether it’s through posts, stories, or tweets, you can share little updates, interesting facts from your survey, introduce your team, or even engage in dialogue with followers, for example through LinkedIn.</a:t>
            </a:r>
            <a:endParaRPr lang="de-DE" sz="2000" b="0" strike="noStrike" spc="-1" dirty="0">
              <a:solidFill>
                <a:srgbClr val="000000"/>
              </a:solidFill>
              <a:latin typeface="Calibri"/>
            </a:endParaRPr>
          </a:p>
          <a:p>
            <a:pPr marL="0" indent="0">
              <a:lnSpc>
                <a:spcPct val="100000"/>
              </a:lnSpc>
              <a:buNone/>
              <a:tabLst>
                <a:tab pos="0" algn="l"/>
              </a:tabLst>
            </a:pPr>
            <a:r>
              <a:rPr lang="en-GB" sz="2000" b="0" strike="noStrike" spc="-1" dirty="0">
                <a:solidFill>
                  <a:srgbClr val="000000"/>
                </a:solidFill>
                <a:latin typeface="Calibri"/>
              </a:rPr>
              <a:t>And finally, data portals. These are a bit more advanced, but they are super cool for sharing results participants or stakeholders. By giving people access to aggregated data or interactive tools, you’re not just sharing results—you’re enabling further research and impact. For example, in </a:t>
            </a:r>
            <a:r>
              <a:rPr lang="en-GB" sz="2000" b="0" strike="noStrike" spc="-1" dirty="0" err="1">
                <a:solidFill>
                  <a:srgbClr val="000000"/>
                </a:solidFill>
                <a:latin typeface="Calibri"/>
              </a:rPr>
              <a:t>Nacaps</a:t>
            </a:r>
            <a:r>
              <a:rPr lang="en-GB" sz="2000" b="0" strike="noStrike" spc="-1" dirty="0">
                <a:solidFill>
                  <a:srgbClr val="000000"/>
                </a:solidFill>
                <a:latin typeface="Calibri"/>
              </a:rPr>
              <a:t> we set up a data portal using the tableau software and created a public and a closed access area, where people can do small analyses themselves.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217" name="PlaceHolder 3"/>
          <p:cNvSpPr>
            <a:spLocks noGrp="1"/>
          </p:cNvSpPr>
          <p:nvPr>
            <p:ph type="sldNum" idx="21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CE8E4C11-564C-4DCB-81E6-E30E6CE2CF85}" type="slidenum">
              <a:rPr lang="de-DE" sz="1200" b="0" strike="noStrike" spc="-1">
                <a:solidFill>
                  <a:srgbClr val="000000"/>
                </a:solidFill>
                <a:latin typeface="Calibri"/>
              </a:rPr>
              <a:t>69</a:t>
            </a:fld>
            <a:endParaRPr lang="de-DE" sz="1200" b="0" strike="noStrike" spc="-1">
              <a:solidFill>
                <a:srgbClr val="000000"/>
              </a:solidFill>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pPr algn="just">
              <a:lnSpc>
                <a:spcPct val="150000"/>
              </a:lnSpc>
              <a:defRPr/>
            </a:pPr>
            <a:r>
              <a:rPr lang="en-GB" dirty="0"/>
              <a:t>Which leads me to my next question. I would like to ask you to briefly introduce yourselves. </a:t>
            </a:r>
            <a:endParaRPr dirty="0"/>
          </a:p>
          <a:p>
            <a:pPr algn="just">
              <a:lnSpc>
                <a:spcPct val="150000"/>
              </a:lnSpc>
              <a:defRPr/>
            </a:pPr>
            <a:endParaRPr lang="en-GB" dirty="0"/>
          </a:p>
          <a:p>
            <a:pPr algn="just">
              <a:lnSpc>
                <a:spcPct val="150000"/>
              </a:lnSpc>
              <a:defRPr/>
            </a:pPr>
            <a:r>
              <a:rPr lang="en-GB" dirty="0"/>
              <a:t>Please go around and state your name, your institution and the discipline you’re coming from. But please keep it very brief.</a:t>
            </a:r>
            <a:endParaRPr dirty="0"/>
          </a:p>
          <a:p>
            <a:pPr algn="just">
              <a:lnSpc>
                <a:spcPct val="150000"/>
              </a:lnSpc>
              <a:defRPr/>
            </a:pPr>
            <a:endParaRPr lang="en-GB" dirty="0"/>
          </a:p>
          <a:p>
            <a:pPr algn="just">
              <a:lnSpc>
                <a:spcPct val="150000"/>
              </a:lnSpc>
              <a:defRPr/>
            </a:pPr>
            <a:r>
              <a:rPr lang="en-GB" dirty="0"/>
              <a:t>I would also appreciate if you could turn on your camera for this if your comfortable with it. It’s always nice to have a face in mind when talking to you. </a:t>
            </a:r>
            <a:endParaRPr lang="en-US" dirty="0"/>
          </a:p>
        </p:txBody>
      </p:sp>
      <p:sp>
        <p:nvSpPr>
          <p:cNvPr id="4" name="Foliennummernplatzhalter 3"/>
          <p:cNvSpPr>
            <a:spLocks noGrp="1"/>
          </p:cNvSpPr>
          <p:nvPr>
            <p:ph type="sldNum" sz="quarter" idx="5"/>
          </p:nvPr>
        </p:nvSpPr>
        <p:spPr bwMode="auto"/>
        <p:txBody>
          <a:bodyPr/>
          <a:lstStyle/>
          <a:p>
            <a:pPr>
              <a:defRPr/>
            </a:pPr>
            <a:fld id="{345ED637-105D-47ED-97DB-2F24B2DB34D3}" type="slidenum">
              <a:rPr lang="de-DE"/>
              <a:t>7</a:t>
            </a:fld>
            <a:endParaRPr lang="de-DE"/>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8" name="PlaceHolder 1"/>
          <p:cNvSpPr>
            <a:spLocks noGrp="1" noRot="1" noChangeAspect="1"/>
          </p:cNvSpPr>
          <p:nvPr>
            <p:ph type="sldImg"/>
          </p:nvPr>
        </p:nvSpPr>
        <p:spPr>
          <a:xfrm>
            <a:off x="685800" y="1143000"/>
            <a:ext cx="5484813" cy="3084513"/>
          </a:xfrm>
          <a:prstGeom prst="rect">
            <a:avLst/>
          </a:prstGeom>
          <a:ln w="0">
            <a:noFill/>
          </a:ln>
        </p:spPr>
      </p:sp>
      <p:sp>
        <p:nvSpPr>
          <p:cNvPr id="221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When it comes to motivation in surveys, the next important aspect is the ease of participation.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Nobody likes a survey that’s overly long, confusing, or filled with technical glitches. High response burden will turn people away. The easier and more seamless the survey experience, the more likely they’ll stick with it till the end. Let’s talk about what to consider.</a:t>
            </a:r>
            <a:endParaRPr lang="de-DE" sz="2000" b="0" strike="noStrike" spc="-1" dirty="0">
              <a:solidFill>
                <a:srgbClr val="000000"/>
              </a:solidFill>
              <a:latin typeface="Calibri"/>
            </a:endParaRPr>
          </a:p>
        </p:txBody>
      </p:sp>
      <p:sp>
        <p:nvSpPr>
          <p:cNvPr id="2220" name="PlaceHolder 3"/>
          <p:cNvSpPr>
            <a:spLocks noGrp="1"/>
          </p:cNvSpPr>
          <p:nvPr>
            <p:ph type="sldNum" idx="21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5A57D0D-2C4B-4700-94D3-F5EE01C35BD1}" type="slidenum">
              <a:rPr lang="de-DE" sz="1200" b="0" strike="noStrike" spc="-1">
                <a:solidFill>
                  <a:srgbClr val="000000"/>
                </a:solidFill>
                <a:latin typeface="Calibri"/>
              </a:rPr>
              <a:t>70</a:t>
            </a:fld>
            <a:endParaRPr lang="de-DE" sz="1200" b="0" strike="noStrike" spc="-1">
              <a:solidFill>
                <a:srgbClr val="000000"/>
              </a:solidFill>
              <a:latin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1" name="PlaceHolder 1"/>
          <p:cNvSpPr>
            <a:spLocks noGrp="1" noRot="1" noChangeAspect="1"/>
          </p:cNvSpPr>
          <p:nvPr>
            <p:ph type="sldImg"/>
          </p:nvPr>
        </p:nvSpPr>
        <p:spPr>
          <a:xfrm>
            <a:off x="685800" y="1143000"/>
            <a:ext cx="5484813" cy="3084513"/>
          </a:xfrm>
          <a:prstGeom prst="rect">
            <a:avLst/>
          </a:prstGeom>
          <a:ln w="0">
            <a:noFill/>
          </a:ln>
        </p:spPr>
      </p:sp>
      <p:sp>
        <p:nvSpPr>
          <p:cNvPr id="222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Response burden, which refers to the perceived effort, time, and complexity that respondents feel when completing a survey. Basically, the more of a ‘burden’ the survey feels like, the more likely we are to lose people along the way.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 high response burden can really impact our data quality. First, it can lower response rates or lead to high dropout rates, as people might feel overwhelmed and just stop halfway through. We also risk getting incomplete responses if participants start skipping questions. If the survey feels too hard, people might just rush through with random answers. And if only highly motivated people stick around to complete it, we’re left with a biased sample that might not reflect the broader population.</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223" name="PlaceHolder 3"/>
          <p:cNvSpPr>
            <a:spLocks noGrp="1"/>
          </p:cNvSpPr>
          <p:nvPr>
            <p:ph type="sldNum" idx="21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2F09E1CB-4954-4808-ACE8-5AD8931E9B4F}" type="slidenum">
              <a:rPr lang="de-DE" sz="1200" b="0" strike="noStrike" spc="-1">
                <a:solidFill>
                  <a:srgbClr val="000000"/>
                </a:solidFill>
                <a:latin typeface="Calibri"/>
              </a:rPr>
              <a:t>71</a:t>
            </a:fld>
            <a:endParaRPr lang="de-DE" sz="1200" b="0" strike="noStrike" spc="-1">
              <a:solidFill>
                <a:srgbClr val="000000"/>
              </a:solidFill>
              <a:latin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4" name="PlaceHolder 1"/>
          <p:cNvSpPr>
            <a:spLocks noGrp="1" noRot="1" noChangeAspect="1"/>
          </p:cNvSpPr>
          <p:nvPr>
            <p:ph type="sldImg"/>
          </p:nvPr>
        </p:nvSpPr>
        <p:spPr>
          <a:xfrm>
            <a:off x="685800" y="1143000"/>
            <a:ext cx="5484813" cy="3084513"/>
          </a:xfrm>
          <a:prstGeom prst="rect">
            <a:avLst/>
          </a:prstGeom>
          <a:ln w="0">
            <a:noFill/>
          </a:ln>
        </p:spPr>
      </p:sp>
      <p:sp>
        <p:nvSpPr>
          <p:cNvPr id="222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When we talk about response burden, it’s helpful to break it down into three types: </a:t>
            </a:r>
            <a:r>
              <a:rPr lang="en-GB" sz="2000" b="0" i="1" strike="noStrike" spc="-1" dirty="0">
                <a:solidFill>
                  <a:srgbClr val="000000"/>
                </a:solidFill>
                <a:latin typeface="Calibri"/>
              </a:rPr>
              <a:t>time burden</a:t>
            </a:r>
            <a:r>
              <a:rPr lang="en-GB" sz="2000" b="0" strike="noStrike" spc="-1" dirty="0">
                <a:solidFill>
                  <a:srgbClr val="000000"/>
                </a:solidFill>
                <a:latin typeface="Calibri"/>
              </a:rPr>
              <a:t>, </a:t>
            </a:r>
            <a:r>
              <a:rPr lang="en-GB" sz="2000" b="0" i="1" strike="noStrike" spc="-1" dirty="0">
                <a:solidFill>
                  <a:srgbClr val="000000"/>
                </a:solidFill>
                <a:latin typeface="Calibri"/>
              </a:rPr>
              <a:t>cognitive burden</a:t>
            </a:r>
            <a:r>
              <a:rPr lang="en-GB" sz="2000" b="0" strike="noStrike" spc="-1" dirty="0">
                <a:solidFill>
                  <a:srgbClr val="000000"/>
                </a:solidFill>
                <a:latin typeface="Calibri"/>
              </a:rPr>
              <a:t>, and </a:t>
            </a:r>
            <a:r>
              <a:rPr lang="en-GB" sz="2000" b="0" i="1" strike="noStrike" spc="-1" dirty="0">
                <a:solidFill>
                  <a:srgbClr val="000000"/>
                </a:solidFill>
                <a:latin typeface="Calibri"/>
              </a:rPr>
              <a:t>emotional burden</a:t>
            </a:r>
            <a:r>
              <a:rPr lang="en-GB" sz="2000" b="0" strike="noStrike" spc="-1" dirty="0">
                <a:solidFill>
                  <a:srgbClr val="000000"/>
                </a:solidFill>
                <a:latin typeface="Calibri"/>
              </a:rPr>
              <a:t>.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Time burden</a:t>
            </a:r>
            <a:r>
              <a:rPr lang="en-GB" sz="2000" b="0" strike="noStrike" spc="-1" dirty="0">
                <a:solidFill>
                  <a:srgbClr val="000000"/>
                </a:solidFill>
                <a:latin typeface="Calibri"/>
              </a:rPr>
              <a:t> is the simplest to understand—it’s the actual time it takes to complete the survey. If it feels too long, respondents might lose patience or drop out entirely. </a:t>
            </a:r>
            <a:endParaRPr lang="de-DE" sz="2000" b="0" strike="noStrike" spc="-1" dirty="0">
              <a:solidFill>
                <a:srgbClr val="000000"/>
              </a:solidFill>
              <a:latin typeface="Calibri"/>
            </a:endParaRPr>
          </a:p>
        </p:txBody>
      </p:sp>
      <p:sp>
        <p:nvSpPr>
          <p:cNvPr id="2226" name="PlaceHolder 3"/>
          <p:cNvSpPr>
            <a:spLocks noGrp="1"/>
          </p:cNvSpPr>
          <p:nvPr>
            <p:ph type="sldNum" idx="21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BB942293-C5B3-4502-A9B8-282ED7A874F4}" type="slidenum">
              <a:rPr lang="de-DE" sz="1200" b="0" strike="noStrike" spc="-1">
                <a:solidFill>
                  <a:srgbClr val="000000"/>
                </a:solidFill>
                <a:latin typeface="Calibri"/>
              </a:rPr>
              <a:t>72</a:t>
            </a:fld>
            <a:endParaRPr lang="de-DE" sz="1200" b="0" strike="noStrike" spc="-1">
              <a:solidFill>
                <a:srgbClr val="000000"/>
              </a:solidFill>
              <a:latin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PlaceHolder 1"/>
          <p:cNvSpPr>
            <a:spLocks noGrp="1" noRot="1" noChangeAspect="1"/>
          </p:cNvSpPr>
          <p:nvPr>
            <p:ph type="sldImg"/>
          </p:nvPr>
        </p:nvSpPr>
        <p:spPr>
          <a:xfrm>
            <a:off x="685800" y="1143000"/>
            <a:ext cx="5484813" cy="3084513"/>
          </a:xfrm>
          <a:prstGeom prst="rect">
            <a:avLst/>
          </a:prstGeom>
          <a:ln w="0">
            <a:noFill/>
          </a:ln>
        </p:spPr>
      </p:sp>
      <p:sp>
        <p:nvSpPr>
          <p:cNvPr id="222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From survey research, we know that respondents' attention spans are especially short during online surveys. So you need to manage survey length and completion time.</a:t>
            </a:r>
          </a:p>
          <a:p>
            <a:pPr marL="0" indent="0" algn="just">
              <a:lnSpc>
                <a:spcPct val="150000"/>
              </a:lnSpc>
              <a:buNone/>
              <a:tabLst>
                <a:tab pos="0" algn="l"/>
              </a:tabLst>
            </a:pP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 off, </a:t>
            </a:r>
            <a:r>
              <a:rPr lang="en-GB" sz="2000" b="1" strike="noStrike" spc="-1" dirty="0">
                <a:solidFill>
                  <a:srgbClr val="000000"/>
                </a:solidFill>
                <a:latin typeface="Calibri"/>
              </a:rPr>
              <a:t>keep it short and to the point</a:t>
            </a:r>
            <a:r>
              <a:rPr lang="en-GB" sz="2000" b="0" strike="noStrike" spc="-1" dirty="0">
                <a:solidFill>
                  <a:srgbClr val="000000"/>
                </a:solidFill>
                <a:latin typeface="Calibri"/>
              </a:rPr>
              <a:t>. Ideally, aim for under 15 minutes. Long surveys can lead to drop-offs, so stick to what’s essential.</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Let respondents know the </a:t>
            </a:r>
            <a:r>
              <a:rPr lang="en-GB" sz="2000" b="1" strike="noStrike" spc="-1" dirty="0">
                <a:solidFill>
                  <a:srgbClr val="000000"/>
                </a:solidFill>
                <a:latin typeface="Calibri"/>
              </a:rPr>
              <a:t>estimated completion time</a:t>
            </a:r>
            <a:r>
              <a:rPr lang="en-GB" sz="2000" b="0" strike="noStrike" spc="-1" dirty="0">
                <a:solidFill>
                  <a:srgbClr val="000000"/>
                </a:solidFill>
                <a:latin typeface="Calibri"/>
              </a:rPr>
              <a:t> right at the beginning. This small detail sets expectations, and it’s best to be honest – nothing frustrates participants more than thinking it’ll be quick only to find out it’s much longer.</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1" strike="noStrike" spc="-1" dirty="0">
                <a:solidFill>
                  <a:srgbClr val="000000"/>
                </a:solidFill>
                <a:latin typeface="Calibri"/>
              </a:rPr>
              <a:t>Prioritize key questions</a:t>
            </a:r>
            <a:r>
              <a:rPr lang="en-GB" sz="2000" b="0" strike="noStrike" spc="-1" dirty="0">
                <a:solidFill>
                  <a:srgbClr val="000000"/>
                </a:solidFill>
                <a:latin typeface="Calibri"/>
              </a:rPr>
              <a:t> by placing the most critical ones early in the survey. This way, even if someone doesn’t finish, you still capture the core information.</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 </a:t>
            </a:r>
            <a:r>
              <a:rPr lang="en-GB" sz="2000" b="1" strike="noStrike" spc="-1" dirty="0">
                <a:solidFill>
                  <a:srgbClr val="000000"/>
                </a:solidFill>
                <a:latin typeface="Calibri"/>
              </a:rPr>
              <a:t>progress bar</a:t>
            </a:r>
            <a:r>
              <a:rPr lang="en-GB" sz="2000" b="0" strike="noStrike" spc="-1" dirty="0">
                <a:solidFill>
                  <a:srgbClr val="000000"/>
                </a:solidFill>
                <a:latin typeface="Calibri"/>
              </a:rPr>
              <a:t> is another great addition. It’s a visual cue that lets respondents see how far along they are, which can motivate them to keep going. In this example, you see an example of two progress bar. You can either do it as a progress bar in percentage of the questionnaire, or you do it indirectly via dividing the questionnaire into thematic blocks indicating in which block they are. What do you think may be issues with these kind of progress bars?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Finally, if there are really a lot of questions necessary, consider using </a:t>
            </a:r>
            <a:r>
              <a:rPr lang="en-GB" sz="2000" b="1" strike="noStrike" spc="-1" dirty="0">
                <a:solidFill>
                  <a:srgbClr val="000000"/>
                </a:solidFill>
                <a:latin typeface="Calibri"/>
              </a:rPr>
              <a:t>filtering or split-half methods</a:t>
            </a:r>
            <a:r>
              <a:rPr lang="en-GB" sz="2000" b="0" strike="noStrike" spc="-1" dirty="0">
                <a:solidFill>
                  <a:srgbClr val="000000"/>
                </a:solidFill>
                <a:latin typeface="Calibri"/>
              </a:rPr>
              <a:t>. Filtering directs respondents to relevant sections, reducing the time spent on irrelevant questions. Split-half methods allow you to divide longer surveys, so each respondent only answers a subset of questions, but you still get a full data set across participants.</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229" name="PlaceHolder 3"/>
          <p:cNvSpPr>
            <a:spLocks noGrp="1"/>
          </p:cNvSpPr>
          <p:nvPr>
            <p:ph type="sldNum" idx="21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D9B054E-66FE-4DB6-AFE8-47E9019957D6}" type="slidenum">
              <a:rPr lang="de-DE" sz="1200" b="0" strike="noStrike" spc="-1">
                <a:solidFill>
                  <a:srgbClr val="000000"/>
                </a:solidFill>
                <a:latin typeface="Calibri"/>
              </a:rPr>
              <a:t>73</a:t>
            </a:fld>
            <a:endParaRPr lang="de-DE" sz="1200" b="0" strike="noStrike" spc="-1">
              <a:solidFill>
                <a:srgbClr val="000000"/>
              </a:solidFill>
              <a:latin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0" name="PlaceHolder 1"/>
          <p:cNvSpPr>
            <a:spLocks noGrp="1" noRot="1" noChangeAspect="1"/>
          </p:cNvSpPr>
          <p:nvPr>
            <p:ph type="sldImg"/>
          </p:nvPr>
        </p:nvSpPr>
        <p:spPr>
          <a:xfrm>
            <a:off x="685800" y="1143000"/>
            <a:ext cx="5484813" cy="3084513"/>
          </a:xfrm>
          <a:prstGeom prst="rect">
            <a:avLst/>
          </a:prstGeom>
          <a:ln w="0">
            <a:noFill/>
          </a:ln>
        </p:spPr>
      </p:sp>
      <p:sp>
        <p:nvSpPr>
          <p:cNvPr id="223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Then we have </a:t>
            </a:r>
            <a:r>
              <a:rPr lang="en-GB" sz="2000" b="1" strike="noStrike" spc="-1" dirty="0">
                <a:solidFill>
                  <a:srgbClr val="000000"/>
                </a:solidFill>
                <a:latin typeface="Calibri"/>
              </a:rPr>
              <a:t>cognitive burden</a:t>
            </a:r>
            <a:r>
              <a:rPr lang="en-GB" sz="2000" b="0" strike="noStrike" spc="-1" dirty="0">
                <a:solidFill>
                  <a:srgbClr val="000000"/>
                </a:solidFill>
                <a:latin typeface="Calibri"/>
              </a:rPr>
              <a:t>, which is the mental effort required to understand and answer questions. So what can you do to keep cognitive burden low?</a:t>
            </a:r>
            <a:endParaRPr lang="de-DE" sz="2000" b="0" strike="noStrike" spc="-1" dirty="0">
              <a:solidFill>
                <a:srgbClr val="000000"/>
              </a:solidFill>
              <a:latin typeface="Calibri"/>
            </a:endParaRPr>
          </a:p>
        </p:txBody>
      </p:sp>
      <p:sp>
        <p:nvSpPr>
          <p:cNvPr id="2232" name="PlaceHolder 3"/>
          <p:cNvSpPr>
            <a:spLocks noGrp="1"/>
          </p:cNvSpPr>
          <p:nvPr>
            <p:ph type="sldNum" idx="21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F30B24C-B591-4946-9160-C56F165E59AE}" type="slidenum">
              <a:rPr lang="de-DE" sz="1200" b="0" strike="noStrike" spc="-1">
                <a:solidFill>
                  <a:srgbClr val="000000"/>
                </a:solidFill>
                <a:latin typeface="Calibri"/>
              </a:rPr>
              <a:t>74</a:t>
            </a:fld>
            <a:endParaRPr lang="de-DE" sz="1200" b="0" strike="noStrike" spc="-1">
              <a:solidFill>
                <a:srgbClr val="000000"/>
              </a:solidFill>
              <a:latin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 name="PlaceHolder 1"/>
          <p:cNvSpPr>
            <a:spLocks noGrp="1" noRot="1" noChangeAspect="1"/>
          </p:cNvSpPr>
          <p:nvPr>
            <p:ph type="sldImg"/>
          </p:nvPr>
        </p:nvSpPr>
        <p:spPr>
          <a:xfrm>
            <a:off x="685800" y="1143000"/>
            <a:ext cx="5484813" cy="3084513"/>
          </a:xfrm>
          <a:prstGeom prst="rect">
            <a:avLst/>
          </a:prstGeom>
          <a:ln w="0">
            <a:noFill/>
          </a:ln>
        </p:spPr>
      </p:sp>
      <p:sp>
        <p:nvSpPr>
          <p:cNvPr id="223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When we’re designing questions, there are a few essentials we need to keep in mind to get accurate information. Let’s start with the basics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171360" indent="-171360" algn="just" defTabSz="914400">
              <a:lnSpc>
                <a:spcPct val="150000"/>
              </a:lnSpc>
              <a:buClr>
                <a:srgbClr val="000000"/>
              </a:buClr>
              <a:buFont typeface="Arial"/>
              <a:buChar char="•"/>
              <a:tabLst>
                <a:tab pos="0" algn="l"/>
              </a:tabLst>
            </a:pPr>
            <a:r>
              <a:rPr lang="en-GB" sz="2000" b="0" strike="noStrike" spc="-1" dirty="0">
                <a:solidFill>
                  <a:srgbClr val="000000"/>
                </a:solidFill>
                <a:latin typeface="Calibri"/>
              </a:rPr>
              <a:t>First, </a:t>
            </a:r>
            <a:r>
              <a:rPr lang="en-GB" sz="2000" b="0" i="1" strike="noStrike" spc="-1" dirty="0">
                <a:solidFill>
                  <a:srgbClr val="000000"/>
                </a:solidFill>
                <a:latin typeface="Calibri"/>
              </a:rPr>
              <a:t>cultural and contextual relevance</a:t>
            </a:r>
            <a:r>
              <a:rPr lang="en-GB" sz="2000" b="0" strike="noStrike" spc="-1" dirty="0">
                <a:solidFill>
                  <a:srgbClr val="000000"/>
                </a:solidFill>
                <a:latin typeface="Calibri"/>
              </a:rPr>
              <a:t>. Cultural references and assumptions can vary. We need to make sure our questions are relevant and appropriate for all respondents, especially in diverse samples.</a:t>
            </a:r>
            <a:endParaRPr lang="de-DE" sz="2000" b="0" strike="noStrike" spc="-1" dirty="0">
              <a:solidFill>
                <a:srgbClr val="000000"/>
              </a:solidFill>
              <a:latin typeface="Calibri"/>
            </a:endParaRPr>
          </a:p>
          <a:p>
            <a:pPr indent="0" algn="just" defTabSz="914400">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171360" indent="-171360" algn="just" defTabSz="914400">
              <a:lnSpc>
                <a:spcPct val="150000"/>
              </a:lnSpc>
              <a:buClr>
                <a:srgbClr val="000000"/>
              </a:buClr>
              <a:buFont typeface="Arial"/>
              <a:buChar char="•"/>
              <a:tabLst>
                <a:tab pos="0" algn="l"/>
              </a:tabLst>
            </a:pPr>
            <a:r>
              <a:rPr lang="en-GB" sz="2000" b="0" strike="noStrike" spc="-1" dirty="0">
                <a:solidFill>
                  <a:srgbClr val="000000"/>
                </a:solidFill>
                <a:latin typeface="Calibri"/>
              </a:rPr>
              <a:t>Next, </a:t>
            </a:r>
            <a:r>
              <a:rPr lang="en-GB" sz="2000" b="0" i="1" strike="noStrike" spc="-1" dirty="0">
                <a:solidFill>
                  <a:srgbClr val="000000"/>
                </a:solidFill>
                <a:latin typeface="Calibri"/>
              </a:rPr>
              <a:t>questions must be clearly worded</a:t>
            </a:r>
            <a:r>
              <a:rPr lang="en-GB" sz="2000" b="0" strike="noStrike" spc="-1" dirty="0">
                <a:solidFill>
                  <a:srgbClr val="000000"/>
                </a:solidFill>
                <a:latin typeface="Calibri"/>
              </a:rPr>
              <a:t>. This sounds simple, but it’s easy to accidentally use jargon or ambiguous language. Clear wording helps prevent misunderstandings and ensures everyone interprets the question in the same way.</a:t>
            </a:r>
            <a:endParaRPr lang="de-DE" sz="2000" b="0" strike="noStrike" spc="-1" dirty="0">
              <a:solidFill>
                <a:srgbClr val="000000"/>
              </a:solidFill>
              <a:latin typeface="Calibri"/>
            </a:endParaRPr>
          </a:p>
          <a:p>
            <a:pPr indent="0" algn="just" defTabSz="914400">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171360" indent="-171360" algn="just" defTabSz="914400">
              <a:lnSpc>
                <a:spcPct val="150000"/>
              </a:lnSpc>
              <a:buClr>
                <a:srgbClr val="000000"/>
              </a:buClr>
              <a:buFont typeface="Arial"/>
              <a:buChar char="•"/>
              <a:tabLst>
                <a:tab pos="0" algn="l"/>
              </a:tabLst>
            </a:pPr>
            <a:r>
              <a:rPr lang="en-GB" sz="2000" b="0" strike="noStrike" spc="-1" dirty="0">
                <a:solidFill>
                  <a:srgbClr val="000000"/>
                </a:solidFill>
                <a:latin typeface="Calibri"/>
              </a:rPr>
              <a:t>Equally important is </a:t>
            </a:r>
            <a:r>
              <a:rPr lang="en-GB" sz="2000" b="0" i="1" strike="noStrike" spc="-1" dirty="0">
                <a:solidFill>
                  <a:srgbClr val="000000"/>
                </a:solidFill>
                <a:latin typeface="Calibri"/>
              </a:rPr>
              <a:t>providing clear instructions</a:t>
            </a:r>
            <a:r>
              <a:rPr lang="en-GB" sz="2000" b="0" strike="noStrike" spc="-1" dirty="0">
                <a:solidFill>
                  <a:srgbClr val="000000"/>
                </a:solidFill>
                <a:latin typeface="Calibri"/>
              </a:rPr>
              <a:t>. If there’s any ambiguity about how to respond, it could lead to inconsistencies in the data we collect.</a:t>
            </a:r>
            <a:endParaRPr lang="de-DE" sz="2000" b="0" strike="noStrike" spc="-1" dirty="0">
              <a:solidFill>
                <a:srgbClr val="000000"/>
              </a:solidFill>
              <a:latin typeface="Calibri"/>
            </a:endParaRPr>
          </a:p>
          <a:p>
            <a:pPr indent="0" algn="just" defTabSz="914400">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171360" indent="-171360" algn="just" defTabSz="914400">
              <a:lnSpc>
                <a:spcPct val="150000"/>
              </a:lnSpc>
              <a:buClr>
                <a:srgbClr val="000000"/>
              </a:buClr>
              <a:buFont typeface="Arial"/>
              <a:buChar char="•"/>
              <a:tabLst>
                <a:tab pos="0" algn="l"/>
              </a:tabLst>
            </a:pPr>
            <a:r>
              <a:rPr lang="en-GB" sz="2000" b="0" strike="noStrike" spc="-1" dirty="0">
                <a:solidFill>
                  <a:srgbClr val="000000"/>
                </a:solidFill>
                <a:latin typeface="Calibri"/>
              </a:rPr>
              <a:t>Finally, </a:t>
            </a:r>
            <a:r>
              <a:rPr lang="en-GB" sz="2000" b="0" i="1" strike="noStrike" spc="-1" dirty="0">
                <a:solidFill>
                  <a:srgbClr val="000000"/>
                </a:solidFill>
                <a:latin typeface="Calibri"/>
              </a:rPr>
              <a:t>relevant and exhaustive response options</a:t>
            </a:r>
            <a:r>
              <a:rPr lang="en-GB" sz="2000" b="0" strike="noStrike" spc="-1" dirty="0">
                <a:solidFill>
                  <a:srgbClr val="000000"/>
                </a:solidFill>
                <a:latin typeface="Calibri"/>
              </a:rPr>
              <a:t>. The meme here perfectly captures the importance of this. In </a:t>
            </a:r>
            <a:r>
              <a:rPr lang="en-GB" sz="2000" b="0" strike="noStrike" spc="-1" dirty="0" err="1">
                <a:solidFill>
                  <a:srgbClr val="000000"/>
                </a:solidFill>
                <a:latin typeface="Calibri"/>
              </a:rPr>
              <a:t>Nacaps</a:t>
            </a:r>
            <a:r>
              <a:rPr lang="en-GB" sz="2000" b="0" strike="noStrike" spc="-1" dirty="0">
                <a:solidFill>
                  <a:srgbClr val="000000"/>
                </a:solidFill>
                <a:latin typeface="Calibri"/>
              </a:rPr>
              <a:t>, we asked the respondents about how many working contracts they have had so far, and we got a lot of feedback from the respondents how our question was problematic because the response options we offered ended at ten. But in science, people can easily have more than ten working contracts during their career. So that was definitely a learning experience. So if we’re asking about something like the number of employment contracts – same happened to the number of children by the way - we need to ensure our scale covers the full range. Otherwise, we’re limiting respondents’ ability to give accurate answers, which can skew our data.</a:t>
            </a:r>
            <a:endParaRPr lang="de-DE" sz="2000" b="0" strike="noStrike" spc="-1" dirty="0">
              <a:solidFill>
                <a:srgbClr val="000000"/>
              </a:solidFill>
              <a:latin typeface="Calibri"/>
            </a:endParaRPr>
          </a:p>
          <a:p>
            <a:pPr indent="0" defTabSz="914400">
              <a:lnSpc>
                <a:spcPct val="100000"/>
              </a:lnSpc>
              <a:buNone/>
              <a:tabLst>
                <a:tab pos="0" algn="l"/>
              </a:tabLst>
            </a:pPr>
            <a:endParaRPr lang="de-DE" sz="2000" b="0" strike="noStrike" spc="-1" dirty="0">
              <a:solidFill>
                <a:srgbClr val="000000"/>
              </a:solidFill>
              <a:latin typeface="Calibri"/>
            </a:endParaRPr>
          </a:p>
        </p:txBody>
      </p:sp>
      <p:sp>
        <p:nvSpPr>
          <p:cNvPr id="2235" name="PlaceHolder 3"/>
          <p:cNvSpPr>
            <a:spLocks noGrp="1"/>
          </p:cNvSpPr>
          <p:nvPr>
            <p:ph type="sldNum" idx="22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C4203E3-6AE1-495B-BEE8-35C712FC34C7}" type="slidenum">
              <a:rPr lang="de-DE" sz="1200" b="0" strike="noStrike" spc="-1">
                <a:solidFill>
                  <a:srgbClr val="000000"/>
                </a:solidFill>
                <a:latin typeface="Calibri"/>
              </a:rPr>
              <a:t>75</a:t>
            </a:fld>
            <a:endParaRPr lang="de-DE" sz="1200" b="0" strike="noStrike" spc="-1">
              <a:solidFill>
                <a:srgbClr val="000000"/>
              </a:solidFill>
              <a:latin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 name="PlaceHolder 1"/>
          <p:cNvSpPr>
            <a:spLocks noGrp="1" noRot="1" noChangeAspect="1"/>
          </p:cNvSpPr>
          <p:nvPr>
            <p:ph type="sldImg"/>
          </p:nvPr>
        </p:nvSpPr>
        <p:spPr>
          <a:xfrm>
            <a:off x="685800" y="1143000"/>
            <a:ext cx="5484813" cy="3084513"/>
          </a:xfrm>
          <a:prstGeom prst="rect">
            <a:avLst/>
          </a:prstGeom>
          <a:ln w="0">
            <a:noFill/>
          </a:ln>
        </p:spPr>
      </p:sp>
      <p:sp>
        <p:nvSpPr>
          <p:cNvPr id="223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Clear, simple, and upfront instructions can really reduce frustration and dropouts.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First, let participants know how they should administer the survey: what language the survey is in and which devices work best. </a:t>
            </a: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0" strike="noStrike" spc="-1" dirty="0">
                <a:solidFill>
                  <a:srgbClr val="000000"/>
                </a:solidFill>
                <a:latin typeface="Calibri"/>
              </a:rPr>
              <a:t>On the right, you see an example that includes a reminder for respondents to rotate their display to improve the survey experience. </a:t>
            </a:r>
            <a:endParaRPr lang="de-DE" sz="2000" b="0" strike="noStrike" spc="-1" dirty="0">
              <a:solidFill>
                <a:srgbClr val="000000"/>
              </a:solidFill>
              <a:latin typeface="Calibri"/>
            </a:endParaRPr>
          </a:p>
          <a:p>
            <a:pPr marL="0" indent="0" algn="just" defTabSz="914400">
              <a:lnSpc>
                <a:spcPct val="150000"/>
              </a:lnSpc>
              <a:buNone/>
              <a:tabLst>
                <a:tab pos="0" algn="l"/>
              </a:tabLst>
            </a:pP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defTabSz="914400">
              <a:lnSpc>
                <a:spcPct val="150000"/>
              </a:lnSpc>
              <a:buNone/>
              <a:tabLst>
                <a:tab pos="0" algn="l"/>
              </a:tabLst>
            </a:pPr>
            <a:r>
              <a:rPr lang="en-GB" sz="2000" b="0" strike="noStrike" spc="-1" dirty="0">
                <a:solidFill>
                  <a:srgbClr val="000000"/>
                </a:solidFill>
                <a:latin typeface="Calibri"/>
              </a:rPr>
              <a:t>Next, guide them through answering each questions. Because there is no interviewer present to help them with unclear questions. Let them know what’s optional versus required and what kind of answers are expected—whether they’re typing a number, ticking a box, or selecting multiple options. For instance, is this a single-choice question or a ‘select all that apply’ type? Be specific like in this example over here.</a:t>
            </a:r>
            <a:endParaRPr lang="de-DE" sz="2000" b="0" strike="noStrike" spc="-1" dirty="0">
              <a:solidFill>
                <a:srgbClr val="000000"/>
              </a:solidFill>
              <a:latin typeface="Calibri"/>
            </a:endParaRPr>
          </a:p>
          <a:p>
            <a:pPr marL="0" indent="0" algn="just" defTabSz="914400">
              <a:lnSpc>
                <a:spcPct val="150000"/>
              </a:lnSpc>
              <a:buNone/>
              <a:tabLst>
                <a:tab pos="0" algn="l"/>
              </a:tabLst>
            </a:pPr>
            <a:endParaRPr lang="de-DE" sz="2000" b="0" strike="noStrike" spc="-1" dirty="0">
              <a:solidFill>
                <a:srgbClr val="000000"/>
              </a:solidFill>
              <a:latin typeface="Calibri"/>
            </a:endParaRPr>
          </a:p>
          <a:p>
            <a:pPr marL="216000" indent="0" algn="just" defTabSz="914400">
              <a:lnSpc>
                <a:spcPct val="150000"/>
              </a:lnSpc>
              <a:buNone/>
              <a:tabLst>
                <a:tab pos="0" algn="l"/>
              </a:tabLst>
            </a:pPr>
            <a:endParaRPr lang="de-DE" sz="2000" b="0" strike="noStrike" spc="-1" dirty="0">
              <a:solidFill>
                <a:srgbClr val="000000"/>
              </a:solidFill>
              <a:latin typeface="Calibri"/>
            </a:endParaRPr>
          </a:p>
        </p:txBody>
      </p:sp>
      <p:sp>
        <p:nvSpPr>
          <p:cNvPr id="2238" name="PlaceHolder 3"/>
          <p:cNvSpPr>
            <a:spLocks noGrp="1"/>
          </p:cNvSpPr>
          <p:nvPr>
            <p:ph type="sldNum" idx="22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AC891B08-8CFE-4181-9507-EBD5E089FDAF}" type="slidenum">
              <a:rPr lang="de-DE" sz="1200" b="0" strike="noStrike" spc="-1">
                <a:solidFill>
                  <a:srgbClr val="000000"/>
                </a:solidFill>
                <a:latin typeface="Calibri"/>
              </a:rPr>
              <a:t>76</a:t>
            </a:fld>
            <a:endParaRPr lang="de-DE" sz="1200" b="0" strike="noStrike" spc="-1">
              <a:solidFill>
                <a:srgbClr val="000000"/>
              </a:solidFill>
              <a:latin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9" name="PlaceHolder 1"/>
          <p:cNvSpPr>
            <a:spLocks noGrp="1" noRot="1" noChangeAspect="1"/>
          </p:cNvSpPr>
          <p:nvPr>
            <p:ph type="sldImg"/>
          </p:nvPr>
        </p:nvSpPr>
        <p:spPr>
          <a:xfrm>
            <a:off x="685800" y="1143000"/>
            <a:ext cx="5484813" cy="3084513"/>
          </a:xfrm>
          <a:prstGeom prst="rect">
            <a:avLst/>
          </a:prstGeom>
          <a:ln w="0">
            <a:noFill/>
          </a:ln>
        </p:spPr>
      </p:sp>
      <p:sp>
        <p:nvSpPr>
          <p:cNvPr id="224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Here you can see two more examples. The first shows instructions on how the questionnaire is divided into thematic blocks, explanations for a specific question, and a note that answering this question is necessary to proceed with the questionnaire. </a:t>
            </a:r>
            <a:endParaRPr lang="de-DE" sz="2000" b="0" strike="noStrike" spc="-1" dirty="0">
              <a:solidFill>
                <a:srgbClr val="000000"/>
              </a:solidFill>
              <a:latin typeface="Calibri"/>
            </a:endParaRPr>
          </a:p>
          <a:p>
            <a:pPr marL="0" indent="0" algn="just">
              <a:lnSpc>
                <a:spcPct val="150000"/>
              </a:lnSpc>
              <a:buNone/>
              <a:tabLst>
                <a:tab pos="0" algn="l"/>
              </a:tabLst>
            </a:pPr>
            <a:r>
              <a:rPr lang="de-DE" sz="2000" b="1" strike="noStrike" spc="-1" dirty="0">
                <a:solidFill>
                  <a:srgbClr val="000000"/>
                </a:solidFill>
                <a:latin typeface="Calibri"/>
              </a:rPr>
              <a:t>Klick</a:t>
            </a:r>
          </a:p>
          <a:p>
            <a:pPr marL="0" indent="0" algn="just">
              <a:lnSpc>
                <a:spcPct val="150000"/>
              </a:lnSpc>
              <a:buNone/>
              <a:tabLst>
                <a:tab pos="0" algn="l"/>
              </a:tabLst>
            </a:pPr>
            <a:r>
              <a:rPr lang="en-GB" sz="2000" b="0" strike="noStrike" spc="-1" dirty="0">
                <a:solidFill>
                  <a:srgbClr val="000000"/>
                </a:solidFill>
                <a:latin typeface="Calibri"/>
              </a:rPr>
              <a:t>On the right, there’s an example with information about the valid value range.</a:t>
            </a:r>
            <a:endParaRPr lang="de-DE" sz="2000" b="0" strike="noStrike" spc="-1" dirty="0">
              <a:solidFill>
                <a:srgbClr val="000000"/>
              </a:solidFill>
              <a:latin typeface="Calibri"/>
            </a:endParaRPr>
          </a:p>
        </p:txBody>
      </p:sp>
      <p:sp>
        <p:nvSpPr>
          <p:cNvPr id="2241" name="PlaceHolder 3"/>
          <p:cNvSpPr>
            <a:spLocks noGrp="1"/>
          </p:cNvSpPr>
          <p:nvPr>
            <p:ph type="sldNum" idx="22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DEA8F08-44FB-4E02-857E-26BEDA786B17}" type="slidenum">
              <a:rPr lang="de-DE" sz="1200" b="0" strike="noStrike" spc="-1">
                <a:solidFill>
                  <a:srgbClr val="000000"/>
                </a:solidFill>
                <a:latin typeface="Calibri"/>
              </a:rPr>
              <a:t>77</a:t>
            </a:fld>
            <a:endParaRPr lang="de-DE" sz="1200" b="0" strike="noStrike" spc="-1">
              <a:solidFill>
                <a:srgbClr val="000000"/>
              </a:solidFill>
              <a:latin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 name="PlaceHolder 1"/>
          <p:cNvSpPr>
            <a:spLocks noGrp="1" noRot="1" noChangeAspect="1"/>
          </p:cNvSpPr>
          <p:nvPr>
            <p:ph type="sldImg"/>
          </p:nvPr>
        </p:nvSpPr>
        <p:spPr>
          <a:xfrm>
            <a:off x="685800" y="1143000"/>
            <a:ext cx="5484813" cy="3084513"/>
          </a:xfrm>
          <a:prstGeom prst="rect">
            <a:avLst/>
          </a:prstGeom>
          <a:ln w="0">
            <a:noFill/>
          </a:ln>
        </p:spPr>
      </p:sp>
      <p:sp>
        <p:nvSpPr>
          <p:cNvPr id="224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36000" indent="0" algn="just">
              <a:lnSpc>
                <a:spcPct val="150000"/>
              </a:lnSpc>
              <a:buNone/>
              <a:tabLst>
                <a:tab pos="0" algn="l"/>
              </a:tabLst>
            </a:pPr>
            <a:r>
              <a:rPr lang="en-GB" sz="2000" b="0" strike="noStrike" spc="-1" dirty="0">
                <a:solidFill>
                  <a:srgbClr val="000000"/>
                </a:solidFill>
                <a:latin typeface="Calibri"/>
              </a:rPr>
              <a:t>Next, let's talk about responsive design. In today’s world, many respondents will complete surveys on mobile devices, so it’s crucial to ensure that your survey is optimized for different screen sizes. </a:t>
            </a:r>
            <a:endParaRPr lang="de-DE" sz="2000" b="0" strike="noStrike" spc="-1" dirty="0">
              <a:solidFill>
                <a:srgbClr val="000000"/>
              </a:solidFill>
              <a:latin typeface="Calibri"/>
            </a:endParaRPr>
          </a:p>
          <a:p>
            <a:pPr marL="36000" indent="0" algn="just">
              <a:lnSpc>
                <a:spcPct val="150000"/>
              </a:lnSpc>
              <a:buNone/>
              <a:tabLst>
                <a:tab pos="0" algn="l"/>
              </a:tabLst>
            </a:pPr>
            <a:endParaRPr lang="de-DE" sz="2000" b="0" strike="noStrike" spc="-1" dirty="0">
              <a:solidFill>
                <a:srgbClr val="000000"/>
              </a:solidFill>
              <a:latin typeface="Calibri"/>
            </a:endParaRPr>
          </a:p>
          <a:p>
            <a:pPr marL="36000" indent="0" algn="just">
              <a:lnSpc>
                <a:spcPct val="150000"/>
              </a:lnSpc>
              <a:buNone/>
              <a:tabLst>
                <a:tab pos="0" algn="l"/>
              </a:tabLst>
            </a:pPr>
            <a:r>
              <a:rPr lang="en-GB" sz="2000" b="0" strike="noStrike" spc="-1" dirty="0">
                <a:solidFill>
                  <a:srgbClr val="000000"/>
                </a:solidFill>
                <a:latin typeface="Calibri"/>
              </a:rPr>
              <a:t>In the example here, you see how this question is optimized for different screen sizes. The response scale is horizontal for wide screens, and shifts to vertical when using narrower displays like mobile phones.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Make sure the survey adjusts smoothly on both small screens like phones and larger screens like tablets or desktops. The layout should remain user-friendly across devices.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Try to steer clear of complex question formats like drag-and-drop or highly interactive components, as these might not work well on all devices, particularly on mobile.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Always test your survey on multiple devices and browsers to catch any potential issues before launching.</a:t>
            </a:r>
            <a:endParaRPr lang="de-DE" sz="2000" b="0" strike="noStrike" spc="-1" dirty="0">
              <a:solidFill>
                <a:srgbClr val="000000"/>
              </a:solidFill>
              <a:latin typeface="Calibri"/>
            </a:endParaRPr>
          </a:p>
          <a:p>
            <a:pPr indent="0" algn="just">
              <a:lnSpc>
                <a:spcPct val="150000"/>
              </a:lnSpc>
              <a:buNone/>
              <a:tabLst>
                <a:tab pos="0" algn="l"/>
              </a:tabLst>
            </a:pPr>
            <a:endParaRPr lang="de-DE" sz="2000" b="0" strike="noStrike" spc="-1" dirty="0">
              <a:solidFill>
                <a:srgbClr val="000000"/>
              </a:solidFill>
              <a:latin typeface="Calibri"/>
            </a:endParaRPr>
          </a:p>
        </p:txBody>
      </p:sp>
      <p:sp>
        <p:nvSpPr>
          <p:cNvPr id="2244" name="PlaceHolder 3"/>
          <p:cNvSpPr>
            <a:spLocks noGrp="1"/>
          </p:cNvSpPr>
          <p:nvPr>
            <p:ph type="sldNum" idx="22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FBC34136-78F5-4CF6-818A-4A8AED11E5A6}" type="slidenum">
              <a:rPr lang="de-DE" sz="1200" b="0" strike="noStrike" spc="-1">
                <a:solidFill>
                  <a:srgbClr val="000000"/>
                </a:solidFill>
                <a:latin typeface="Calibri"/>
              </a:rPr>
              <a:t>78</a:t>
            </a:fld>
            <a:endParaRPr lang="de-DE" sz="1200" b="0" strike="noStrike" spc="-1">
              <a:solidFill>
                <a:srgbClr val="000000"/>
              </a:solidFill>
              <a:latin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5" name="PlaceHolder 1"/>
          <p:cNvSpPr>
            <a:spLocks noGrp="1" noRot="1" noChangeAspect="1"/>
          </p:cNvSpPr>
          <p:nvPr>
            <p:ph type="sldImg"/>
          </p:nvPr>
        </p:nvSpPr>
        <p:spPr>
          <a:xfrm>
            <a:off x="685800" y="1143000"/>
            <a:ext cx="5484813" cy="3084513"/>
          </a:xfrm>
          <a:prstGeom prst="rect">
            <a:avLst/>
          </a:prstGeom>
          <a:ln w="0">
            <a:noFill/>
          </a:ln>
        </p:spPr>
      </p:sp>
      <p:sp>
        <p:nvSpPr>
          <p:cNvPr id="224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Accessibility is key to making sure our surveys can reach and be used by everyone, including respondents with disabilities. When designing an online survey, there are a few critical things to keep in mind:</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The survey should be fully navigable using a keyboard, and all images need descriptive alt text for those using screen readers.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Ensure the </a:t>
            </a:r>
            <a:r>
              <a:rPr lang="en-GB" sz="2000" b="0" strike="noStrike" spc="-1" dirty="0" err="1">
                <a:solidFill>
                  <a:srgbClr val="000000"/>
                </a:solidFill>
                <a:latin typeface="Calibri"/>
              </a:rPr>
              <a:t>colors</a:t>
            </a:r>
            <a:r>
              <a:rPr lang="en-GB" sz="2000" b="0" strike="noStrike" spc="-1" dirty="0">
                <a:solidFill>
                  <a:srgbClr val="000000"/>
                </a:solidFill>
                <a:latin typeface="Calibri"/>
              </a:rPr>
              <a:t> have appropriate contrast, so text is easy to read, even for people with visual impairments.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Test the survey with screen readers and other assistive technologies to ensure compatibility.</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Elements like timed questions can be challenging for users with certain disabilities, so it’s best to avoid those.</a:t>
            </a:r>
            <a:endParaRPr lang="de-DE" sz="2000" b="0" strike="noStrike" spc="-1" dirty="0">
              <a:solidFill>
                <a:srgbClr val="000000"/>
              </a:solidFill>
              <a:latin typeface="Calibri"/>
            </a:endParaRPr>
          </a:p>
          <a:p>
            <a:pPr indent="0" algn="just">
              <a:lnSpc>
                <a:spcPct val="150000"/>
              </a:lnSpc>
              <a:buNone/>
              <a:tabLst>
                <a:tab pos="0" algn="l"/>
              </a:tabLst>
            </a:pPr>
            <a:endParaRPr lang="de-DE" sz="2000" b="0" strike="noStrike" spc="-1" dirty="0">
              <a:solidFill>
                <a:srgbClr val="000000"/>
              </a:solidFill>
              <a:latin typeface="Calibri"/>
            </a:endParaRPr>
          </a:p>
        </p:txBody>
      </p:sp>
      <p:sp>
        <p:nvSpPr>
          <p:cNvPr id="2247" name="PlaceHolder 3"/>
          <p:cNvSpPr>
            <a:spLocks noGrp="1"/>
          </p:cNvSpPr>
          <p:nvPr>
            <p:ph type="sldNum" idx="22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05148AD-E28C-447F-B6CC-1BFA3380D9AB}" type="slidenum">
              <a:rPr lang="de-DE" sz="1200" b="0" strike="noStrike" spc="-1">
                <a:solidFill>
                  <a:srgbClr val="000000"/>
                </a:solidFill>
                <a:latin typeface="Calibri"/>
              </a:rPr>
              <a:t>79</a:t>
            </a:fld>
            <a:endParaRPr lang="de-DE" sz="1200" b="0" strike="noStrike" spc="-1">
              <a:solidFill>
                <a:srgbClr val="000000"/>
              </a:solidFill>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0" y="812800"/>
            <a:ext cx="0" cy="0"/>
          </a:xfrm>
        </p:spPr>
      </p:sp>
      <p:sp>
        <p:nvSpPr>
          <p:cNvPr id="3" name="Notizenplatzhalter 2"/>
          <p:cNvSpPr>
            <a:spLocks noGrp="1"/>
          </p:cNvSpPr>
          <p:nvPr>
            <p:ph type="body" idx="1"/>
          </p:nvPr>
        </p:nvSpPr>
        <p:spPr bwMode="auto"/>
        <p:txBody>
          <a:bodyPr/>
          <a:lstStyle/>
          <a:p>
            <a:r>
              <a:rPr lang="en-GB" dirty="0"/>
              <a:t>Before we look into the content, I’d like to get a quick sense of how familiar you are with web surveys, and what you’re hoping to get out of this workshop.</a:t>
            </a:r>
          </a:p>
          <a:p>
            <a:br>
              <a:rPr lang="en-GB" dirty="0"/>
            </a:br>
            <a:r>
              <a:rPr lang="en-GB" dirty="0"/>
              <a:t>To do that, we’ll start with a short web-based survey </a:t>
            </a:r>
          </a:p>
          <a:p>
            <a:endParaRPr lang="en-GB" dirty="0"/>
          </a:p>
          <a:p>
            <a:r>
              <a:rPr lang="en-GB" dirty="0"/>
              <a:t>You can access it in three different ways:</a:t>
            </a:r>
          </a:p>
          <a:p>
            <a:pPr>
              <a:buFont typeface="Arial" panose="020B0604020202020204" pitchFamily="34" charset="0"/>
              <a:buChar char="•"/>
            </a:pPr>
            <a:r>
              <a:rPr lang="en-GB" dirty="0"/>
              <a:t>You can scan the QR code you see on the screen using your phone,</a:t>
            </a:r>
          </a:p>
          <a:p>
            <a:pPr>
              <a:buFont typeface="Arial" panose="020B0604020202020204" pitchFamily="34" charset="0"/>
              <a:buChar char="•"/>
            </a:pPr>
            <a:r>
              <a:rPr lang="en-GB" dirty="0"/>
              <a:t>You can go to www.menti.com and enter the code displayed,</a:t>
            </a:r>
          </a:p>
          <a:p>
            <a:pPr>
              <a:buFont typeface="Arial" panose="020B0604020202020204" pitchFamily="34" charset="0"/>
              <a:buChar char="•"/>
            </a:pPr>
            <a:r>
              <a:rPr lang="en-GB" dirty="0"/>
              <a:t>Or, if it’s easier, I’ll paste the direct link in the chat now.</a:t>
            </a:r>
          </a:p>
          <a:p>
            <a:pPr>
              <a:buFont typeface="Arial" panose="020B0604020202020204" pitchFamily="34" charset="0"/>
              <a:buChar char="•"/>
            </a:pPr>
            <a:endParaRPr lang="en-GB" dirty="0"/>
          </a:p>
          <a:p>
            <a:r>
              <a:rPr lang="en-GB" dirty="0"/>
              <a:t>Please take a minute or two to respond to the questions. Your answers will help me tailor the workshop to your experience level and interests.</a:t>
            </a:r>
          </a:p>
          <a:p>
            <a:pPr algn="just">
              <a:lnSpc>
                <a:spcPct val="150000"/>
              </a:lnSpc>
              <a:defRPr/>
            </a:pPr>
            <a:endParaRPr dirty="0"/>
          </a:p>
        </p:txBody>
      </p:sp>
      <p:sp>
        <p:nvSpPr>
          <p:cNvPr id="4" name="Foliennummernplatzhalter 3"/>
          <p:cNvSpPr>
            <a:spLocks noGrp="1"/>
          </p:cNvSpPr>
          <p:nvPr>
            <p:ph type="sldNum" sz="quarter" idx="5"/>
          </p:nvPr>
        </p:nvSpPr>
        <p:spPr bwMode="auto"/>
        <p:txBody>
          <a:bodyPr/>
          <a:lstStyle/>
          <a:p>
            <a:pPr>
              <a:defRPr/>
            </a:pPr>
            <a:fld id="{345ED637-105D-47ED-97DB-2F24B2DB34D3}" type="slidenum">
              <a:rPr lang="de-DE"/>
              <a:t>8</a:t>
            </a:fld>
            <a:endParaRPr lang="de-DE"/>
          </a:p>
        </p:txBody>
      </p:sp>
    </p:spTree>
    <p:extLst>
      <p:ext uri="{BB962C8B-B14F-4D97-AF65-F5344CB8AC3E}">
        <p14:creationId xmlns:p14="http://schemas.microsoft.com/office/powerpoint/2010/main" val="4166767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 name="PlaceHolder 1"/>
          <p:cNvSpPr>
            <a:spLocks noGrp="1" noRot="1" noChangeAspect="1"/>
          </p:cNvSpPr>
          <p:nvPr>
            <p:ph type="sldImg"/>
          </p:nvPr>
        </p:nvSpPr>
        <p:spPr>
          <a:xfrm>
            <a:off x="685800" y="1143000"/>
            <a:ext cx="5484813" cy="3084513"/>
          </a:xfrm>
          <a:prstGeom prst="rect">
            <a:avLst/>
          </a:prstGeom>
          <a:ln w="0">
            <a:noFill/>
          </a:ln>
        </p:spPr>
      </p:sp>
      <p:sp>
        <p:nvSpPr>
          <p:cNvPr id="224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After we’re talking about the general structure of the questionnaire, I want to move on to creating a </a:t>
            </a:r>
            <a:r>
              <a:rPr lang="en-GB" sz="2000" b="1" strike="noStrike" spc="-1" dirty="0">
                <a:solidFill>
                  <a:srgbClr val="000000"/>
                </a:solidFill>
                <a:latin typeface="Calibri"/>
              </a:rPr>
              <a:t>logical flow of questions</a:t>
            </a:r>
            <a:r>
              <a:rPr lang="en-GB" sz="2000" b="0" strike="noStrike" spc="-1" dirty="0">
                <a:solidFill>
                  <a:srgbClr val="000000"/>
                </a:solidFill>
                <a:latin typeface="Calibri"/>
              </a:rPr>
              <a:t> in a survey.</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When </a:t>
            </a:r>
            <a:r>
              <a:rPr lang="en-GB" sz="2000" b="1" strike="noStrike" spc="-1" dirty="0">
                <a:solidFill>
                  <a:srgbClr val="000000"/>
                </a:solidFill>
                <a:latin typeface="Calibri"/>
              </a:rPr>
              <a:t>questions are organized </a:t>
            </a:r>
            <a:r>
              <a:rPr lang="en-GB" sz="2000" b="0" strike="noStrike" spc="-1" dirty="0">
                <a:solidFill>
                  <a:srgbClr val="000000"/>
                </a:solidFill>
                <a:latin typeface="Calibri"/>
              </a:rPr>
              <a:t>by topic and don’t jump around randomly, it’s much easier for respondents to stay focused. It also helps them to answer each question in the right context. For example, if we have a series of questions on a particular theme, it’s best to keep them together to build a clear narrative flow.</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Use </a:t>
            </a:r>
            <a:r>
              <a:rPr lang="en-GB" sz="2000" b="1" strike="noStrike" spc="-1" dirty="0">
                <a:solidFill>
                  <a:srgbClr val="000000"/>
                </a:solidFill>
                <a:latin typeface="Calibri"/>
              </a:rPr>
              <a:t>transition statements </a:t>
            </a:r>
            <a:r>
              <a:rPr lang="en-GB" sz="2000" b="0" strike="noStrike" spc="-1" dirty="0">
                <a:solidFill>
                  <a:srgbClr val="000000"/>
                </a:solidFill>
                <a:latin typeface="Calibri"/>
              </a:rPr>
              <a:t>to announce topic changes or to clarify what the following questions are referring to. Like in this example over her from the PHD Panel Survey.</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1" strike="noStrike" spc="-1" dirty="0">
                <a:solidFill>
                  <a:srgbClr val="000000"/>
                </a:solidFill>
                <a:latin typeface="Calibri"/>
              </a:rPr>
              <a:t>Filter questions </a:t>
            </a:r>
            <a:r>
              <a:rPr lang="en-GB" sz="2000" b="0" strike="noStrike" spc="-1" dirty="0">
                <a:solidFill>
                  <a:srgbClr val="000000"/>
                </a:solidFill>
                <a:latin typeface="Calibri"/>
              </a:rPr>
              <a:t>allow respondents to skip sections that aren’t relevant to them. This not only makes the questionnaire shorter for some participants but also tailors it to each individual’s experience. Just a note of caution: complex filtering can make data processing more time-consuming, so it’s essential to strike a balance.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It’s a good idea to start the questionnaire with </a:t>
            </a:r>
            <a:r>
              <a:rPr lang="en-GB" sz="2000" b="1" strike="noStrike" spc="-1" dirty="0">
                <a:solidFill>
                  <a:srgbClr val="000000"/>
                </a:solidFill>
                <a:latin typeface="Calibri"/>
              </a:rPr>
              <a:t>simple or engaging questions</a:t>
            </a:r>
            <a:r>
              <a:rPr lang="en-GB" sz="2000" b="0" strike="noStrike" spc="-1" dirty="0">
                <a:solidFill>
                  <a:srgbClr val="000000"/>
                </a:solidFill>
                <a:latin typeface="Calibri"/>
              </a:rPr>
              <a:t>. These act as icebreakers and help motivate respondents to keep going. People tend to lose interest if they’re hit with difficult or sensitive questions right at the start. In the example, you see the first question of the PhD Graduate Panel survey we just included for icebreaker purposes.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Begin with </a:t>
            </a:r>
            <a:r>
              <a:rPr lang="en-GB" sz="2000" b="1" strike="noStrike" spc="-1" dirty="0">
                <a:solidFill>
                  <a:srgbClr val="000000"/>
                </a:solidFill>
                <a:latin typeface="Calibri"/>
              </a:rPr>
              <a:t>broad questions </a:t>
            </a:r>
            <a:r>
              <a:rPr lang="en-GB" sz="2000" b="0" strike="noStrike" spc="-1" dirty="0">
                <a:solidFill>
                  <a:srgbClr val="000000"/>
                </a:solidFill>
                <a:latin typeface="Calibri"/>
              </a:rPr>
              <a:t>and </a:t>
            </a:r>
            <a:r>
              <a:rPr lang="en-GB" sz="2000" b="1" strike="noStrike" spc="-1" dirty="0">
                <a:solidFill>
                  <a:srgbClr val="000000"/>
                </a:solidFill>
                <a:latin typeface="Calibri"/>
              </a:rPr>
              <a:t>gradually narrow down </a:t>
            </a:r>
            <a:r>
              <a:rPr lang="en-GB" sz="2000" b="0" strike="noStrike" spc="-1" dirty="0">
                <a:solidFill>
                  <a:srgbClr val="000000"/>
                </a:solidFill>
                <a:latin typeface="Calibri"/>
              </a:rPr>
              <a:t>to more specific ones. This helps respondents ease into the topic and feels more natural as they progress through the questionnaire.</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250" name="PlaceHolder 3"/>
          <p:cNvSpPr>
            <a:spLocks noGrp="1"/>
          </p:cNvSpPr>
          <p:nvPr>
            <p:ph type="sldNum" idx="22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3087AD1-0D79-4E4F-B651-88052A17C551}" type="slidenum">
              <a:rPr lang="de-DE" sz="1200" b="0" strike="noStrike" spc="-1">
                <a:solidFill>
                  <a:srgbClr val="000000"/>
                </a:solidFill>
                <a:latin typeface="Calibri"/>
              </a:rPr>
              <a:t>80</a:t>
            </a:fld>
            <a:endParaRPr lang="de-DE" sz="1200" b="0" strike="noStrike" spc="-1">
              <a:solidFill>
                <a:srgbClr val="000000"/>
              </a:solidFill>
              <a:latin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 name="PlaceHolder 1"/>
          <p:cNvSpPr>
            <a:spLocks noGrp="1" noRot="1" noChangeAspect="1"/>
          </p:cNvSpPr>
          <p:nvPr>
            <p:ph type="sldImg"/>
          </p:nvPr>
        </p:nvSpPr>
        <p:spPr>
          <a:xfrm>
            <a:off x="685800" y="1143000"/>
            <a:ext cx="5484813" cy="3084513"/>
          </a:xfrm>
          <a:prstGeom prst="rect">
            <a:avLst/>
          </a:prstGeom>
          <a:ln w="0">
            <a:noFill/>
          </a:ln>
        </p:spPr>
      </p:sp>
      <p:sp>
        <p:nvSpPr>
          <p:cNvPr id="225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Back to response burden:</a:t>
            </a:r>
            <a:r>
              <a:rPr lang="de-DE" sz="2000" b="0" strike="noStrike" spc="-1" dirty="0">
                <a:solidFill>
                  <a:srgbClr val="000000"/>
                </a:solidFill>
                <a:latin typeface="Calibri"/>
              </a:rPr>
              <a:t> </a:t>
            </a:r>
            <a:r>
              <a:rPr lang="en-GB" sz="2000" b="0" strike="noStrike" spc="-1" dirty="0">
                <a:solidFill>
                  <a:srgbClr val="000000"/>
                </a:solidFill>
                <a:latin typeface="Calibri"/>
              </a:rPr>
              <a:t>Last is </a:t>
            </a:r>
            <a:r>
              <a:rPr lang="en-GB" sz="2000" b="1" strike="noStrike" spc="-1" dirty="0">
                <a:solidFill>
                  <a:srgbClr val="000000"/>
                </a:solidFill>
                <a:latin typeface="Calibri"/>
              </a:rPr>
              <a:t>emotional burden</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is about the discomfort or sensitivity respondents might feel with certain questions. </a:t>
            </a:r>
            <a:endParaRPr lang="de-DE" sz="2000" b="0" strike="noStrike" spc="-1" dirty="0">
              <a:solidFill>
                <a:srgbClr val="000000"/>
              </a:solidFill>
              <a:latin typeface="Calibri"/>
            </a:endParaRPr>
          </a:p>
        </p:txBody>
      </p:sp>
      <p:sp>
        <p:nvSpPr>
          <p:cNvPr id="2253" name="PlaceHolder 3"/>
          <p:cNvSpPr>
            <a:spLocks noGrp="1"/>
          </p:cNvSpPr>
          <p:nvPr>
            <p:ph type="sldNum" idx="22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A143234-5BD0-48C3-AE5D-77284D31B5C7}" type="slidenum">
              <a:rPr lang="de-DE" sz="1200" b="0" strike="noStrike" spc="-1">
                <a:solidFill>
                  <a:srgbClr val="000000"/>
                </a:solidFill>
                <a:latin typeface="Calibri"/>
              </a:rPr>
              <a:t>81</a:t>
            </a:fld>
            <a:endParaRPr lang="de-DE" sz="1200" b="0" strike="noStrike" spc="-1">
              <a:solidFill>
                <a:srgbClr val="000000"/>
              </a:solidFill>
              <a:latin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 name="PlaceHolder 1"/>
          <p:cNvSpPr>
            <a:spLocks noGrp="1" noRot="1" noChangeAspect="1"/>
          </p:cNvSpPr>
          <p:nvPr>
            <p:ph type="sldImg"/>
          </p:nvPr>
        </p:nvSpPr>
        <p:spPr>
          <a:xfrm>
            <a:off x="685800" y="1143000"/>
            <a:ext cx="5484813" cy="3084513"/>
          </a:xfrm>
          <a:prstGeom prst="rect">
            <a:avLst/>
          </a:prstGeom>
          <a:ln w="0">
            <a:noFill/>
          </a:ln>
        </p:spPr>
      </p:sp>
      <p:sp>
        <p:nvSpPr>
          <p:cNvPr id="225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To keep the emotional burden low, you need to create your survey with ethics in mind.</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 comb through every single question. Are there any that might feel intrusive or distressing? If yes, flag them for careful handling.</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Now, how we word these questions matters immensely. Neutral, non-judgmental language is key. For instance, instead of asking something that implies blame or judgment, frame it as objectively as possible.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And timing is everything—place the more sensitive questions later in the survey. By then, the participant is already engaged and may feel more comfortable.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Also, offer a clear out—a trigger warning or a skip option, like 'prefer not to answer.’ – like in this example for health related questions over here.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Watch out for language that could alienate or marginalize groups. Words carry weight, and they can make or break your participant’s experience.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Finally, when your survey crosses cultural or linguistic borders, invest in professional translators who understand the cultural nuances. </a:t>
            </a:r>
            <a:endParaRPr lang="de-DE" sz="2000" b="0" strike="noStrike" spc="-1" dirty="0">
              <a:solidFill>
                <a:srgbClr val="000000"/>
              </a:solidFill>
              <a:latin typeface="Calibri"/>
            </a:endParaRPr>
          </a:p>
        </p:txBody>
      </p:sp>
      <p:sp>
        <p:nvSpPr>
          <p:cNvPr id="2256" name="PlaceHolder 3"/>
          <p:cNvSpPr>
            <a:spLocks noGrp="1"/>
          </p:cNvSpPr>
          <p:nvPr>
            <p:ph type="sldNum" idx="22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F4EF72CC-D409-462C-BF61-D4B19D846F6A}" type="slidenum">
              <a:rPr lang="de-DE" sz="1200" b="0" strike="noStrike" spc="-1">
                <a:solidFill>
                  <a:srgbClr val="000000"/>
                </a:solidFill>
                <a:latin typeface="Calibri"/>
              </a:rPr>
              <a:t>82</a:t>
            </a:fld>
            <a:endParaRPr lang="de-DE" sz="1200" b="0" strike="noStrike" spc="-1">
              <a:solidFill>
                <a:srgbClr val="000000"/>
              </a:solidFill>
              <a:latin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 name="PlaceHolder 1"/>
          <p:cNvSpPr>
            <a:spLocks noGrp="1" noRot="1" noChangeAspect="1"/>
          </p:cNvSpPr>
          <p:nvPr>
            <p:ph type="sldImg"/>
          </p:nvPr>
        </p:nvSpPr>
        <p:spPr>
          <a:xfrm>
            <a:off x="685800" y="1143000"/>
            <a:ext cx="5484813" cy="3084513"/>
          </a:xfrm>
          <a:prstGeom prst="rect">
            <a:avLst/>
          </a:prstGeom>
          <a:ln w="0">
            <a:noFill/>
          </a:ln>
        </p:spPr>
      </p:sp>
      <p:sp>
        <p:nvSpPr>
          <p:cNvPr id="225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Alright, let’s wrap up these factors that influence motivation. We’ve already talked about perceived relevance and ease of participation, but let’s dive into a big one—trust. </a:t>
            </a: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Trust in the researcher and the organization behind the survey can make or break participation rates: when participants feel confident that their responses are in good hands, they’re much more likely to engage. </a:t>
            </a:r>
            <a:endParaRPr lang="de-DE" sz="2000" b="0" strike="noStrike" spc="-1" dirty="0">
              <a:solidFill>
                <a:srgbClr val="000000"/>
              </a:solidFill>
              <a:latin typeface="Calibri"/>
            </a:endParaRPr>
          </a:p>
        </p:txBody>
      </p:sp>
      <p:sp>
        <p:nvSpPr>
          <p:cNvPr id="2259" name="PlaceHolder 3"/>
          <p:cNvSpPr>
            <a:spLocks noGrp="1"/>
          </p:cNvSpPr>
          <p:nvPr>
            <p:ph type="sldNum" idx="22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A26A9640-ABD6-4D12-B371-AFC97D549D46}" type="slidenum">
              <a:rPr lang="de-DE" sz="1200" b="0" strike="noStrike" spc="-1">
                <a:solidFill>
                  <a:srgbClr val="000000"/>
                </a:solidFill>
                <a:latin typeface="Calibri"/>
              </a:rPr>
              <a:t>83</a:t>
            </a:fld>
            <a:endParaRPr lang="de-DE" sz="1200" b="0" strike="noStrike" spc="-1">
              <a:solidFill>
                <a:srgbClr val="000000"/>
              </a:solidFill>
              <a:latin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0" name="PlaceHolder 1"/>
          <p:cNvSpPr>
            <a:spLocks noGrp="1" noRot="1" noChangeAspect="1"/>
          </p:cNvSpPr>
          <p:nvPr>
            <p:ph type="sldImg"/>
          </p:nvPr>
        </p:nvSpPr>
        <p:spPr>
          <a:xfrm>
            <a:off x="685800" y="1143000"/>
            <a:ext cx="5484813" cy="3084513"/>
          </a:xfrm>
          <a:prstGeom prst="rect">
            <a:avLst/>
          </a:prstGeom>
          <a:ln w="0">
            <a:noFill/>
          </a:ln>
        </p:spPr>
      </p:sp>
      <p:sp>
        <p:nvSpPr>
          <p:cNvPr id="226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Let’s talk about the importance of showing the human side of your research. When respondents know who is behind the survey, it adds a layer of trust and transparency.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When you see a name, a face, or an organization that feels credible, it reassures you that your data is in good hands.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Make it clear that this is a serious project with accountable people running it. Mention the organization, the principal investigator, and provide contact details—whether it’s in the survey invitation and on the survey's landing page, or on the project website.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It’s also worth considering to provide additional context about the team or the research objectives on your website or social media address – like in this example over here.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Lastly, make your invitation look legitimate and official. Choose a serious looking email address for your survey, have a proper signature. And if you mail invitations via post, use letterhead and envelopes from the university.</a:t>
            </a:r>
            <a:endParaRPr lang="de-DE" sz="2000" b="0" strike="noStrike" spc="-1" dirty="0">
              <a:solidFill>
                <a:srgbClr val="000000"/>
              </a:solidFill>
              <a:latin typeface="Calibri"/>
            </a:endParaRPr>
          </a:p>
        </p:txBody>
      </p:sp>
      <p:sp>
        <p:nvSpPr>
          <p:cNvPr id="2262" name="PlaceHolder 3"/>
          <p:cNvSpPr>
            <a:spLocks noGrp="1"/>
          </p:cNvSpPr>
          <p:nvPr>
            <p:ph type="sldNum" idx="22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58D15A5-F411-4C50-BCFB-31646D4A9D2B}" type="slidenum">
              <a:rPr lang="de-DE" sz="1200" b="0" strike="noStrike" spc="-1">
                <a:solidFill>
                  <a:srgbClr val="000000"/>
                </a:solidFill>
                <a:latin typeface="Calibri"/>
              </a:rPr>
              <a:t>84</a:t>
            </a:fld>
            <a:endParaRPr lang="de-DE" sz="1200" b="0" strike="noStrike" spc="-1">
              <a:solidFill>
                <a:srgbClr val="000000"/>
              </a:solidFill>
              <a:latin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 name="PlaceHolder 1"/>
          <p:cNvSpPr>
            <a:spLocks noGrp="1" noRot="1" noChangeAspect="1"/>
          </p:cNvSpPr>
          <p:nvPr>
            <p:ph type="sldImg"/>
          </p:nvPr>
        </p:nvSpPr>
        <p:spPr>
          <a:xfrm>
            <a:off x="685800" y="1143000"/>
            <a:ext cx="5484813" cy="3084513"/>
          </a:xfrm>
          <a:prstGeom prst="rect">
            <a:avLst/>
          </a:prstGeom>
          <a:ln w="0">
            <a:noFill/>
          </a:ln>
        </p:spPr>
      </p:sp>
      <p:sp>
        <p:nvSpPr>
          <p:cNvPr id="226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Another source of trust may come from a recognizable and reputable sponsor or funder. When people see that a government agency, a well-known university, or a respected organization is funding your survey, it immediately communicates legitimacy. It says, 'This isn’t spam or a scam; it’s a serious research project.'</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Always name the sponsor or funder clearly in your invitation. Let participants know who is supporting the study—it reassures them that their data is being handled responsibly.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And here’s a pro tip: if you have an opportunity, attach a letter of support or a formal statement from the sponsor. We did this once for the PhD Graduate Panel and it made a highly huge difference in response rates.</a:t>
            </a:r>
            <a:endParaRPr lang="de-DE" sz="2000" b="0" strike="noStrike" spc="-1" dirty="0">
              <a:solidFill>
                <a:srgbClr val="000000"/>
              </a:solidFill>
              <a:latin typeface="Calibri"/>
            </a:endParaRPr>
          </a:p>
        </p:txBody>
      </p:sp>
      <p:sp>
        <p:nvSpPr>
          <p:cNvPr id="2265" name="PlaceHolder 3"/>
          <p:cNvSpPr>
            <a:spLocks noGrp="1"/>
          </p:cNvSpPr>
          <p:nvPr>
            <p:ph type="sldNum" idx="23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A9E48129-9667-4AFB-8540-06F8D5E615B1}" type="slidenum">
              <a:rPr lang="de-DE" sz="1200" b="0" strike="noStrike" spc="-1">
                <a:solidFill>
                  <a:srgbClr val="000000"/>
                </a:solidFill>
                <a:latin typeface="Calibri"/>
              </a:rPr>
              <a:t>85</a:t>
            </a:fld>
            <a:endParaRPr lang="de-DE" sz="1200" b="0" strike="noStrike" spc="-1">
              <a:solidFill>
                <a:srgbClr val="000000"/>
              </a:solidFill>
              <a:latin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6" name="PlaceHolder 1"/>
          <p:cNvSpPr>
            <a:spLocks noGrp="1" noRot="1" noChangeAspect="1"/>
          </p:cNvSpPr>
          <p:nvPr>
            <p:ph type="sldImg"/>
          </p:nvPr>
        </p:nvSpPr>
        <p:spPr>
          <a:xfrm>
            <a:off x="685800" y="1143000"/>
            <a:ext cx="5484813" cy="3084513"/>
          </a:xfrm>
          <a:prstGeom prst="rect">
            <a:avLst/>
          </a:prstGeom>
          <a:ln w="0">
            <a:noFill/>
          </a:ln>
        </p:spPr>
      </p:sp>
      <p:sp>
        <p:nvSpPr>
          <p:cNvPr id="226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Testimonials can be incredibly powerful when it comes to building trust and encouraging participation in your survey.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You want to draw testimonials from individuals who resonate with your audience. For instance, peers in the same demographic group as your respondents can make the survey feel more relatable and relevant.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Experts or stakeholders, like leaders in a professional association or academic field, add credibility and weight. And don’t overlook researchers or organizers—they can speak directly to the purpose behind the study.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 have two examples there.</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 In the PhD Graduate Panel survey, we mainly worked with real PhD graduates as testimonials for our website. This were mostly </a:t>
            </a:r>
            <a:r>
              <a:rPr lang="en-GB" sz="2000" b="0" strike="noStrike" spc="-1" dirty="0" err="1">
                <a:solidFill>
                  <a:srgbClr val="000000"/>
                </a:solidFill>
                <a:latin typeface="Calibri"/>
              </a:rPr>
              <a:t>coworkers</a:t>
            </a:r>
            <a:r>
              <a:rPr lang="en-GB" sz="2000" b="0" strike="noStrike" spc="-1" dirty="0">
                <a:solidFill>
                  <a:srgbClr val="000000"/>
                </a:solidFill>
                <a:latin typeface="Calibri"/>
              </a:rPr>
              <a:t> or partners of </a:t>
            </a:r>
            <a:r>
              <a:rPr lang="en-GB" sz="2000" b="0" strike="noStrike" spc="-1" dirty="0" err="1">
                <a:solidFill>
                  <a:srgbClr val="000000"/>
                </a:solidFill>
                <a:latin typeface="Calibri"/>
              </a:rPr>
              <a:t>coworkers</a:t>
            </a:r>
            <a:r>
              <a:rPr lang="en-GB" sz="2000" b="0" strike="noStrike" spc="-1" dirty="0">
                <a:solidFill>
                  <a:srgbClr val="000000"/>
                </a:solidFill>
                <a:latin typeface="Calibri"/>
              </a:rPr>
              <a:t>.</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 second example is from </a:t>
            </a:r>
            <a:r>
              <a:rPr lang="en-GB" sz="2000" b="0" strike="noStrike" spc="-1" dirty="0" err="1">
                <a:solidFill>
                  <a:srgbClr val="000000"/>
                </a:solidFill>
                <a:latin typeface="Calibri"/>
              </a:rPr>
              <a:t>Nacaps</a:t>
            </a:r>
            <a:r>
              <a:rPr lang="en-GB" sz="2000" b="0" strike="noStrike" spc="-1" dirty="0">
                <a:solidFill>
                  <a:srgbClr val="000000"/>
                </a:solidFill>
                <a:latin typeface="Calibri"/>
              </a:rPr>
              <a:t>. Here, its more like a mix. We have testimonials from higher education policy, the university administration, representatives of doctoral candidates' interests, and also from researchers who want to work with the data.</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268" name="PlaceHolder 3"/>
          <p:cNvSpPr>
            <a:spLocks noGrp="1"/>
          </p:cNvSpPr>
          <p:nvPr>
            <p:ph type="sldNum" idx="23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EAC9123-EE1F-4506-887C-D1AB4BD53454}" type="slidenum">
              <a:rPr lang="de-DE" sz="1200" b="0" strike="noStrike" spc="-1">
                <a:solidFill>
                  <a:srgbClr val="000000"/>
                </a:solidFill>
                <a:latin typeface="Calibri"/>
              </a:rPr>
              <a:t>86</a:t>
            </a:fld>
            <a:endParaRPr lang="de-DE" sz="1200" b="0" strike="noStrike" spc="-1">
              <a:solidFill>
                <a:srgbClr val="000000"/>
              </a:solidFill>
              <a:latin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9" name="PlaceHolder 1"/>
          <p:cNvSpPr>
            <a:spLocks noGrp="1" noRot="1" noChangeAspect="1"/>
          </p:cNvSpPr>
          <p:nvPr>
            <p:ph type="sldImg"/>
          </p:nvPr>
        </p:nvSpPr>
        <p:spPr>
          <a:xfrm>
            <a:off x="685800" y="1143000"/>
            <a:ext cx="5484813" cy="3084513"/>
          </a:xfrm>
          <a:prstGeom prst="rect">
            <a:avLst/>
          </a:prstGeom>
          <a:ln w="0">
            <a:noFill/>
          </a:ln>
        </p:spPr>
      </p:sp>
      <p:sp>
        <p:nvSpPr>
          <p:cNvPr id="227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Data protection is an essential part of building trust in researchers, and for good reason—participants need to feel confident that their information is safe. This goes beyond just following legal requirements; it’s about building trust and demonstrating that their privacy matters to you.</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If your survey involves participants in the EU or collects data from there, GDPR is non-negotiable.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Clearly communicate this on your survey website or FAQs. Write what happens to their data, how it’s stored, and what rights they have—think transparency here.</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Another good idea is to have a well-documented data protection and security concept, like in this example from </a:t>
            </a:r>
            <a:r>
              <a:rPr lang="en-GB" sz="2000" b="0" strike="noStrike" spc="-1" dirty="0" err="1">
                <a:solidFill>
                  <a:srgbClr val="000000"/>
                </a:solidFill>
                <a:latin typeface="Calibri"/>
              </a:rPr>
              <a:t>Nacaps</a:t>
            </a:r>
            <a:r>
              <a:rPr lang="en-GB" sz="2000" b="0" strike="noStrike" spc="-1" dirty="0">
                <a:solidFill>
                  <a:srgbClr val="000000"/>
                </a:solidFill>
                <a:latin typeface="Calibri"/>
              </a:rPr>
              <a:t> here. Here we explained all the measures in detail, whether it’s anonymizing responses or restricting access to sensitive information, and put this available as a download on the project website.</a:t>
            </a:r>
            <a:endParaRPr lang="de-DE" sz="2000" b="0" strike="noStrike" spc="-1" dirty="0">
              <a:solidFill>
                <a:srgbClr val="000000"/>
              </a:solidFill>
              <a:latin typeface="Calibri"/>
            </a:endParaRPr>
          </a:p>
        </p:txBody>
      </p:sp>
      <p:sp>
        <p:nvSpPr>
          <p:cNvPr id="2271" name="PlaceHolder 3"/>
          <p:cNvSpPr>
            <a:spLocks noGrp="1"/>
          </p:cNvSpPr>
          <p:nvPr>
            <p:ph type="sldNum" idx="23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161746F6-ADEE-4EDC-BFBF-758A7CECEE1C}" type="slidenum">
              <a:rPr lang="de-DE" sz="1200" b="0" strike="noStrike" spc="-1">
                <a:solidFill>
                  <a:srgbClr val="000000"/>
                </a:solidFill>
                <a:latin typeface="Calibri"/>
              </a:rPr>
              <a:t>87</a:t>
            </a:fld>
            <a:endParaRPr lang="de-DE" sz="1200" b="0" strike="noStrike" spc="-1">
              <a:solidFill>
                <a:srgbClr val="000000"/>
              </a:solidFill>
              <a:latin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2" name="PlaceHolder 1"/>
          <p:cNvSpPr>
            <a:spLocks noGrp="1" noRot="1" noChangeAspect="1"/>
          </p:cNvSpPr>
          <p:nvPr>
            <p:ph type="sldImg"/>
          </p:nvPr>
        </p:nvSpPr>
        <p:spPr>
          <a:xfrm>
            <a:off x="685800" y="1143000"/>
            <a:ext cx="5484813" cy="3084513"/>
          </a:xfrm>
          <a:prstGeom prst="rect">
            <a:avLst/>
          </a:prstGeom>
          <a:ln w="0">
            <a:noFill/>
          </a:ln>
        </p:spPr>
      </p:sp>
      <p:sp>
        <p:nvSpPr>
          <p:cNvPr id="227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US" sz="2000" b="0" strike="noStrike" spc="-1" dirty="0">
                <a:solidFill>
                  <a:srgbClr val="000000"/>
                </a:solidFill>
                <a:latin typeface="Calibri"/>
              </a:rPr>
              <a:t>A third important measure in this regard is of course the informed consent part on the index page of your survey.</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This is where the legally required data protection terms are clarified, and respondents are asked to provide their consent for data processing, without which they cannot begin the survey.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But I will talk more about it in a few minutes when we discuss data protection.</a:t>
            </a:r>
            <a:endParaRPr lang="de-DE" sz="2000" b="0" strike="noStrike" spc="-1" dirty="0">
              <a:solidFill>
                <a:srgbClr val="000000"/>
              </a:solidFill>
              <a:latin typeface="Calibri"/>
            </a:endParaRPr>
          </a:p>
        </p:txBody>
      </p:sp>
      <p:sp>
        <p:nvSpPr>
          <p:cNvPr id="2274" name="PlaceHolder 3"/>
          <p:cNvSpPr>
            <a:spLocks noGrp="1"/>
          </p:cNvSpPr>
          <p:nvPr>
            <p:ph type="sldNum" idx="23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7A63FD80-F41C-4365-A8EE-03006ED843CD}" type="slidenum">
              <a:rPr lang="de-DE" sz="1200" b="0" strike="noStrike" spc="-1">
                <a:solidFill>
                  <a:srgbClr val="000000"/>
                </a:solidFill>
                <a:latin typeface="Calibri"/>
              </a:rPr>
              <a:t>88</a:t>
            </a:fld>
            <a:endParaRPr lang="de-DE" sz="1200" b="0" strike="noStrike" spc="-1">
              <a:solidFill>
                <a:srgbClr val="000000"/>
              </a:solidFill>
              <a:latin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5" name="PlaceHolder 1"/>
          <p:cNvSpPr>
            <a:spLocks noGrp="1" noRot="1" noChangeAspect="1"/>
          </p:cNvSpPr>
          <p:nvPr>
            <p:ph type="sldImg"/>
          </p:nvPr>
        </p:nvSpPr>
        <p:spPr>
          <a:xfrm>
            <a:off x="685800" y="1143000"/>
            <a:ext cx="5484813" cy="3084513"/>
          </a:xfrm>
          <a:prstGeom prst="rect">
            <a:avLst/>
          </a:prstGeom>
          <a:ln w="0">
            <a:noFill/>
          </a:ln>
        </p:spPr>
      </p:sp>
      <p:sp>
        <p:nvSpPr>
          <p:cNvPr id="227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We’ve now covered perceived relevance, ease of participation, and trust in researcher. Lets make it complete in talking about incentives.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Incentives are a great way to boost participation—they give respondents that extra nudge by offering something in return for their time. </a:t>
            </a:r>
            <a:endParaRPr lang="de-DE" sz="2000" b="0" strike="noStrike" spc="-1" dirty="0">
              <a:solidFill>
                <a:srgbClr val="000000"/>
              </a:solidFill>
              <a:latin typeface="Calibri"/>
            </a:endParaRPr>
          </a:p>
        </p:txBody>
      </p:sp>
      <p:sp>
        <p:nvSpPr>
          <p:cNvPr id="2277" name="PlaceHolder 3"/>
          <p:cNvSpPr>
            <a:spLocks noGrp="1"/>
          </p:cNvSpPr>
          <p:nvPr>
            <p:ph type="sldNum" idx="23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093D862A-6CBF-45D3-AACF-C2EAAC57101D}" type="slidenum">
              <a:rPr lang="de-DE" sz="1200" b="0" strike="noStrike" spc="-1">
                <a:solidFill>
                  <a:srgbClr val="000000"/>
                </a:solidFill>
                <a:latin typeface="Calibri"/>
              </a:rPr>
              <a:t>89</a:t>
            </a:fld>
            <a:endParaRPr lang="de-DE" sz="1200" b="0" strike="noStrike" spc="-1">
              <a:solidFill>
                <a:srgbClr val="000000"/>
              </a:solidFill>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4" name="PlaceHolder 1"/>
          <p:cNvSpPr>
            <a:spLocks noGrp="1" noRot="1" noChangeAspect="1"/>
          </p:cNvSpPr>
          <p:nvPr>
            <p:ph type="sldImg"/>
          </p:nvPr>
        </p:nvSpPr>
        <p:spPr>
          <a:xfrm>
            <a:off x="685800" y="1143000"/>
            <a:ext cx="5484813" cy="3084513"/>
          </a:xfrm>
          <a:prstGeom prst="rect">
            <a:avLst/>
          </a:prstGeom>
          <a:ln w="0">
            <a:noFill/>
          </a:ln>
        </p:spPr>
      </p:sp>
      <p:sp>
        <p:nvSpPr>
          <p:cNvPr id="204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US" sz="2000" b="0" strike="noStrike" spc="-1" dirty="0">
                <a:solidFill>
                  <a:srgbClr val="000000"/>
                </a:solidFill>
                <a:latin typeface="Calibri"/>
              </a:rPr>
              <a:t>Thank you for this very cool introduction round. Nice to meeting you all!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We can now dive into the content, and I will start with </a:t>
            </a:r>
            <a:r>
              <a:rPr lang="de-DE" sz="2000" b="0" strike="noStrike" spc="-1" dirty="0">
                <a:solidFill>
                  <a:srgbClr val="000000"/>
                </a:solidFill>
                <a:latin typeface="Calibri"/>
              </a:rPr>
              <a:t>a </a:t>
            </a:r>
            <a:r>
              <a:rPr lang="de-DE" sz="2000" b="0" strike="noStrike" spc="-1" dirty="0" err="1">
                <a:solidFill>
                  <a:srgbClr val="000000"/>
                </a:solidFill>
                <a:latin typeface="Calibri"/>
              </a:rPr>
              <a:t>brief</a:t>
            </a:r>
            <a:r>
              <a:rPr lang="de-DE" sz="2000" b="0" strike="noStrike" spc="-1" dirty="0">
                <a:solidFill>
                  <a:srgbClr val="000000"/>
                </a:solidFill>
                <a:latin typeface="Calibri"/>
              </a:rPr>
              <a:t> </a:t>
            </a:r>
            <a:r>
              <a:rPr lang="de-DE" sz="2000" b="0" strike="noStrike" spc="-1" dirty="0" err="1">
                <a:solidFill>
                  <a:srgbClr val="000000"/>
                </a:solidFill>
                <a:latin typeface="Calibri"/>
              </a:rPr>
              <a:t>introduction</a:t>
            </a:r>
            <a:r>
              <a:rPr lang="de-DE" sz="2000" b="0" strike="noStrike" spc="-1" dirty="0">
                <a:solidFill>
                  <a:srgbClr val="000000"/>
                </a:solidFill>
                <a:latin typeface="Calibri"/>
              </a:rPr>
              <a:t> </a:t>
            </a:r>
            <a:r>
              <a:rPr lang="de-DE" sz="2000" b="0" strike="noStrike" spc="-1" dirty="0" err="1">
                <a:solidFill>
                  <a:srgbClr val="000000"/>
                </a:solidFill>
                <a:latin typeface="Calibri"/>
              </a:rPr>
              <a:t>to</a:t>
            </a:r>
            <a:r>
              <a:rPr lang="de-DE" sz="2000" b="0" strike="noStrike" spc="-1" dirty="0">
                <a:solidFill>
                  <a:srgbClr val="000000"/>
                </a:solidFill>
                <a:latin typeface="Calibri"/>
              </a:rPr>
              <a:t> web </a:t>
            </a:r>
            <a:r>
              <a:rPr lang="de-DE" sz="2000" b="0" strike="noStrike" spc="-1" dirty="0" err="1">
                <a:solidFill>
                  <a:srgbClr val="000000"/>
                </a:solidFill>
                <a:latin typeface="Calibri"/>
              </a:rPr>
              <a:t>surveys</a:t>
            </a:r>
            <a:r>
              <a:rPr lang="de-DE" sz="2000" b="0" strike="noStrike" spc="-1" dirty="0">
                <a:solidFill>
                  <a:srgbClr val="000000"/>
                </a:solidFill>
                <a:latin typeface="Calibri"/>
              </a:rPr>
              <a:t>.</a:t>
            </a: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046" name="PlaceHolder 3"/>
          <p:cNvSpPr>
            <a:spLocks noGrp="1"/>
          </p:cNvSpPr>
          <p:nvPr>
            <p:ph type="sldNum" idx="15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7C623D8-A5F5-4ADF-8BB6-35D88CF01FA0}" type="slidenum">
              <a:rPr lang="de-DE" sz="1200" b="0" strike="noStrike" spc="-1">
                <a:solidFill>
                  <a:srgbClr val="000000"/>
                </a:solidFill>
                <a:latin typeface="Calibri"/>
              </a:rPr>
              <a:t>9</a:t>
            </a:fld>
            <a:endParaRPr lang="de-DE" sz="1200" b="0" strike="noStrike" spc="-1">
              <a:solidFill>
                <a:srgbClr val="000000"/>
              </a:solidFill>
              <a:latin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 name="PlaceHolder 1"/>
          <p:cNvSpPr>
            <a:spLocks noGrp="1" noRot="1" noChangeAspect="1"/>
          </p:cNvSpPr>
          <p:nvPr>
            <p:ph type="sldImg"/>
          </p:nvPr>
        </p:nvSpPr>
        <p:spPr>
          <a:xfrm>
            <a:off x="685800" y="1143000"/>
            <a:ext cx="5484813" cy="3084513"/>
          </a:xfrm>
          <a:prstGeom prst="rect">
            <a:avLst/>
          </a:prstGeom>
          <a:ln w="0">
            <a:noFill/>
          </a:ln>
        </p:spPr>
      </p:sp>
      <p:sp>
        <p:nvSpPr>
          <p:cNvPr id="227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Incentives play a key role in encouraging participation in surveys. They can take different forms, like monetary rewards, non-monetary items such as vouchers or small gifts, or even prize draws for larger items. </a:t>
            </a:r>
            <a:endParaRPr lang="de-DE" sz="2000" b="0" strike="noStrike" spc="-1" dirty="0">
              <a:solidFill>
                <a:srgbClr val="000000"/>
              </a:solidFill>
              <a:latin typeface="Calibri"/>
            </a:endParaRPr>
          </a:p>
        </p:txBody>
      </p:sp>
      <p:sp>
        <p:nvSpPr>
          <p:cNvPr id="2280" name="PlaceHolder 3"/>
          <p:cNvSpPr>
            <a:spLocks noGrp="1"/>
          </p:cNvSpPr>
          <p:nvPr>
            <p:ph type="sldNum" idx="23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004257D3-B542-4E2E-BCB9-49A22CAE60A3}" type="slidenum">
              <a:rPr lang="de-DE" sz="1200" b="0" strike="noStrike" spc="-1">
                <a:solidFill>
                  <a:srgbClr val="000000"/>
                </a:solidFill>
                <a:latin typeface="Calibri"/>
              </a:rPr>
              <a:t>90</a:t>
            </a:fld>
            <a:endParaRPr lang="de-DE" sz="1200" b="0" strike="noStrike" spc="-1">
              <a:solidFill>
                <a:srgbClr val="000000"/>
              </a:solidFill>
              <a:latin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1" name="PlaceHolder 1"/>
          <p:cNvSpPr>
            <a:spLocks noGrp="1" noRot="1" noChangeAspect="1"/>
          </p:cNvSpPr>
          <p:nvPr>
            <p:ph type="sldImg"/>
          </p:nvPr>
        </p:nvSpPr>
        <p:spPr>
          <a:xfrm>
            <a:off x="685800" y="1143000"/>
            <a:ext cx="5484813" cy="3084513"/>
          </a:xfrm>
          <a:prstGeom prst="rect">
            <a:avLst/>
          </a:prstGeom>
          <a:ln w="0">
            <a:noFill/>
          </a:ln>
        </p:spPr>
      </p:sp>
      <p:sp>
        <p:nvSpPr>
          <p:cNvPr id="228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First, lets talk about monetary incentives. Monetary incentives are a popular and effective way to motivate survey participation. Let's break down three common approaches:</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Direct Payments: These are straightforward cash payments to participants. They’re widely appealing and particularly effective for longer or more complex surveys that demand more time or effort. The downside is that they can be quite costly. These are best used for shorter surveys or when time is critical.</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 Gift Cards and Vouchers: These offer flexibility, allowing recipients to choose how they use their reward. They’re appealing to a broad audience, making them a versatile option. However, like direct payments, they come with a significant cost. They work well when direct cash isn't feasible or when your survey targets a general population.</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Pay-per-Response Models: Services like Amazon Mechanical Turk or </a:t>
            </a:r>
            <a:r>
              <a:rPr lang="en-GB" sz="2000" b="0" strike="noStrike" spc="-1" dirty="0" err="1">
                <a:solidFill>
                  <a:srgbClr val="000000"/>
                </a:solidFill>
                <a:latin typeface="Calibri"/>
              </a:rPr>
              <a:t>Trendfrage</a:t>
            </a:r>
            <a:r>
              <a:rPr lang="en-GB" sz="2000" b="0" strike="noStrike" spc="-1" dirty="0">
                <a:solidFill>
                  <a:srgbClr val="000000"/>
                </a:solidFill>
                <a:latin typeface="Calibri"/>
              </a:rPr>
              <a:t> pay participants for each response. These can be cost-effective for surveys with a large volume of respondents or low response burden. However, there's a risk of attracting 'professional survey-takers,' which may compromise data quality. This method is best for high-volume studies or specific tasks like A/B testing.</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283" name="PlaceHolder 3"/>
          <p:cNvSpPr>
            <a:spLocks noGrp="1"/>
          </p:cNvSpPr>
          <p:nvPr>
            <p:ph type="sldNum" idx="236"/>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12397EC3-E538-4309-B443-929DCF7BA74C}" type="slidenum">
              <a:rPr lang="de-DE" sz="1200" b="0" strike="noStrike" spc="-1">
                <a:solidFill>
                  <a:srgbClr val="000000"/>
                </a:solidFill>
                <a:latin typeface="Calibri"/>
              </a:rPr>
              <a:t>91</a:t>
            </a:fld>
            <a:endParaRPr lang="de-DE" sz="1200" b="0" strike="noStrike" spc="-1">
              <a:solidFill>
                <a:srgbClr val="000000"/>
              </a:solidFill>
              <a:latin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4" name="PlaceHolder 1"/>
          <p:cNvSpPr>
            <a:spLocks noGrp="1" noRot="1" noChangeAspect="1"/>
          </p:cNvSpPr>
          <p:nvPr>
            <p:ph type="sldImg"/>
          </p:nvPr>
        </p:nvSpPr>
        <p:spPr>
          <a:xfrm>
            <a:off x="685800" y="1143000"/>
            <a:ext cx="5484813" cy="3084513"/>
          </a:xfrm>
          <a:prstGeom prst="rect">
            <a:avLst/>
          </a:prstGeom>
          <a:ln w="0">
            <a:noFill/>
          </a:ln>
        </p:spPr>
      </p:sp>
      <p:sp>
        <p:nvSpPr>
          <p:cNvPr id="228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Non-monetary incentives can be a valuable alternative to traditional financial rewards. Let’s explore two common approaches:</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Access to Survey Results or Reports</a:t>
            </a:r>
            <a:r>
              <a:rPr lang="en-GB" sz="2000" b="0" strike="noStrike" spc="-1" dirty="0">
                <a:solidFill>
                  <a:srgbClr val="000000"/>
                </a:solidFill>
                <a:latin typeface="Calibri"/>
              </a:rPr>
              <a:t>: Offering participants access to the findings is a cost-effective way to build engagement and goodwill. It works particularly well for audiences who value knowledge or are deeply invested in the survey topic, such as academic researchers or professionals. However, it may not appeal to all groups, especially those less interested in the topic.</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Klick</a:t>
            </a: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Charitable Donations Made on Behalf of Participants</a:t>
            </a:r>
            <a:r>
              <a:rPr lang="en-GB" sz="2000" b="0" strike="noStrike" spc="-1" dirty="0">
                <a:solidFill>
                  <a:srgbClr val="000000"/>
                </a:solidFill>
                <a:latin typeface="Calibri"/>
              </a:rPr>
              <a:t>: This option aligns the survey with a broader social or ethical cause, making it especially effective for altruistic or socially conscious participants. The downside is that the choice of organization may not resonate with all participants, potentially limiting its appeal.</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286" name="PlaceHolder 3"/>
          <p:cNvSpPr>
            <a:spLocks noGrp="1"/>
          </p:cNvSpPr>
          <p:nvPr>
            <p:ph type="sldNum" idx="23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DD17A496-F51E-4F1E-B347-068380E66E54}" type="slidenum">
              <a:rPr lang="de-DE" sz="1200" b="0" strike="noStrike" spc="-1">
                <a:solidFill>
                  <a:srgbClr val="000000"/>
                </a:solidFill>
                <a:latin typeface="Calibri"/>
              </a:rPr>
              <a:t>92</a:t>
            </a:fld>
            <a:endParaRPr lang="de-DE" sz="1200" b="0" strike="noStrike" spc="-1">
              <a:solidFill>
                <a:srgbClr val="000000"/>
              </a:solidFill>
              <a:latin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7" name="PlaceHolder 1"/>
          <p:cNvSpPr>
            <a:spLocks noGrp="1" noRot="1" noChangeAspect="1"/>
          </p:cNvSpPr>
          <p:nvPr>
            <p:ph type="sldImg"/>
          </p:nvPr>
        </p:nvSpPr>
        <p:spPr>
          <a:xfrm>
            <a:off x="685800" y="1143000"/>
            <a:ext cx="5484813" cy="3084513"/>
          </a:xfrm>
          <a:prstGeom prst="rect">
            <a:avLst/>
          </a:prstGeom>
          <a:ln w="0">
            <a:noFill/>
          </a:ln>
        </p:spPr>
      </p:sp>
      <p:sp>
        <p:nvSpPr>
          <p:cNvPr id="228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Now let’s talk about prize draws . Prize draws involve offering participants the chance to win larger, high-value items or gift cards, rather than giving everyone a reward. </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Here are some incentive examples for </a:t>
            </a:r>
            <a:r>
              <a:rPr lang="en-GB" sz="2000" b="0" strike="noStrike" spc="-1" dirty="0" err="1">
                <a:solidFill>
                  <a:srgbClr val="000000"/>
                </a:solidFill>
                <a:latin typeface="Calibri"/>
              </a:rPr>
              <a:t>Nacaps</a:t>
            </a:r>
            <a:r>
              <a:rPr lang="en-GB" sz="2000" b="0" strike="noStrike" spc="-1" dirty="0">
                <a:solidFill>
                  <a:srgbClr val="000000"/>
                </a:solidFill>
                <a:latin typeface="Calibri"/>
              </a:rPr>
              <a:t> raffles.</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Let’s start with the pros and cons.</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First off, it’s </a:t>
            </a:r>
            <a:r>
              <a:rPr lang="en-GB" sz="2000" b="1" strike="noStrike" spc="-1" dirty="0">
                <a:solidFill>
                  <a:srgbClr val="000000"/>
                </a:solidFill>
                <a:latin typeface="Calibri"/>
              </a:rPr>
              <a:t>cost-effective.</a:t>
            </a:r>
            <a:r>
              <a:rPr lang="en-GB" sz="2000" b="0" strike="noStrike" spc="-1" dirty="0">
                <a:solidFill>
                  <a:srgbClr val="000000"/>
                </a:solidFill>
                <a:latin typeface="Calibri"/>
              </a:rPr>
              <a:t> Not everyone gets a reward, which keeps your costs low while still making participation appealing.</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It can generate a sense of </a:t>
            </a:r>
            <a:r>
              <a:rPr lang="en-GB" sz="2000" b="1" strike="noStrike" spc="-1" dirty="0">
                <a:solidFill>
                  <a:srgbClr val="000000"/>
                </a:solidFill>
                <a:latin typeface="Calibri"/>
              </a:rPr>
              <a:t>fun and excitement,</a:t>
            </a:r>
            <a:r>
              <a:rPr lang="en-GB" sz="2000" b="0" strike="noStrike" spc="-1" dirty="0">
                <a:solidFill>
                  <a:srgbClr val="000000"/>
                </a:solidFill>
                <a:latin typeface="Calibri"/>
              </a:rPr>
              <a:t> as participants anticipate the possibility of winning something valuable.</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From an administrative perspective, it’s </a:t>
            </a:r>
            <a:r>
              <a:rPr lang="en-GB" sz="2000" b="1" strike="noStrike" spc="-1" dirty="0">
                <a:solidFill>
                  <a:srgbClr val="000000"/>
                </a:solidFill>
                <a:latin typeface="Calibri"/>
              </a:rPr>
              <a:t>simpler</a:t>
            </a:r>
            <a:r>
              <a:rPr lang="en-GB" sz="2000" b="0" strike="noStrike" spc="-1" dirty="0">
                <a:solidFill>
                  <a:srgbClr val="000000"/>
                </a:solidFill>
                <a:latin typeface="Calibri"/>
              </a:rPr>
              <a:t>—you don’t need to manage individual </a:t>
            </a:r>
            <a:r>
              <a:rPr lang="en-GB" sz="2000" b="0" strike="noStrike" spc="-1" dirty="0" err="1">
                <a:solidFill>
                  <a:srgbClr val="000000"/>
                </a:solidFill>
                <a:latin typeface="Calibri"/>
              </a:rPr>
              <a:t>payouts</a:t>
            </a:r>
            <a:r>
              <a:rPr lang="en-GB" sz="2000" b="0" strike="noStrike" spc="-1" dirty="0">
                <a:solidFill>
                  <a:srgbClr val="000000"/>
                </a:solidFill>
                <a:latin typeface="Calibri"/>
              </a:rPr>
              <a:t> for every participant.</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But—and here’s the catch—the uncertainty of winning might actually discourage some participants, especially those who value guaranteed rewards over the thrill of a potential prize.</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When is a prize draw the right choice?</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It’s particularly well-suited for </a:t>
            </a:r>
            <a:r>
              <a:rPr lang="en-GB" sz="2000" b="1" strike="noStrike" spc="-1" dirty="0">
                <a:solidFill>
                  <a:srgbClr val="000000"/>
                </a:solidFill>
                <a:latin typeface="Calibri"/>
              </a:rPr>
              <a:t>large sample surveys</a:t>
            </a:r>
            <a:r>
              <a:rPr lang="en-GB" sz="2000" b="0" strike="noStrike" spc="-1" dirty="0">
                <a:solidFill>
                  <a:srgbClr val="000000"/>
                </a:solidFill>
                <a:latin typeface="Calibri"/>
              </a:rPr>
              <a:t> or when you’re working with </a:t>
            </a:r>
            <a:r>
              <a:rPr lang="en-GB" sz="2000" b="1" strike="noStrike" spc="-1" dirty="0">
                <a:solidFill>
                  <a:srgbClr val="000000"/>
                </a:solidFill>
                <a:latin typeface="Calibri"/>
              </a:rPr>
              <a:t>diverse, general populations.</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 And if your budget is tight, this can be a great way to still provide an incentive without overspending.</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1" strike="noStrike" spc="-1" dirty="0">
                <a:solidFill>
                  <a:srgbClr val="000000"/>
                </a:solidFill>
                <a:latin typeface="Calibri"/>
              </a:rPr>
              <a:t>What should you communicate?</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Transparency is key! Clearly describe the prize or prizes participants could win.</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State the </a:t>
            </a:r>
            <a:r>
              <a:rPr lang="en-GB" sz="2000" b="1" strike="noStrike" spc="-1" dirty="0">
                <a:solidFill>
                  <a:srgbClr val="000000"/>
                </a:solidFill>
                <a:latin typeface="Calibri"/>
              </a:rPr>
              <a:t>number of winners</a:t>
            </a:r>
            <a:r>
              <a:rPr lang="en-GB" sz="2000" b="0" strike="noStrike" spc="-1" dirty="0">
                <a:solidFill>
                  <a:srgbClr val="000000"/>
                </a:solidFill>
                <a:latin typeface="Calibri"/>
              </a:rPr>
              <a:t>—are there multiple chances to win or just one big prize?</a:t>
            </a:r>
            <a:endParaRPr lang="de-DE" sz="2000" b="0" strike="noStrike" spc="-1" dirty="0">
              <a:solidFill>
                <a:srgbClr val="000000"/>
              </a:solidFill>
              <a:latin typeface="Calibri"/>
            </a:endParaRPr>
          </a:p>
          <a:p>
            <a:pPr marL="216000" indent="-216000" algn="just">
              <a:lnSpc>
                <a:spcPct val="150000"/>
              </a:lnSpc>
              <a:buClr>
                <a:srgbClr val="000000"/>
              </a:buClr>
              <a:buFont typeface="Arial"/>
              <a:buChar char="•"/>
              <a:tabLst>
                <a:tab pos="0" algn="l"/>
              </a:tabLst>
            </a:pPr>
            <a:r>
              <a:rPr lang="en-GB" sz="2000" b="0" strike="noStrike" spc="-1" dirty="0">
                <a:solidFill>
                  <a:srgbClr val="000000"/>
                </a:solidFill>
                <a:latin typeface="Calibri"/>
              </a:rPr>
              <a:t>And don’t forget to specify the </a:t>
            </a:r>
            <a:r>
              <a:rPr lang="en-GB" sz="2000" b="1" strike="noStrike" spc="-1" dirty="0">
                <a:solidFill>
                  <a:srgbClr val="000000"/>
                </a:solidFill>
                <a:latin typeface="Calibri"/>
              </a:rPr>
              <a:t>draw date</a:t>
            </a:r>
            <a:r>
              <a:rPr lang="en-GB" sz="2000" b="0" strike="noStrike" spc="-1" dirty="0">
                <a:solidFill>
                  <a:srgbClr val="000000"/>
                </a:solidFill>
                <a:latin typeface="Calibri"/>
              </a:rPr>
              <a:t> and exactly how winners will be contacted.</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p:txBody>
      </p:sp>
      <p:sp>
        <p:nvSpPr>
          <p:cNvPr id="2289" name="PlaceHolder 3"/>
          <p:cNvSpPr>
            <a:spLocks noGrp="1"/>
          </p:cNvSpPr>
          <p:nvPr>
            <p:ph type="sldNum" idx="23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63A7B366-F0D6-4B72-8745-FFC82C302C46}" type="slidenum">
              <a:rPr lang="de-DE" sz="1200" b="0" strike="noStrike" spc="-1">
                <a:solidFill>
                  <a:srgbClr val="000000"/>
                </a:solidFill>
                <a:latin typeface="Calibri"/>
              </a:rPr>
              <a:t>93</a:t>
            </a:fld>
            <a:endParaRPr lang="de-DE" sz="1200" b="0" strike="noStrike" spc="-1">
              <a:solidFill>
                <a:srgbClr val="000000"/>
              </a:solidFill>
              <a:latin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0" name="PlaceHolder 1"/>
          <p:cNvSpPr>
            <a:spLocks noGrp="1" noRot="1" noChangeAspect="1"/>
          </p:cNvSpPr>
          <p:nvPr>
            <p:ph type="sldImg"/>
          </p:nvPr>
        </p:nvSpPr>
        <p:spPr>
          <a:xfrm>
            <a:off x="685800" y="1143000"/>
            <a:ext cx="5484813" cy="3084513"/>
          </a:xfrm>
          <a:prstGeom prst="rect">
            <a:avLst/>
          </a:prstGeom>
          <a:ln w="0">
            <a:noFill/>
          </a:ln>
        </p:spPr>
      </p:sp>
      <p:sp>
        <p:nvSpPr>
          <p:cNvPr id="2291"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There is of course some evidence in survey research about what incentives work best.</a:t>
            </a:r>
            <a:endParaRPr lang="de-DE" sz="2000" b="0" strike="noStrike" spc="-1" dirty="0">
              <a:solidFill>
                <a:srgbClr val="000000"/>
              </a:solidFill>
              <a:latin typeface="Calibri"/>
            </a:endParaRPr>
          </a:p>
          <a:p>
            <a:pPr marL="216000" indent="0" algn="just">
              <a:lnSpc>
                <a:spcPct val="150000"/>
              </a:lnSpc>
              <a:buNone/>
              <a:tabLst>
                <a:tab pos="0" algn="l"/>
              </a:tabLst>
            </a:pP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1" strike="noStrike" spc="-1" dirty="0">
                <a:solidFill>
                  <a:srgbClr val="000000"/>
                </a:solidFill>
                <a:latin typeface="Calibri"/>
              </a:rPr>
              <a:t>instant compensation</a:t>
            </a:r>
            <a:r>
              <a:rPr lang="en-GB" sz="2000" b="0" strike="noStrike" spc="-1" dirty="0">
                <a:solidFill>
                  <a:srgbClr val="000000"/>
                </a:solidFill>
                <a:latin typeface="Calibri"/>
              </a:rPr>
              <a:t> often outperforms delayed rewards when it comes to response rates. Imagine getting a small payment, like 5€, right after completing a survey –or even in advance. </a:t>
            </a:r>
            <a:r>
              <a:rPr lang="en-GB" sz="2000" b="1" strike="noStrike" spc="-1" dirty="0">
                <a:solidFill>
                  <a:srgbClr val="000000"/>
                </a:solidFill>
                <a:latin typeface="Calibri"/>
              </a:rPr>
              <a:t>This certainty and immediacy are powerful motivators.</a:t>
            </a:r>
            <a:r>
              <a:rPr lang="en-GB" sz="2000" b="0" strike="noStrike" spc="-1" dirty="0">
                <a:solidFill>
                  <a:srgbClr val="000000"/>
                </a:solidFill>
                <a:latin typeface="Calibri"/>
              </a:rPr>
              <a:t> People value a reward they can receive immediately over the possibility of something bigger later, like winning 100€ in a raffle.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And speaking of certainty, </a:t>
            </a:r>
            <a:r>
              <a:rPr lang="en-GB" sz="2000" b="1" strike="noStrike" spc="-1" dirty="0">
                <a:solidFill>
                  <a:srgbClr val="000000"/>
                </a:solidFill>
                <a:latin typeface="Calibri"/>
              </a:rPr>
              <a:t>guaranteed small payments</a:t>
            </a:r>
            <a:r>
              <a:rPr lang="en-GB" sz="2000" b="0" strike="noStrike" spc="-1" dirty="0">
                <a:solidFill>
                  <a:srgbClr val="000000"/>
                </a:solidFill>
                <a:latin typeface="Calibri"/>
              </a:rPr>
              <a:t> generally bring in more respondents than the potential of a larger prize. </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One more thing to consider: the length of your survey. </a:t>
            </a:r>
            <a:r>
              <a:rPr lang="en-GB" sz="2000" b="1" strike="noStrike" spc="-1" dirty="0">
                <a:solidFill>
                  <a:srgbClr val="000000"/>
                </a:solidFill>
                <a:latin typeface="Calibri"/>
              </a:rPr>
              <a:t>The longer the survey, the more valuable your incentive should be.</a:t>
            </a:r>
            <a:r>
              <a:rPr lang="en-GB" sz="2000" b="0" strike="noStrike" spc="-1" dirty="0">
                <a:solidFill>
                  <a:srgbClr val="000000"/>
                </a:solidFill>
                <a:latin typeface="Calibri"/>
              </a:rPr>
              <a:t> </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292" name="PlaceHolder 3"/>
          <p:cNvSpPr>
            <a:spLocks noGrp="1"/>
          </p:cNvSpPr>
          <p:nvPr>
            <p:ph type="sldNum" idx="23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8967DFAA-93A2-41DD-911B-9F01A523F597}" type="slidenum">
              <a:rPr lang="de-DE" sz="1200" b="0" strike="noStrike" spc="-1">
                <a:solidFill>
                  <a:srgbClr val="000000"/>
                </a:solidFill>
                <a:latin typeface="Calibri"/>
              </a:rPr>
              <a:t>94</a:t>
            </a:fld>
            <a:endParaRPr lang="de-DE" sz="1200" b="0" strike="noStrike" spc="-1">
              <a:solidFill>
                <a:srgbClr val="000000"/>
              </a:solidFill>
              <a:latin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 name="PlaceHolder 1"/>
          <p:cNvSpPr>
            <a:spLocks noGrp="1" noRot="1" noChangeAspect="1"/>
          </p:cNvSpPr>
          <p:nvPr>
            <p:ph type="sldImg"/>
          </p:nvPr>
        </p:nvSpPr>
        <p:spPr>
          <a:xfrm>
            <a:off x="685800" y="1143000"/>
            <a:ext cx="5484813" cy="3084513"/>
          </a:xfrm>
          <a:prstGeom prst="rect">
            <a:avLst/>
          </a:prstGeom>
          <a:ln w="0">
            <a:noFill/>
          </a:ln>
        </p:spPr>
      </p:sp>
      <p:sp>
        <p:nvSpPr>
          <p:cNvPr id="229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r>
              <a:rPr lang="en-GB" sz="2800" dirty="0"/>
              <a:t>Let’s do a quick interactive exercise to wrap up our section on incentivization strategies.</a:t>
            </a:r>
          </a:p>
          <a:p>
            <a:endParaRPr lang="en-GB" sz="2800" dirty="0"/>
          </a:p>
          <a:p>
            <a:r>
              <a:rPr lang="en-GB" sz="2800" dirty="0"/>
              <a:t>I’ll show you a few short scenarios describing different survey contexts. For each one, I’d like you to think about what kind of incentive would be most appropriate — considering the target group, the topic, and any potential constraints like budget or time.</a:t>
            </a:r>
          </a:p>
          <a:p>
            <a:r>
              <a:rPr lang="en-GB" sz="2800" dirty="0"/>
              <a:t>You don’t need to overthink it — just think practically: what would actually motivate people in that situation?</a:t>
            </a:r>
          </a:p>
          <a:p>
            <a:r>
              <a:rPr lang="en-GB" sz="2800" dirty="0"/>
              <a:t>Let’s start with the first scenario…</a:t>
            </a:r>
          </a:p>
          <a:p>
            <a:pPr marL="216000" indent="-216000">
              <a:buNone/>
            </a:pPr>
            <a:endParaRPr lang="de-DE" sz="1800" b="0" strike="noStrike" spc="-1" dirty="0">
              <a:solidFill>
                <a:srgbClr val="000000"/>
              </a:solidFill>
              <a:latin typeface="Calibri"/>
            </a:endParaRPr>
          </a:p>
        </p:txBody>
      </p:sp>
      <p:sp>
        <p:nvSpPr>
          <p:cNvPr id="2295" name="PlaceHolder 3"/>
          <p:cNvSpPr>
            <a:spLocks noGrp="1"/>
          </p:cNvSpPr>
          <p:nvPr>
            <p:ph type="sldNum" idx="24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2733D0D-AC08-4DE0-B946-8D711C025AB7}" type="slidenum">
              <a:rPr lang="de-DE" sz="1200" b="0" strike="noStrike" spc="-1">
                <a:solidFill>
                  <a:srgbClr val="000000"/>
                </a:solidFill>
                <a:latin typeface="Calibri"/>
              </a:rPr>
              <a:t>95</a:t>
            </a:fld>
            <a:endParaRPr lang="de-DE" sz="1200" b="0" strike="noStrike" spc="-1">
              <a:solidFill>
                <a:srgbClr val="000000"/>
              </a:solidFill>
              <a:latin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PlaceHolder 1"/>
          <p:cNvSpPr>
            <a:spLocks noGrp="1" noRot="1" noChangeAspect="1"/>
          </p:cNvSpPr>
          <p:nvPr>
            <p:ph type="sldImg"/>
          </p:nvPr>
        </p:nvSpPr>
        <p:spPr>
          <a:xfrm>
            <a:off x="685800" y="1143000"/>
            <a:ext cx="5484813" cy="3084513"/>
          </a:xfrm>
          <a:prstGeom prst="rect">
            <a:avLst/>
          </a:prstGeom>
          <a:ln w="0">
            <a:noFill/>
          </a:ln>
        </p:spPr>
      </p:sp>
      <p:sp>
        <p:nvSpPr>
          <p:cNvPr id="229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In the end, incentives are not a one-size-fits-all solution – they need to be tailored to your audience, your budget, and your survey goals.</a:t>
            </a:r>
          </a:p>
          <a:p>
            <a:pPr marL="0" indent="0" algn="just">
              <a:lnSpc>
                <a:spcPct val="150000"/>
              </a:lnSpc>
              <a:buNone/>
              <a:tabLst>
                <a:tab pos="0" algn="l"/>
              </a:tabLst>
            </a:pP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 let’s start with </a:t>
            </a:r>
            <a:r>
              <a:rPr lang="en-GB" sz="2000" b="1" strike="noStrike" spc="-1" dirty="0">
                <a:solidFill>
                  <a:srgbClr val="000000"/>
                </a:solidFill>
                <a:latin typeface="Calibri"/>
              </a:rPr>
              <a:t>budget</a:t>
            </a:r>
            <a:r>
              <a:rPr lang="en-GB" sz="2000" b="0" strike="noStrike" spc="-1" dirty="0">
                <a:solidFill>
                  <a:srgbClr val="000000"/>
                </a:solidFill>
                <a:latin typeface="Calibri"/>
              </a:rPr>
              <a:t>. Ask yourself: what can you realistically afford? If you’re working with a tight budget, micro-incentives – like small gift cards or small cash payments – can work wonders for larger, more diverse audiences. Alternatively, you might consider </a:t>
            </a:r>
            <a:r>
              <a:rPr lang="en-GB" sz="2000" b="1" strike="noStrike" spc="-1" dirty="0">
                <a:solidFill>
                  <a:srgbClr val="000000"/>
                </a:solidFill>
                <a:latin typeface="Calibri"/>
              </a:rPr>
              <a:t>selective incentives</a:t>
            </a:r>
            <a:r>
              <a:rPr lang="en-GB" sz="2000" b="0" strike="noStrike" spc="-1" dirty="0">
                <a:solidFill>
                  <a:srgbClr val="000000"/>
                </a:solidFill>
                <a:latin typeface="Calibri"/>
              </a:rPr>
              <a:t>, like prize draws, which reduce upfront costs but may appeal to fewer participants.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Next, think about </a:t>
            </a:r>
            <a:r>
              <a:rPr lang="en-GB" sz="2000" b="1" strike="noStrike" spc="-1" dirty="0">
                <a:solidFill>
                  <a:srgbClr val="000000"/>
                </a:solidFill>
                <a:latin typeface="Calibri"/>
              </a:rPr>
              <a:t>who you’re targeting</a:t>
            </a:r>
            <a:r>
              <a:rPr lang="en-GB" sz="2000" b="0" strike="noStrike" spc="-1" dirty="0">
                <a:solidFill>
                  <a:srgbClr val="000000"/>
                </a:solidFill>
                <a:latin typeface="Calibri"/>
              </a:rPr>
              <a:t>. Incentives that resonate with one group might not work with another. For instance:</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1" strike="noStrike" spc="-1" dirty="0">
                <a:solidFill>
                  <a:srgbClr val="000000"/>
                </a:solidFill>
                <a:latin typeface="Calibri"/>
              </a:rPr>
              <a:t>Younger audiences</a:t>
            </a:r>
            <a:r>
              <a:rPr lang="en-GB" sz="2000" b="0" strike="noStrike" spc="-1" dirty="0">
                <a:solidFill>
                  <a:srgbClr val="000000"/>
                </a:solidFill>
                <a:latin typeface="Calibri"/>
              </a:rPr>
              <a:t> tend to prefer digital rewards, like vouchers for apps, subscriptions, or even entry into a prize draw for a smartphone or laptop.</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On the other hand, </a:t>
            </a:r>
            <a:r>
              <a:rPr lang="en-GB" sz="2000" b="1" strike="noStrike" spc="-1" dirty="0">
                <a:solidFill>
                  <a:srgbClr val="000000"/>
                </a:solidFill>
                <a:latin typeface="Calibri"/>
              </a:rPr>
              <a:t>researchers</a:t>
            </a:r>
            <a:r>
              <a:rPr lang="en-GB" sz="2000" b="0" strike="noStrike" spc="-1" dirty="0">
                <a:solidFill>
                  <a:srgbClr val="000000"/>
                </a:solidFill>
                <a:latin typeface="Calibri"/>
              </a:rPr>
              <a:t> might not care about gift cards as much, but they might value access to the survey’s results or other knowledge-based incentives.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It’s also crucial to choose incentives that </a:t>
            </a:r>
            <a:r>
              <a:rPr lang="en-GB" sz="2000" b="1" strike="noStrike" spc="-1" dirty="0">
                <a:solidFill>
                  <a:srgbClr val="000000"/>
                </a:solidFill>
                <a:latin typeface="Calibri"/>
              </a:rPr>
              <a:t>align with your survey topic</a:t>
            </a:r>
            <a:r>
              <a:rPr lang="en-GB" sz="2000" b="0" strike="noStrike" spc="-1" dirty="0">
                <a:solidFill>
                  <a:srgbClr val="000000"/>
                </a:solidFill>
                <a:latin typeface="Calibri"/>
              </a:rPr>
              <a:t>. For example, if you’re conducting research on health, offering fitness-related incentives like wearable devices or gym memberships can make the survey feel more relevant to participants. This relevance can boost motivation.</a:t>
            </a:r>
            <a:endParaRPr lang="de-DE" sz="2000" b="0" strike="noStrike" spc="-1" dirty="0">
              <a:solidFill>
                <a:srgbClr val="000000"/>
              </a:solidFill>
              <a:latin typeface="Calibri"/>
            </a:endParaRPr>
          </a:p>
          <a:p>
            <a:pPr indent="0" algn="just">
              <a:lnSpc>
                <a:spcPct val="150000"/>
              </a:lnSpc>
              <a:buNone/>
              <a:tabLst>
                <a:tab pos="0" algn="l"/>
              </a:tabLst>
            </a:pPr>
            <a:endParaRPr lang="en-GB" sz="2000" b="0" strike="noStrike" spc="-1" dirty="0">
              <a:solidFill>
                <a:srgbClr val="000000"/>
              </a:solidFill>
              <a:latin typeface="Calibri"/>
            </a:endParaRPr>
          </a:p>
          <a:p>
            <a:pPr indent="0" algn="just">
              <a:lnSpc>
                <a:spcPct val="150000"/>
              </a:lnSpc>
              <a:buNone/>
              <a:tabLst>
                <a:tab pos="0" algn="l"/>
              </a:tabLst>
            </a:pPr>
            <a:r>
              <a:rPr lang="en-GB" sz="2000" b="0" strike="noStrike" spc="-1" dirty="0">
                <a:solidFill>
                  <a:srgbClr val="000000"/>
                </a:solidFill>
                <a:latin typeface="Calibri"/>
              </a:rPr>
              <a:t>Finally, you can </a:t>
            </a:r>
            <a:r>
              <a:rPr lang="en-GB" sz="2000" b="1" strike="noStrike" spc="-1" dirty="0">
                <a:solidFill>
                  <a:srgbClr val="000000"/>
                </a:solidFill>
                <a:latin typeface="Calibri"/>
              </a:rPr>
              <a:t>combine strategies</a:t>
            </a:r>
            <a:r>
              <a:rPr lang="en-GB" sz="2000" b="0" strike="noStrike" spc="-1" dirty="0">
                <a:solidFill>
                  <a:srgbClr val="000000"/>
                </a:solidFill>
                <a:latin typeface="Calibri"/>
              </a:rPr>
              <a:t>. For instance, you could offer a raffle with one large prize – like a high-value gadget – but also include smaller prizes to keep more participants motivated.</a:t>
            </a:r>
            <a:endParaRPr lang="de-DE" sz="2000" b="0" strike="noStrike" spc="-1" dirty="0">
              <a:solidFill>
                <a:srgbClr val="000000"/>
              </a:solidFill>
              <a:latin typeface="Calibri"/>
            </a:endParaRPr>
          </a:p>
          <a:p>
            <a:pPr indent="0" algn="just">
              <a:lnSpc>
                <a:spcPct val="150000"/>
              </a:lnSpc>
              <a:buNone/>
              <a:tabLst>
                <a:tab pos="0" algn="l"/>
              </a:tabLst>
            </a:pPr>
            <a:endParaRPr lang="de-DE" sz="2000" b="0" strike="noStrike" spc="-1" dirty="0">
              <a:solidFill>
                <a:srgbClr val="000000"/>
              </a:solidFill>
              <a:latin typeface="Calibri"/>
            </a:endParaRPr>
          </a:p>
        </p:txBody>
      </p:sp>
      <p:sp>
        <p:nvSpPr>
          <p:cNvPr id="2298" name="PlaceHolder 3"/>
          <p:cNvSpPr>
            <a:spLocks noGrp="1"/>
          </p:cNvSpPr>
          <p:nvPr>
            <p:ph type="sldNum" idx="24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3F4B46D2-7B6C-46A5-A685-E9CBA52B79D1}" type="slidenum">
              <a:rPr lang="de-DE" sz="1200" b="0" strike="noStrike" spc="-1">
                <a:solidFill>
                  <a:srgbClr val="000000"/>
                </a:solidFill>
                <a:latin typeface="Calibri"/>
              </a:rPr>
              <a:t>96</a:t>
            </a:fld>
            <a:endParaRPr lang="de-DE" sz="1200" b="0" strike="noStrike" spc="-1">
              <a:solidFill>
                <a:srgbClr val="000000"/>
              </a:solidFill>
              <a:latin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9" name="PlaceHolder 1"/>
          <p:cNvSpPr>
            <a:spLocks noGrp="1" noRot="1" noChangeAspect="1"/>
          </p:cNvSpPr>
          <p:nvPr>
            <p:ph type="sldImg"/>
          </p:nvPr>
        </p:nvSpPr>
        <p:spPr>
          <a:xfrm>
            <a:off x="685800" y="1143000"/>
            <a:ext cx="5484813" cy="3084513"/>
          </a:xfrm>
          <a:prstGeom prst="rect">
            <a:avLst/>
          </a:prstGeom>
          <a:ln w="0">
            <a:noFill/>
          </a:ln>
        </p:spPr>
      </p:sp>
      <p:sp>
        <p:nvSpPr>
          <p:cNvPr id="230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Alright, now we’re moving into a topic that’s not exactly a </a:t>
            </a:r>
            <a:r>
              <a:rPr lang="en-GB" sz="2000" b="0" strike="noStrike" spc="-1" dirty="0" err="1">
                <a:solidFill>
                  <a:srgbClr val="000000"/>
                </a:solidFill>
                <a:latin typeface="Calibri"/>
              </a:rPr>
              <a:t>favorite</a:t>
            </a:r>
            <a:r>
              <a:rPr lang="en-GB" sz="2000" b="0" strike="noStrike" spc="-1" dirty="0">
                <a:solidFill>
                  <a:srgbClr val="000000"/>
                </a:solidFill>
                <a:latin typeface="Calibri"/>
              </a:rPr>
              <a:t> among us survey researchers—data protection.</a:t>
            </a:r>
            <a:endParaRPr lang="de-DE" sz="2000" b="0" strike="noStrike" spc="-1" dirty="0">
              <a:solidFill>
                <a:srgbClr val="000000"/>
              </a:solidFill>
              <a:latin typeface="Calibri"/>
            </a:endParaRPr>
          </a:p>
        </p:txBody>
      </p:sp>
      <p:sp>
        <p:nvSpPr>
          <p:cNvPr id="2301" name="PlaceHolder 3"/>
          <p:cNvSpPr>
            <a:spLocks noGrp="1"/>
          </p:cNvSpPr>
          <p:nvPr>
            <p:ph type="sldNum" idx="24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D432564-E3C4-4A81-B1A8-B6907B0C4284}" type="slidenum">
              <a:rPr lang="de-DE" sz="1200" b="0" strike="noStrike" spc="-1">
                <a:solidFill>
                  <a:srgbClr val="000000"/>
                </a:solidFill>
                <a:latin typeface="Calibri"/>
              </a:rPr>
              <a:t>97</a:t>
            </a:fld>
            <a:endParaRPr lang="de-DE" sz="1200" b="0" strike="noStrike" spc="-1">
              <a:solidFill>
                <a:srgbClr val="000000"/>
              </a:solidFill>
              <a:latin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2" name="PlaceHolder 1"/>
          <p:cNvSpPr>
            <a:spLocks noGrp="1" noRot="1" noChangeAspect="1"/>
          </p:cNvSpPr>
          <p:nvPr>
            <p:ph type="sldImg"/>
          </p:nvPr>
        </p:nvSpPr>
        <p:spPr>
          <a:xfrm>
            <a:off x="685800" y="1143000"/>
            <a:ext cx="5484813" cy="3084513"/>
          </a:xfrm>
          <a:prstGeom prst="rect">
            <a:avLst/>
          </a:prstGeom>
          <a:ln w="0">
            <a:noFill/>
          </a:ln>
        </p:spPr>
      </p:sp>
      <p:sp>
        <p:nvSpPr>
          <p:cNvPr id="230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This is an area that might not seem as exciting as designing questionnaires or choosing an incentive strategy, but it’s crucial. </a:t>
            </a:r>
            <a:endParaRPr lang="de-DE" sz="2000" b="0" strike="noStrike" spc="-1" dirty="0">
              <a:solidFill>
                <a:srgbClr val="000000"/>
              </a:solidFill>
              <a:latin typeface="Calibri"/>
            </a:endParaRPr>
          </a:p>
          <a:p>
            <a:pPr marL="0" indent="0" algn="just">
              <a:lnSpc>
                <a:spcPct val="150000"/>
              </a:lnSpc>
              <a:buNone/>
              <a:tabLst>
                <a:tab pos="0" algn="l"/>
              </a:tabLst>
            </a:pP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When it comes to data protection, it’s important to understand </a:t>
            </a:r>
            <a:r>
              <a:rPr lang="en-GB" sz="2000" b="0" i="1" strike="noStrike" spc="-1" dirty="0">
                <a:solidFill>
                  <a:srgbClr val="000000"/>
                </a:solidFill>
                <a:latin typeface="Calibri"/>
              </a:rPr>
              <a:t>why</a:t>
            </a:r>
            <a:r>
              <a:rPr lang="en-GB" sz="2000" b="0" strike="noStrike" spc="-1" dirty="0">
                <a:solidFill>
                  <a:srgbClr val="000000"/>
                </a:solidFill>
                <a:latin typeface="Calibri"/>
              </a:rPr>
              <a:t> this matters.</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Firstly, </a:t>
            </a:r>
            <a:r>
              <a:rPr lang="en-GB" sz="2000" b="1" strike="noStrike" spc="-1" dirty="0">
                <a:solidFill>
                  <a:srgbClr val="000000"/>
                </a:solidFill>
                <a:latin typeface="Calibri"/>
              </a:rPr>
              <a:t>Legal Compliance</a:t>
            </a:r>
            <a:r>
              <a:rPr lang="en-GB" sz="2000" b="0" strike="noStrike" spc="-1" dirty="0">
                <a:solidFill>
                  <a:srgbClr val="000000"/>
                </a:solidFill>
                <a:latin typeface="Calibri"/>
              </a:rPr>
              <a:t>: We need to make sure our questionnaires meet data protection laws. This isn’t just a formality; non-compliance can lead to penalties, and we definitely want to avoid that.</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Then there’s </a:t>
            </a:r>
            <a:r>
              <a:rPr lang="en-GB" sz="2000" b="1" strike="noStrike" spc="-1" dirty="0">
                <a:solidFill>
                  <a:srgbClr val="000000"/>
                </a:solidFill>
                <a:latin typeface="Calibri"/>
              </a:rPr>
              <a:t>Building Trust</a:t>
            </a:r>
            <a:r>
              <a:rPr lang="en-GB" sz="2000" b="0" strike="noStrike" spc="-1" dirty="0">
                <a:solidFill>
                  <a:srgbClr val="000000"/>
                </a:solidFill>
                <a:latin typeface="Calibri"/>
              </a:rPr>
              <a:t>: When respondents know that we’re taking their privacy seriously, they’re more likely to participate and be honest. This can lead to higher response rates and better data quality.</a:t>
            </a:r>
            <a:endParaRPr lang="de-DE" sz="2000" b="0" strike="noStrike" spc="-1" dirty="0">
              <a:solidFill>
                <a:srgbClr val="000000"/>
              </a:solidFill>
              <a:latin typeface="Calibri"/>
            </a:endParaRPr>
          </a:p>
          <a:p>
            <a:pPr marL="171360" indent="-171360" algn="just">
              <a:lnSpc>
                <a:spcPct val="150000"/>
              </a:lnSpc>
              <a:buClr>
                <a:srgbClr val="000000"/>
              </a:buClr>
              <a:buFont typeface="Arial"/>
              <a:buChar char="•"/>
              <a:tabLst>
                <a:tab pos="0" algn="l"/>
              </a:tabLst>
            </a:pPr>
            <a:r>
              <a:rPr lang="en-GB" sz="2000" b="0" strike="noStrike" spc="-1" dirty="0">
                <a:solidFill>
                  <a:srgbClr val="000000"/>
                </a:solidFill>
                <a:latin typeface="Calibri"/>
              </a:rPr>
              <a:t>Finally, consider the </a:t>
            </a:r>
            <a:r>
              <a:rPr lang="en-GB" sz="2000" b="1" strike="noStrike" spc="-1" dirty="0">
                <a:solidFill>
                  <a:srgbClr val="000000"/>
                </a:solidFill>
                <a:latin typeface="Calibri"/>
              </a:rPr>
              <a:t>Consequences for Your Project</a:t>
            </a:r>
            <a:r>
              <a:rPr lang="en-GB" sz="2000" b="0" strike="noStrike" spc="-1" dirty="0">
                <a:solidFill>
                  <a:srgbClr val="000000"/>
                </a:solidFill>
                <a:latin typeface="Calibri"/>
              </a:rPr>
              <a:t>: If we overlook data protection regulations, it can have a direct impact on our research and in the worst case </a:t>
            </a:r>
            <a:r>
              <a:rPr lang="en-GB" sz="2000" b="0" strike="noStrike" spc="-1" dirty="0" err="1">
                <a:solidFill>
                  <a:srgbClr val="000000"/>
                </a:solidFill>
                <a:latin typeface="Calibri"/>
              </a:rPr>
              <a:t>szenario</a:t>
            </a:r>
            <a:r>
              <a:rPr lang="en-GB" sz="2000" b="0" strike="noStrike" spc="-1" dirty="0">
                <a:solidFill>
                  <a:srgbClr val="000000"/>
                </a:solidFill>
                <a:latin typeface="Calibri"/>
              </a:rPr>
              <a:t>, you need to delete the data before you had the opportunity to </a:t>
            </a:r>
            <a:r>
              <a:rPr lang="en-GB" sz="2000" b="0" strike="noStrike" spc="-1" dirty="0" err="1">
                <a:solidFill>
                  <a:srgbClr val="000000"/>
                </a:solidFill>
                <a:latin typeface="Calibri"/>
              </a:rPr>
              <a:t>analyze</a:t>
            </a:r>
            <a:r>
              <a:rPr lang="en-GB" sz="2000" b="0" strike="noStrike" spc="-1" dirty="0">
                <a:solidFill>
                  <a:srgbClr val="000000"/>
                </a:solidFill>
                <a:latin typeface="Calibri"/>
              </a:rPr>
              <a:t> it.</a:t>
            </a:r>
            <a:endParaRPr lang="de-DE" sz="2000" b="0" strike="noStrike" spc="-1" dirty="0">
              <a:solidFill>
                <a:srgbClr val="000000"/>
              </a:solidFill>
              <a:latin typeface="Calibri"/>
            </a:endParaRPr>
          </a:p>
          <a:p>
            <a:pPr indent="0">
              <a:lnSpc>
                <a:spcPct val="100000"/>
              </a:lnSpc>
              <a:buNone/>
              <a:tabLst>
                <a:tab pos="0" algn="l"/>
              </a:tabLst>
            </a:pPr>
            <a:endParaRPr lang="de-DE" sz="2000" b="0" strike="noStrike" spc="-1" dirty="0">
              <a:solidFill>
                <a:srgbClr val="000000"/>
              </a:solidFill>
              <a:latin typeface="Calibri"/>
            </a:endParaRPr>
          </a:p>
        </p:txBody>
      </p:sp>
      <p:sp>
        <p:nvSpPr>
          <p:cNvPr id="2304" name="PlaceHolder 3"/>
          <p:cNvSpPr>
            <a:spLocks noGrp="1"/>
          </p:cNvSpPr>
          <p:nvPr>
            <p:ph type="sldNum" idx="24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57BE93CD-9994-41A7-9CB7-836031A4DF24}" type="slidenum">
              <a:rPr lang="de-DE" sz="1200" b="0" strike="noStrike" spc="-1">
                <a:solidFill>
                  <a:srgbClr val="000000"/>
                </a:solidFill>
                <a:latin typeface="Calibri"/>
              </a:rPr>
              <a:t>98</a:t>
            </a:fld>
            <a:endParaRPr lang="de-DE" sz="1200" b="0" strike="noStrike" spc="-1">
              <a:solidFill>
                <a:srgbClr val="000000"/>
              </a:solidFill>
              <a:latin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5" name="PlaceHolder 1"/>
          <p:cNvSpPr>
            <a:spLocks noGrp="1" noRot="1" noChangeAspect="1"/>
          </p:cNvSpPr>
          <p:nvPr>
            <p:ph type="sldImg"/>
          </p:nvPr>
        </p:nvSpPr>
        <p:spPr>
          <a:xfrm>
            <a:off x="685800" y="1143000"/>
            <a:ext cx="5484813" cy="3084513"/>
          </a:xfrm>
          <a:prstGeom prst="rect">
            <a:avLst/>
          </a:prstGeom>
          <a:ln w="0">
            <a:noFill/>
          </a:ln>
        </p:spPr>
      </p:sp>
      <p:sp>
        <p:nvSpPr>
          <p:cNvPr id="230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0" indent="0" algn="just">
              <a:lnSpc>
                <a:spcPct val="150000"/>
              </a:lnSpc>
              <a:buNone/>
              <a:tabLst>
                <a:tab pos="0" algn="l"/>
              </a:tabLst>
            </a:pPr>
            <a:r>
              <a:rPr lang="en-GB" sz="2000" b="0" strike="noStrike" spc="-1" dirty="0">
                <a:solidFill>
                  <a:srgbClr val="000000"/>
                </a:solidFill>
                <a:latin typeface="Calibri"/>
              </a:rPr>
              <a:t>Alright, quick disclaimer here! I am definitely not a lawyer, so I cannot give you legal advice on data protection or ethics!</a:t>
            </a:r>
            <a:endParaRPr lang="de-DE" sz="2000" b="0" strike="noStrike" spc="-1" dirty="0">
              <a:solidFill>
                <a:srgbClr val="000000"/>
              </a:solidFill>
              <a:latin typeface="Calibri"/>
            </a:endParaRPr>
          </a:p>
          <a:p>
            <a:pPr marL="0" indent="0" algn="just">
              <a:lnSpc>
                <a:spcPct val="150000"/>
              </a:lnSpc>
              <a:buNone/>
              <a:tabLst>
                <a:tab pos="0" algn="l"/>
              </a:tabLst>
            </a:pPr>
            <a:r>
              <a:rPr lang="en-GB" sz="2000" b="0" strike="noStrike" spc="-1" dirty="0">
                <a:solidFill>
                  <a:srgbClr val="000000"/>
                </a:solidFill>
                <a:latin typeface="Calibri"/>
              </a:rPr>
              <a:t>Everything we’re talking about here is based on best practices and general guidelines, but if you're handling sensitive data or have questions about compliance, it’s always a good idea to consult with your institution’s legal or ethics department. They’ll have the specifics on what applies in your region and to your particular project. My goal here is just to sensitize you for these aspects! So, let’s dive into the basics, but remember: when in doubt, ask the experts!</a:t>
            </a:r>
            <a:endParaRPr lang="de-DE" sz="2000" b="0" strike="noStrike" spc="-1" dirty="0">
              <a:solidFill>
                <a:srgbClr val="000000"/>
              </a:solidFill>
              <a:latin typeface="Calibri"/>
            </a:endParaRPr>
          </a:p>
          <a:p>
            <a:pPr marL="216000" indent="0">
              <a:lnSpc>
                <a:spcPct val="100000"/>
              </a:lnSpc>
              <a:buNone/>
              <a:tabLst>
                <a:tab pos="0" algn="l"/>
              </a:tabLst>
            </a:pPr>
            <a:endParaRPr lang="de-DE" sz="2000" b="0" strike="noStrike" spc="-1" dirty="0">
              <a:solidFill>
                <a:srgbClr val="000000"/>
              </a:solidFill>
              <a:latin typeface="Calibri"/>
            </a:endParaRPr>
          </a:p>
        </p:txBody>
      </p:sp>
      <p:sp>
        <p:nvSpPr>
          <p:cNvPr id="2307" name="PlaceHolder 3"/>
          <p:cNvSpPr>
            <a:spLocks noGrp="1"/>
          </p:cNvSpPr>
          <p:nvPr>
            <p:ph type="sldNum" idx="24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de-DE" sz="1200" b="0" strike="noStrike" spc="-1">
                <a:solidFill>
                  <a:srgbClr val="000000"/>
                </a:solidFill>
                <a:latin typeface="Calibri"/>
              </a:defRPr>
            </a:lvl1pPr>
          </a:lstStyle>
          <a:p>
            <a:pPr indent="0" algn="r">
              <a:lnSpc>
                <a:spcPct val="100000"/>
              </a:lnSpc>
              <a:buNone/>
              <a:tabLst>
                <a:tab pos="0" algn="l"/>
              </a:tabLst>
            </a:pPr>
            <a:fld id="{48549AF1-3989-47C4-8B92-56A7F9442C49}" type="slidenum">
              <a:rPr lang="de-DE" sz="1200" b="0" strike="noStrike" spc="-1">
                <a:solidFill>
                  <a:srgbClr val="000000"/>
                </a:solidFill>
                <a:latin typeface="Calibri"/>
              </a:rPr>
              <a:t>99</a:t>
            </a:fld>
            <a:endParaRPr lang="de-DE" sz="1200" b="0" strike="noStrike" spc="-1">
              <a:solidFill>
                <a:srgbClr val="000000"/>
              </a:solidFill>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724960" y="365040"/>
            <a:ext cx="2627640" cy="5810400"/>
          </a:xfrm>
          <a:prstGeom prst="rect">
            <a:avLst/>
          </a:prstGeom>
          <a:noFill/>
          <a:ln w="0">
            <a:noFill/>
          </a:ln>
        </p:spPr>
        <p:txBody>
          <a:bodyPr vert="eaVert" lIns="91440" tIns="45720" rIns="91440" bIns="45720" anchor="ctr">
            <a:noAutofit/>
          </a:bodyPr>
          <a:lstStyle/>
          <a:p>
            <a:pPr indent="0" defTabSz="914400">
              <a:lnSpc>
                <a:spcPct val="90000"/>
              </a:lnSpc>
              <a:buNone/>
              <a:tabLst>
                <a:tab pos="0" algn="l"/>
              </a:tabLst>
            </a:pPr>
            <a:r>
              <a:rPr lang="de-DE" sz="4400" b="0" strike="noStrike" spc="-1">
                <a:solidFill>
                  <a:schemeClr val="dk1"/>
                </a:solidFill>
                <a:latin typeface="Calibri Light"/>
                <a:ea typeface="Arial"/>
              </a:rPr>
              <a:t>Mastertitelformat bearbeiten</a:t>
            </a:r>
            <a:endParaRPr lang="de-DE" sz="4400" b="0" strike="noStrike" spc="-1">
              <a:solidFill>
                <a:srgbClr val="000000"/>
              </a:solidFill>
              <a:latin typeface="Calibri"/>
            </a:endParaRPr>
          </a:p>
        </p:txBody>
      </p:sp>
      <p:sp>
        <p:nvSpPr>
          <p:cNvPr id="6" name="PlaceHolder 2"/>
          <p:cNvSpPr>
            <a:spLocks noGrp="1"/>
          </p:cNvSpPr>
          <p:nvPr>
            <p:ph type="body"/>
          </p:nvPr>
        </p:nvSpPr>
        <p:spPr>
          <a:xfrm>
            <a:off x="838080" y="365040"/>
            <a:ext cx="7732800" cy="581040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de-DE" sz="2800" b="0" strike="noStrike" spc="-1">
                <a:solidFill>
                  <a:schemeClr val="dk1"/>
                </a:solidFill>
                <a:latin typeface="Calibri"/>
                <a:ea typeface="Arial"/>
              </a:rPr>
              <a:t>Mastertextformat bearbeiten</a:t>
            </a:r>
            <a:endParaRPr lang="de-DE"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de-DE" sz="2400" b="0" strike="noStrike" spc="-1">
                <a:solidFill>
                  <a:schemeClr val="dk1"/>
                </a:solidFill>
                <a:latin typeface="Calibri"/>
                <a:ea typeface="Arial"/>
              </a:rPr>
              <a:t>Zweite Ebene</a:t>
            </a:r>
            <a:endParaRPr lang="de-DE"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de-DE" sz="2000" b="0" strike="noStrike" spc="-1">
                <a:solidFill>
                  <a:schemeClr val="dk1"/>
                </a:solidFill>
                <a:latin typeface="Calibri"/>
                <a:ea typeface="Arial"/>
              </a:rPr>
              <a:t>Dritte Ebene</a:t>
            </a:r>
            <a:endParaRPr lang="de-DE"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Vierte Ebene</a:t>
            </a:r>
            <a:endParaRPr lang="de-DE"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Fünfte Ebene</a:t>
            </a:r>
            <a:endParaRPr lang="de-DE" sz="1800" b="0" strike="noStrike" spc="-1">
              <a:solidFill>
                <a:srgbClr val="000000"/>
              </a:solidFill>
              <a:latin typeface="Calibri"/>
            </a:endParaRPr>
          </a:p>
        </p:txBody>
      </p:sp>
      <p:sp>
        <p:nvSpPr>
          <p:cNvPr id="2" name="PlaceHolder 3"/>
          <p:cNvSpPr>
            <a:spLocks noGrp="1"/>
          </p:cNvSpPr>
          <p:nvPr>
            <p:ph type="dt" idx="1"/>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3" name="PlaceHolder 4"/>
          <p:cNvSpPr>
            <a:spLocks noGrp="1"/>
          </p:cNvSpPr>
          <p:nvPr>
            <p:ph type="ftr" idx="2"/>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4" name="PlaceHolder 5"/>
          <p:cNvSpPr>
            <a:spLocks noGrp="1"/>
          </p:cNvSpPr>
          <p:nvPr>
            <p:ph type="sldNum" idx="3"/>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C1AEA6E1-1743-4C11-9A7F-D2EFB3E9D2F2}"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folie">
    <p:bg>
      <p:bgPr>
        <a:solidFill>
          <a:srgbClr val="FFFFFF"/>
        </a:solidFill>
        <a:effectLst/>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2560" cy="2386080"/>
          </a:xfrm>
          <a:prstGeom prst="rect">
            <a:avLst/>
          </a:prstGeom>
          <a:noFill/>
          <a:ln w="0">
            <a:noFill/>
          </a:ln>
        </p:spPr>
        <p:txBody>
          <a:bodyPr lIns="91440" tIns="45720" rIns="91440" bIns="45720" anchor="b">
            <a:noAutofit/>
          </a:bodyPr>
          <a:lstStyle/>
          <a:p>
            <a:pPr indent="0" algn="ctr" defTabSz="914400">
              <a:lnSpc>
                <a:spcPct val="90000"/>
              </a:lnSpc>
              <a:buNone/>
              <a:tabLst>
                <a:tab pos="0" algn="l"/>
              </a:tabLst>
            </a:pPr>
            <a:r>
              <a:rPr lang="de-DE" sz="6000" b="0" strike="noStrike" spc="-1">
                <a:solidFill>
                  <a:schemeClr val="dk1"/>
                </a:solidFill>
                <a:latin typeface="Calibri Light"/>
                <a:ea typeface="Arial"/>
              </a:rPr>
              <a:t>Mastertitelformat bearbeiten</a:t>
            </a:r>
            <a:endParaRPr lang="de-DE" sz="6000" b="0" strike="noStrike" spc="-1">
              <a:solidFill>
                <a:srgbClr val="000000"/>
              </a:solidFill>
              <a:latin typeface="Calibri"/>
            </a:endParaRPr>
          </a:p>
        </p:txBody>
      </p:sp>
      <p:sp>
        <p:nvSpPr>
          <p:cNvPr id="49" name="PlaceHolder 2"/>
          <p:cNvSpPr>
            <a:spLocks noGrp="1"/>
          </p:cNvSpPr>
          <p:nvPr>
            <p:ph type="dt" idx="28"/>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50" name="PlaceHolder 3"/>
          <p:cNvSpPr>
            <a:spLocks noGrp="1"/>
          </p:cNvSpPr>
          <p:nvPr>
            <p:ph type="ftr" idx="29"/>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51" name="PlaceHolder 4"/>
          <p:cNvSpPr>
            <a:spLocks noGrp="1"/>
          </p:cNvSpPr>
          <p:nvPr>
            <p:ph type="sldNum" idx="30"/>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EB024C21-D675-4FFE-922F-59C083E32570}"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
        <p:nvSpPr>
          <p:cNvPr id="52" name="PlaceHolder 5"/>
          <p:cNvSpPr>
            <a:spLocks noGrp="1"/>
          </p:cNvSpPr>
          <p:nvPr>
            <p:ph type="body"/>
          </p:nvPr>
        </p:nvSpPr>
        <p:spPr>
          <a:xfrm>
            <a:off x="609480" y="1604520"/>
            <a:ext cx="10971360" cy="39762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de-DE" sz="2800" b="0" strike="noStrike" spc="-1">
                <a:solidFill>
                  <a:schemeClr val="dk1"/>
                </a:solidFill>
                <a:latin typeface="Calibri"/>
              </a:rPr>
              <a:t>Format des Gliederungstextes durch Klicken bearbeiten</a:t>
            </a:r>
            <a:endParaRPr lang="de-DE" sz="2800" b="0" strike="noStrike" spc="-1">
              <a:solidFill>
                <a:srgbClr val="000000"/>
              </a:solidFill>
              <a:latin typeface="Calibri"/>
            </a:endParaRPr>
          </a:p>
          <a:p>
            <a:pPr marL="864000" lvl="1" indent="-324000">
              <a:lnSpc>
                <a:spcPct val="90000"/>
              </a:lnSpc>
              <a:spcBef>
                <a:spcPts val="1134"/>
              </a:spcBef>
              <a:buClr>
                <a:srgbClr val="000000"/>
              </a:buClr>
              <a:buSzPct val="75000"/>
              <a:buFont typeface="Symbol" charset="2"/>
              <a:buChar char=""/>
            </a:pPr>
            <a:r>
              <a:rPr lang="de-DE" sz="2000" b="0" strike="noStrike" spc="-1">
                <a:solidFill>
                  <a:schemeClr val="dk1"/>
                </a:solidFill>
                <a:latin typeface="Calibri"/>
              </a:rPr>
              <a:t>Zweite Gliederungsebene</a:t>
            </a:r>
            <a:endParaRPr lang="de-DE" sz="2000" b="0" strike="noStrike" spc="-1">
              <a:solidFill>
                <a:srgbClr val="000000"/>
              </a:solidFill>
              <a:latin typeface="Calibri"/>
            </a:endParaRPr>
          </a:p>
          <a:p>
            <a:pPr marL="1296000" lvl="2" indent="-288000">
              <a:lnSpc>
                <a:spcPct val="90000"/>
              </a:lnSpc>
              <a:spcBef>
                <a:spcPts val="850"/>
              </a:spcBef>
              <a:buClr>
                <a:srgbClr val="000000"/>
              </a:buClr>
              <a:buSzPct val="45000"/>
              <a:buFont typeface="Wingdings" charset="2"/>
              <a:buChar char=""/>
            </a:pPr>
            <a:r>
              <a:rPr lang="de-DE" sz="1800" b="0" strike="noStrike" spc="-1">
                <a:solidFill>
                  <a:schemeClr val="dk1"/>
                </a:solidFill>
                <a:latin typeface="Calibri"/>
              </a:rPr>
              <a:t>Dritte Gliederungsebene</a:t>
            </a:r>
            <a:endParaRPr lang="de-DE" sz="1800" b="0" strike="noStrike" spc="-1">
              <a:solidFill>
                <a:srgbClr val="000000"/>
              </a:solidFill>
              <a:latin typeface="Calibri"/>
            </a:endParaRPr>
          </a:p>
          <a:p>
            <a:pPr marL="1728000" lvl="3" indent="-216000">
              <a:lnSpc>
                <a:spcPct val="90000"/>
              </a:lnSpc>
              <a:spcBef>
                <a:spcPts val="567"/>
              </a:spcBef>
              <a:buClr>
                <a:srgbClr val="000000"/>
              </a:buClr>
              <a:buSzPct val="75000"/>
              <a:buFont typeface="Symbol" charset="2"/>
              <a:buChar char=""/>
            </a:pPr>
            <a:r>
              <a:rPr lang="de-DE" sz="1800" b="0" strike="noStrike" spc="-1">
                <a:solidFill>
                  <a:schemeClr val="dk1"/>
                </a:solidFill>
                <a:latin typeface="Calibri"/>
              </a:rPr>
              <a:t>Vierte Gliederungsebene</a:t>
            </a:r>
            <a:endParaRPr lang="de-DE" sz="1800" b="0" strike="noStrike" spc="-1">
              <a:solidFill>
                <a:srgbClr val="000000"/>
              </a:solidFill>
              <a:latin typeface="Calibri"/>
            </a:endParaRPr>
          </a:p>
          <a:p>
            <a:pPr marL="2160000" lvl="4"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Calibri"/>
              </a:rPr>
              <a:t>Fünfte Gliederungsebene</a:t>
            </a:r>
            <a:endParaRPr lang="de-DE" sz="2000" b="0" strike="noStrike" spc="-1">
              <a:solidFill>
                <a:srgbClr val="000000"/>
              </a:solidFill>
              <a:latin typeface="Calibri"/>
            </a:endParaRPr>
          </a:p>
          <a:p>
            <a:pPr marL="2592000" lvl="5"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Calibri"/>
              </a:rPr>
              <a:t>Sechste Gliederungsebene</a:t>
            </a:r>
            <a:endParaRPr lang="de-DE" sz="2000" b="0" strike="noStrike" spc="-1">
              <a:solidFill>
                <a:srgbClr val="000000"/>
              </a:solidFill>
              <a:latin typeface="Calibri"/>
            </a:endParaRPr>
          </a:p>
          <a:p>
            <a:pPr marL="3024000" lvl="6" indent="-216000">
              <a:lnSpc>
                <a:spcPct val="90000"/>
              </a:lnSpc>
              <a:spcBef>
                <a:spcPts val="283"/>
              </a:spcBef>
              <a:buClr>
                <a:srgbClr val="000000"/>
              </a:buClr>
              <a:buSzPct val="45000"/>
              <a:buFont typeface="Wingdings" charset="2"/>
              <a:buChar char=""/>
            </a:pPr>
            <a:r>
              <a:rPr lang="de-DE" sz="2000" b="0" strike="noStrike" spc="-1">
                <a:solidFill>
                  <a:schemeClr val="dk1"/>
                </a:solidFill>
                <a:latin typeface="Calibri"/>
              </a:rPr>
              <a:t>Siebte Gliederungsebene</a:t>
            </a:r>
            <a:endParaRPr lang="de-DE" sz="20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de-DE" sz="4400" b="0" strike="noStrike" spc="-1">
                <a:solidFill>
                  <a:schemeClr val="dk1"/>
                </a:solidFill>
                <a:latin typeface="Calibri Light"/>
                <a:ea typeface="Arial"/>
              </a:rPr>
              <a:t>Mastertitelformat bearbeiten</a:t>
            </a:r>
            <a:endParaRPr lang="de-DE" sz="4400" b="0" strike="noStrike" spc="-1">
              <a:solidFill>
                <a:srgbClr val="000000"/>
              </a:solidFill>
              <a:latin typeface="Calibri"/>
            </a:endParaRPr>
          </a:p>
        </p:txBody>
      </p:sp>
      <p:sp>
        <p:nvSpPr>
          <p:cNvPr id="54" name="PlaceHolder 2"/>
          <p:cNvSpPr>
            <a:spLocks noGrp="1"/>
          </p:cNvSpPr>
          <p:nvPr>
            <p:ph type="body"/>
          </p:nvPr>
        </p:nvSpPr>
        <p:spPr>
          <a:xfrm>
            <a:off x="838080" y="1825560"/>
            <a:ext cx="10514160" cy="434988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de-DE" sz="2800" b="0" strike="noStrike" spc="-1">
                <a:solidFill>
                  <a:schemeClr val="dk1"/>
                </a:solidFill>
                <a:latin typeface="Calibri"/>
                <a:ea typeface="Arial"/>
              </a:rPr>
              <a:t>Mastertextformat bearbeiten</a:t>
            </a:r>
            <a:endParaRPr lang="de-DE"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de-DE" sz="2400" b="0" strike="noStrike" spc="-1">
                <a:solidFill>
                  <a:schemeClr val="dk1"/>
                </a:solidFill>
                <a:latin typeface="Calibri"/>
                <a:ea typeface="Arial"/>
              </a:rPr>
              <a:t>Zweite Ebene</a:t>
            </a:r>
            <a:endParaRPr lang="de-DE"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de-DE" sz="2000" b="0" strike="noStrike" spc="-1">
                <a:solidFill>
                  <a:schemeClr val="dk1"/>
                </a:solidFill>
                <a:latin typeface="Calibri"/>
                <a:ea typeface="Arial"/>
              </a:rPr>
              <a:t>Dritte Ebene</a:t>
            </a:r>
            <a:endParaRPr lang="de-DE"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Vierte Ebene</a:t>
            </a:r>
            <a:endParaRPr lang="de-DE"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Fünfte Ebene</a:t>
            </a:r>
            <a:endParaRPr lang="de-DE" sz="1800" b="0" strike="noStrike" spc="-1">
              <a:solidFill>
                <a:srgbClr val="000000"/>
              </a:solidFill>
              <a:latin typeface="Calibri"/>
            </a:endParaRPr>
          </a:p>
        </p:txBody>
      </p:sp>
      <p:sp>
        <p:nvSpPr>
          <p:cNvPr id="55" name="PlaceHolder 3"/>
          <p:cNvSpPr>
            <a:spLocks noGrp="1"/>
          </p:cNvSpPr>
          <p:nvPr>
            <p:ph type="dt" idx="31"/>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56" name="PlaceHolder 4"/>
          <p:cNvSpPr>
            <a:spLocks noGrp="1"/>
          </p:cNvSpPr>
          <p:nvPr>
            <p:ph type="ftr" idx="32"/>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57" name="PlaceHolder 5"/>
          <p:cNvSpPr>
            <a:spLocks noGrp="1"/>
          </p:cNvSpPr>
          <p:nvPr>
            <p:ph type="sldNum" idx="33"/>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5BA5C399-7520-4C39-AF66-A425B3074C3C}"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title" userDrawn="1">
  <p:cSld name="1_Titelfolie">
    <p:spTree>
      <p:nvGrpSpPr>
        <p:cNvPr id="1" name=""/>
        <p:cNvGrpSpPr/>
        <p:nvPr/>
      </p:nvGrpSpPr>
      <p:grpSpPr bwMode="auto">
        <a:xfrm>
          <a:off x="0" y="0"/>
          <a:ext cx="0" cy="0"/>
          <a:chOff x="0" y="0"/>
          <a:chExt cx="0" cy="0"/>
        </a:xfrm>
      </p:grpSpPr>
      <p:sp>
        <p:nvSpPr>
          <p:cNvPr id="2" name="Titel 1"/>
          <p:cNvSpPr>
            <a:spLocks noGrp="1"/>
          </p:cNvSpPr>
          <p:nvPr>
            <p:ph type="ctrTitle"/>
          </p:nvPr>
        </p:nvSpPr>
        <p:spPr bwMode="auto">
          <a:xfrm>
            <a:off x="1524000" y="1122363"/>
            <a:ext cx="9144000" cy="2387600"/>
          </a:xfrm>
        </p:spPr>
        <p:txBody>
          <a:bodyPr anchor="b"/>
          <a:lstStyle>
            <a:lvl1pPr algn="ctr">
              <a:defRPr sz="6000"/>
            </a:lvl1pPr>
          </a:lstStyle>
          <a:p>
            <a:pPr>
              <a:defRPr/>
            </a:pPr>
            <a:r>
              <a:rPr lang="de-DE"/>
              <a:t>Mastertitelformat bearbeiten</a:t>
            </a:r>
            <a:endParaRPr/>
          </a:p>
        </p:txBody>
      </p:sp>
      <p:sp>
        <p:nvSpPr>
          <p:cNvPr id="3" name="Untertitel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Master-Untertitelformat bearbeiten</a:t>
            </a:r>
            <a:endParaRPr/>
          </a:p>
        </p:txBody>
      </p:sp>
      <p:sp>
        <p:nvSpPr>
          <p:cNvPr id="4" name="Datumsplatzhalter 3"/>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291034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obj" userDrawn="1">
  <p:cSld name="1_Titel und Inhalt">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t>Mastertitelformat bearbeiten</a:t>
            </a:r>
            <a:endParaRPr/>
          </a:p>
        </p:txBody>
      </p:sp>
      <p:sp>
        <p:nvSpPr>
          <p:cNvPr id="3" name="Inhaltsplatzhalter 2"/>
          <p:cNvSpPr>
            <a:spLocks noGrp="1"/>
          </p:cNvSpPr>
          <p:nvPr>
            <p:ph idx="1"/>
          </p:nvPr>
        </p:nvSpPr>
        <p:spPr bwMode="auto"/>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Datumsplatzhalter 3"/>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3196916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itle" preserve="1" userDrawn="1">
  <p:cSld name="Titelfolie">
    <p:spTree>
      <p:nvGrpSpPr>
        <p:cNvPr id="1" name=""/>
        <p:cNvGrpSpPr/>
        <p:nvPr/>
      </p:nvGrpSpPr>
      <p:grpSpPr bwMode="auto">
        <a:xfrm>
          <a:off x="0" y="0"/>
          <a:ext cx="0" cy="0"/>
          <a:chOff x="0" y="0"/>
          <a:chExt cx="0" cy="0"/>
        </a:xfrm>
      </p:grpSpPr>
      <p:sp>
        <p:nvSpPr>
          <p:cNvPr id="2" name="Titel 1"/>
          <p:cNvSpPr>
            <a:spLocks noGrp="1"/>
          </p:cNvSpPr>
          <p:nvPr>
            <p:ph type="ctrTitle"/>
          </p:nvPr>
        </p:nvSpPr>
        <p:spPr bwMode="auto">
          <a:xfrm>
            <a:off x="1524000" y="1122363"/>
            <a:ext cx="9144000" cy="2387600"/>
          </a:xfrm>
        </p:spPr>
        <p:txBody>
          <a:bodyPr anchor="b"/>
          <a:lstStyle>
            <a:lvl1pPr algn="ctr">
              <a:defRPr sz="6000"/>
            </a:lvl1pPr>
          </a:lstStyle>
          <a:p>
            <a:pPr>
              <a:defRPr/>
            </a:pPr>
            <a:r>
              <a:rPr lang="de-DE"/>
              <a:t>Mastertitelformat bearbeiten</a:t>
            </a:r>
            <a:endParaRPr/>
          </a:p>
        </p:txBody>
      </p:sp>
      <p:sp>
        <p:nvSpPr>
          <p:cNvPr id="3" name="Untertitel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Master-Untertitelformat bearbeiten</a:t>
            </a:r>
            <a:endParaRPr/>
          </a:p>
        </p:txBody>
      </p:sp>
      <p:sp>
        <p:nvSpPr>
          <p:cNvPr id="4" name="Datumsplatzhalter 3"/>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887394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preserve="1" userDrawn="1">
  <p:cSld name="Titel und Inhalt">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t>Mastertitelformat bearbeiten</a:t>
            </a:r>
            <a:endParaRPr/>
          </a:p>
        </p:txBody>
      </p:sp>
      <p:sp>
        <p:nvSpPr>
          <p:cNvPr id="3" name="Inhaltsplatzhalter 2"/>
          <p:cNvSpPr>
            <a:spLocks noGrp="1"/>
          </p:cNvSpPr>
          <p:nvPr>
            <p:ph idx="1"/>
          </p:nvPr>
        </p:nvSpPr>
        <p:spPr bwMode="auto"/>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Datumsplatzhalter 3"/>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1216604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secHead" preserve="1" userDrawn="1">
  <p:cSld name="Abschnitts- überschrift">
    <p:spTree>
      <p:nvGrpSpPr>
        <p:cNvPr id="1" name=""/>
        <p:cNvGrpSpPr/>
        <p:nvPr/>
      </p:nvGrpSpPr>
      <p:grpSpPr bwMode="auto">
        <a:xfrm>
          <a:off x="0" y="0"/>
          <a:ext cx="0" cy="0"/>
          <a:chOff x="0" y="0"/>
          <a:chExt cx="0" cy="0"/>
        </a:xfrm>
      </p:grpSpPr>
      <p:sp>
        <p:nvSpPr>
          <p:cNvPr id="2" name="Titel 1"/>
          <p:cNvSpPr>
            <a:spLocks noGrp="1"/>
          </p:cNvSpPr>
          <p:nvPr>
            <p:ph type="title"/>
          </p:nvPr>
        </p:nvSpPr>
        <p:spPr bwMode="auto">
          <a:xfrm>
            <a:off x="831850" y="1709738"/>
            <a:ext cx="10515600" cy="2852737"/>
          </a:xfrm>
        </p:spPr>
        <p:txBody>
          <a:bodyPr anchor="b"/>
          <a:lstStyle>
            <a:lvl1pPr>
              <a:defRPr sz="6000"/>
            </a:lvl1pPr>
          </a:lstStyle>
          <a:p>
            <a:pPr>
              <a:defRPr/>
            </a:pPr>
            <a:r>
              <a:rPr lang="de-DE"/>
              <a:t>Mastertitelformat bearbeiten</a:t>
            </a:r>
            <a:endParaRPr/>
          </a:p>
        </p:txBody>
      </p:sp>
      <p:sp>
        <p:nvSpPr>
          <p:cNvPr id="3" name="Textplatzhalt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de-DE"/>
              <a:t>Mastertextformat bearbeiten</a:t>
            </a:r>
            <a:endParaRPr/>
          </a:p>
        </p:txBody>
      </p:sp>
      <p:sp>
        <p:nvSpPr>
          <p:cNvPr id="4" name="Datumsplatzhalter 3"/>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1943082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woObj" preserve="1" userDrawn="1">
  <p:cSld name="Zwei Inhalte">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t>Mastertitelformat bearbeiten</a:t>
            </a:r>
            <a:endParaRPr/>
          </a:p>
        </p:txBody>
      </p:sp>
      <p:sp>
        <p:nvSpPr>
          <p:cNvPr id="3" name="Inhaltsplatzhalter 2"/>
          <p:cNvSpPr>
            <a:spLocks noGrp="1"/>
          </p:cNvSpPr>
          <p:nvPr>
            <p:ph sz="half" idx="1"/>
          </p:nvPr>
        </p:nvSpPr>
        <p:spPr bwMode="auto">
          <a:xfrm>
            <a:off x="838200" y="1825625"/>
            <a:ext cx="5181600" cy="4351338"/>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Inhaltsplatzhalter 3"/>
          <p:cNvSpPr>
            <a:spLocks noGrp="1"/>
          </p:cNvSpPr>
          <p:nvPr>
            <p:ph sz="half" idx="2"/>
          </p:nvPr>
        </p:nvSpPr>
        <p:spPr bwMode="auto">
          <a:xfrm>
            <a:off x="6172200" y="1825625"/>
            <a:ext cx="5181600" cy="4351338"/>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5" name="Datumsplatzhalter 4"/>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6" name="Fußzeilenplatzhalter 5"/>
          <p:cNvSpPr>
            <a:spLocks noGrp="1"/>
          </p:cNvSpPr>
          <p:nvPr>
            <p:ph type="ftr" sz="quarter" idx="11"/>
          </p:nvPr>
        </p:nvSpPr>
        <p:spPr bwMode="auto"/>
        <p:txBody>
          <a:bodyPr/>
          <a:lstStyle/>
          <a:p>
            <a:pPr>
              <a:defRPr/>
            </a:pPr>
            <a:endParaRPr lang="de-DE"/>
          </a:p>
        </p:txBody>
      </p:sp>
      <p:sp>
        <p:nvSpPr>
          <p:cNvPr id="7" name="Foliennummernplatzhalter 6"/>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717812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Vergleich">
    <p:spTree>
      <p:nvGrpSpPr>
        <p:cNvPr id="1" name=""/>
        <p:cNvGrpSpPr/>
        <p:nvPr/>
      </p:nvGrpSpPr>
      <p:grpSpPr bwMode="auto">
        <a:xfrm>
          <a:off x="0" y="0"/>
          <a:ext cx="0" cy="0"/>
          <a:chOff x="0" y="0"/>
          <a:chExt cx="0" cy="0"/>
        </a:xfrm>
      </p:grpSpPr>
      <p:sp>
        <p:nvSpPr>
          <p:cNvPr id="2" name="Titel 1"/>
          <p:cNvSpPr>
            <a:spLocks noGrp="1"/>
          </p:cNvSpPr>
          <p:nvPr>
            <p:ph type="title"/>
          </p:nvPr>
        </p:nvSpPr>
        <p:spPr bwMode="auto">
          <a:xfrm>
            <a:off x="839788" y="365125"/>
            <a:ext cx="10515600" cy="1325563"/>
          </a:xfrm>
        </p:spPr>
        <p:txBody>
          <a:bodyPr/>
          <a:lstStyle/>
          <a:p>
            <a:pPr>
              <a:defRPr/>
            </a:pPr>
            <a:r>
              <a:rPr lang="de-DE"/>
              <a:t>Mastertitelformat bearbeiten</a:t>
            </a:r>
            <a:endParaRPr/>
          </a:p>
        </p:txBody>
      </p:sp>
      <p:sp>
        <p:nvSpPr>
          <p:cNvPr id="3" name="Textplatzhalt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Mastertextformat bearbeiten</a:t>
            </a:r>
            <a:endParaRPr/>
          </a:p>
        </p:txBody>
      </p:sp>
      <p:sp>
        <p:nvSpPr>
          <p:cNvPr id="4" name="Inhaltsplatzhalter 3"/>
          <p:cNvSpPr>
            <a:spLocks noGrp="1"/>
          </p:cNvSpPr>
          <p:nvPr>
            <p:ph sz="half" idx="2"/>
          </p:nvPr>
        </p:nvSpPr>
        <p:spPr bwMode="auto">
          <a:xfrm>
            <a:off x="839788" y="2505074"/>
            <a:ext cx="5157787" cy="3684588"/>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5" name="Textplatzhalt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Mastertextformat bearbeiten</a:t>
            </a:r>
            <a:endParaRPr/>
          </a:p>
        </p:txBody>
      </p:sp>
      <p:sp>
        <p:nvSpPr>
          <p:cNvPr id="6" name="Inhaltsplatzhalter 5"/>
          <p:cNvSpPr>
            <a:spLocks noGrp="1"/>
          </p:cNvSpPr>
          <p:nvPr>
            <p:ph sz="quarter" idx="4"/>
          </p:nvPr>
        </p:nvSpPr>
        <p:spPr bwMode="auto">
          <a:xfrm>
            <a:off x="6172200" y="2505074"/>
            <a:ext cx="5183188" cy="3684588"/>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7" name="Datumsplatzhalter 6"/>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8" name="Fußzeilenplatzhalter 7"/>
          <p:cNvSpPr>
            <a:spLocks noGrp="1"/>
          </p:cNvSpPr>
          <p:nvPr>
            <p:ph type="ftr" sz="quarter" idx="11"/>
          </p:nvPr>
        </p:nvSpPr>
        <p:spPr bwMode="auto"/>
        <p:txBody>
          <a:bodyPr/>
          <a:lstStyle/>
          <a:p>
            <a:pPr>
              <a:defRPr/>
            </a:pPr>
            <a:endParaRPr lang="de-DE"/>
          </a:p>
        </p:txBody>
      </p:sp>
      <p:sp>
        <p:nvSpPr>
          <p:cNvPr id="9" name="Foliennummernplatzhalter 8"/>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3546769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t>Mastertitelformat bearbeiten</a:t>
            </a:r>
            <a:endParaRPr/>
          </a:p>
        </p:txBody>
      </p:sp>
      <p:sp>
        <p:nvSpPr>
          <p:cNvPr id="3" name="Datumsplatzhalter 2"/>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4" name="Fußzeilenplatzhalter 3"/>
          <p:cNvSpPr>
            <a:spLocks noGrp="1"/>
          </p:cNvSpPr>
          <p:nvPr>
            <p:ph type="ftr" sz="quarter" idx="11"/>
          </p:nvPr>
        </p:nvSpPr>
        <p:spPr bwMode="auto"/>
        <p:txBody>
          <a:bodyPr/>
          <a:lstStyle/>
          <a:p>
            <a:pPr>
              <a:defRPr/>
            </a:pPr>
            <a:endParaRPr lang="de-DE"/>
          </a:p>
        </p:txBody>
      </p:sp>
      <p:sp>
        <p:nvSpPr>
          <p:cNvPr id="5" name="Foliennummernplatzhalter 4"/>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140184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de-DE" sz="4400" b="0" strike="noStrike" spc="-1">
                <a:solidFill>
                  <a:schemeClr val="dk1"/>
                </a:solidFill>
                <a:latin typeface="Calibri Light"/>
                <a:ea typeface="Arial"/>
              </a:rPr>
              <a:t>Mastertitelformat bearbeiten</a:t>
            </a:r>
            <a:endParaRPr lang="de-DE" sz="4400" b="0" strike="noStrike" spc="-1">
              <a:solidFill>
                <a:srgbClr val="000000"/>
              </a:solidFill>
              <a:latin typeface="Calibri"/>
            </a:endParaRPr>
          </a:p>
        </p:txBody>
      </p:sp>
      <p:sp>
        <p:nvSpPr>
          <p:cNvPr id="6" name="PlaceHolder 2"/>
          <p:cNvSpPr>
            <a:spLocks noGrp="1"/>
          </p:cNvSpPr>
          <p:nvPr>
            <p:ph type="body"/>
          </p:nvPr>
        </p:nvSpPr>
        <p:spPr>
          <a:xfrm>
            <a:off x="838080" y="1825560"/>
            <a:ext cx="10514160" cy="434988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de-DE" sz="2800" b="0" strike="noStrike" spc="-1">
                <a:solidFill>
                  <a:schemeClr val="dk1"/>
                </a:solidFill>
                <a:latin typeface="Calibri"/>
                <a:ea typeface="Arial"/>
              </a:rPr>
              <a:t>Mastertextformat bearbeiten</a:t>
            </a:r>
            <a:endParaRPr lang="de-DE"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de-DE" sz="2400" b="0" strike="noStrike" spc="-1">
                <a:solidFill>
                  <a:schemeClr val="dk1"/>
                </a:solidFill>
                <a:latin typeface="Calibri"/>
                <a:ea typeface="Arial"/>
              </a:rPr>
              <a:t>Zweite Ebene</a:t>
            </a:r>
            <a:endParaRPr lang="de-DE"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de-DE" sz="2000" b="0" strike="noStrike" spc="-1">
                <a:solidFill>
                  <a:schemeClr val="dk1"/>
                </a:solidFill>
                <a:latin typeface="Calibri"/>
                <a:ea typeface="Arial"/>
              </a:rPr>
              <a:t>Dritte Ebene</a:t>
            </a:r>
            <a:endParaRPr lang="de-DE"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Vierte Ebene</a:t>
            </a:r>
            <a:endParaRPr lang="de-DE"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Fünfte Ebene</a:t>
            </a:r>
            <a:endParaRPr lang="de-DE" sz="1800" b="0" strike="noStrike" spc="-1">
              <a:solidFill>
                <a:srgbClr val="000000"/>
              </a:solidFill>
              <a:latin typeface="Calibri"/>
            </a:endParaRPr>
          </a:p>
        </p:txBody>
      </p:sp>
      <p:sp>
        <p:nvSpPr>
          <p:cNvPr id="7" name="PlaceHolder 3"/>
          <p:cNvSpPr>
            <a:spLocks noGrp="1"/>
          </p:cNvSpPr>
          <p:nvPr>
            <p:ph type="dt" idx="4"/>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8" name="PlaceHolder 4"/>
          <p:cNvSpPr>
            <a:spLocks noGrp="1"/>
          </p:cNvSpPr>
          <p:nvPr>
            <p:ph type="ftr" idx="5"/>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9" name="PlaceHolder 5"/>
          <p:cNvSpPr>
            <a:spLocks noGrp="1"/>
          </p:cNvSpPr>
          <p:nvPr>
            <p:ph type="sldNum" idx="6"/>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281F4188-4FE9-4045-B67D-7521A9E61637}"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2" name="Datumsplatzhalter 1"/>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3" name="Fußzeilenplatzhalter 2"/>
          <p:cNvSpPr>
            <a:spLocks noGrp="1"/>
          </p:cNvSpPr>
          <p:nvPr>
            <p:ph type="ftr" sz="quarter" idx="11"/>
          </p:nvPr>
        </p:nvSpPr>
        <p:spPr bwMode="auto"/>
        <p:txBody>
          <a:bodyPr/>
          <a:lstStyle/>
          <a:p>
            <a:pPr>
              <a:defRPr/>
            </a:pPr>
            <a:endParaRPr lang="de-DE"/>
          </a:p>
        </p:txBody>
      </p:sp>
      <p:sp>
        <p:nvSpPr>
          <p:cNvPr id="4" name="Foliennummernplatzhalter 3"/>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1831651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Tx" preserve="1" userDrawn="1">
  <p:cSld name="Inhalt mit Überschrift">
    <p:spTree>
      <p:nvGrpSpPr>
        <p:cNvPr id="1" name=""/>
        <p:cNvGrpSpPr/>
        <p:nvPr/>
      </p:nvGrpSpPr>
      <p:grpSpPr bwMode="auto">
        <a:xfrm>
          <a:off x="0" y="0"/>
          <a:ext cx="0" cy="0"/>
          <a:chOff x="0" y="0"/>
          <a:chExt cx="0" cy="0"/>
        </a:xfrm>
      </p:grpSpPr>
      <p:sp>
        <p:nvSpPr>
          <p:cNvPr id="2" name="Titel 1"/>
          <p:cNvSpPr>
            <a:spLocks noGrp="1"/>
          </p:cNvSpPr>
          <p:nvPr>
            <p:ph type="title"/>
          </p:nvPr>
        </p:nvSpPr>
        <p:spPr bwMode="auto">
          <a:xfrm>
            <a:off x="839788" y="457200"/>
            <a:ext cx="3932237" cy="1600200"/>
          </a:xfrm>
        </p:spPr>
        <p:txBody>
          <a:bodyPr anchor="b"/>
          <a:lstStyle>
            <a:lvl1pPr>
              <a:defRPr sz="3200"/>
            </a:lvl1pPr>
          </a:lstStyle>
          <a:p>
            <a:pPr>
              <a:defRPr/>
            </a:pPr>
            <a:r>
              <a:rPr lang="de-DE"/>
              <a:t>Mastertitelformat bearbeiten</a:t>
            </a:r>
            <a:endParaRPr/>
          </a:p>
        </p:txBody>
      </p:sp>
      <p:sp>
        <p:nvSpPr>
          <p:cNvPr id="3" name="Inhaltsplatzhalt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Textplatzhalt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de-DE"/>
              <a:t>Mastertextformat bearbeiten</a:t>
            </a:r>
            <a:endParaRPr/>
          </a:p>
        </p:txBody>
      </p:sp>
      <p:sp>
        <p:nvSpPr>
          <p:cNvPr id="5" name="Datumsplatzhalter 4"/>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6" name="Fußzeilenplatzhalter 5"/>
          <p:cNvSpPr>
            <a:spLocks noGrp="1"/>
          </p:cNvSpPr>
          <p:nvPr>
            <p:ph type="ftr" sz="quarter" idx="11"/>
          </p:nvPr>
        </p:nvSpPr>
        <p:spPr bwMode="auto"/>
        <p:txBody>
          <a:bodyPr/>
          <a:lstStyle/>
          <a:p>
            <a:pPr>
              <a:defRPr/>
            </a:pPr>
            <a:endParaRPr lang="de-DE"/>
          </a:p>
        </p:txBody>
      </p:sp>
      <p:sp>
        <p:nvSpPr>
          <p:cNvPr id="7" name="Foliennummernplatzhalter 6"/>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2900272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picTx" preserve="1" userDrawn="1">
  <p:cSld name="Bild mit Überschrift">
    <p:spTree>
      <p:nvGrpSpPr>
        <p:cNvPr id="1" name=""/>
        <p:cNvGrpSpPr/>
        <p:nvPr/>
      </p:nvGrpSpPr>
      <p:grpSpPr bwMode="auto">
        <a:xfrm>
          <a:off x="0" y="0"/>
          <a:ext cx="0" cy="0"/>
          <a:chOff x="0" y="0"/>
          <a:chExt cx="0" cy="0"/>
        </a:xfrm>
      </p:grpSpPr>
      <p:sp>
        <p:nvSpPr>
          <p:cNvPr id="2" name="Titel 1"/>
          <p:cNvSpPr>
            <a:spLocks noGrp="1"/>
          </p:cNvSpPr>
          <p:nvPr>
            <p:ph type="title"/>
          </p:nvPr>
        </p:nvSpPr>
        <p:spPr bwMode="auto">
          <a:xfrm>
            <a:off x="839788" y="457200"/>
            <a:ext cx="3932237" cy="1600200"/>
          </a:xfrm>
        </p:spPr>
        <p:txBody>
          <a:bodyPr anchor="b"/>
          <a:lstStyle>
            <a:lvl1pPr>
              <a:defRPr sz="3200"/>
            </a:lvl1pPr>
          </a:lstStyle>
          <a:p>
            <a:pPr>
              <a:defRPr/>
            </a:pPr>
            <a:r>
              <a:rPr lang="de-DE"/>
              <a:t>Mastertitelformat bearbeiten</a:t>
            </a:r>
            <a:endParaRPr/>
          </a:p>
        </p:txBody>
      </p:sp>
      <p:sp>
        <p:nvSpPr>
          <p:cNvPr id="3" name="Bildplatzhalt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de-DE"/>
          </a:p>
        </p:txBody>
      </p:sp>
      <p:sp>
        <p:nvSpPr>
          <p:cNvPr id="4" name="Textplatzhalt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de-DE"/>
              <a:t>Mastertextformat bearbeiten</a:t>
            </a:r>
            <a:endParaRPr/>
          </a:p>
        </p:txBody>
      </p:sp>
      <p:sp>
        <p:nvSpPr>
          <p:cNvPr id="5" name="Datumsplatzhalter 4"/>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6" name="Fußzeilenplatzhalter 5"/>
          <p:cNvSpPr>
            <a:spLocks noGrp="1"/>
          </p:cNvSpPr>
          <p:nvPr>
            <p:ph type="ftr" sz="quarter" idx="11"/>
          </p:nvPr>
        </p:nvSpPr>
        <p:spPr bwMode="auto"/>
        <p:txBody>
          <a:bodyPr/>
          <a:lstStyle/>
          <a:p>
            <a:pPr>
              <a:defRPr/>
            </a:pPr>
            <a:endParaRPr lang="de-DE"/>
          </a:p>
        </p:txBody>
      </p:sp>
      <p:sp>
        <p:nvSpPr>
          <p:cNvPr id="7" name="Foliennummernplatzhalter 6"/>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1626978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vertTx" preserve="1" userDrawn="1">
  <p:cSld name="Titel und vertikaler Text">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t>Mastertitelformat bearbeiten</a:t>
            </a:r>
            <a:endParaRPr/>
          </a:p>
        </p:txBody>
      </p:sp>
      <p:sp>
        <p:nvSpPr>
          <p:cNvPr id="3" name="Vertikaler Textplatzhalter 2"/>
          <p:cNvSpPr>
            <a:spLocks noGrp="1"/>
          </p:cNvSpPr>
          <p:nvPr>
            <p:ph type="body" orient="vert" idx="1"/>
          </p:nvPr>
        </p:nvSpPr>
        <p:spPr bwMode="auto"/>
        <p:txBody>
          <a:bodyPr vert="eaVert"/>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Datumsplatzhalter 3"/>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14182888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kaler Titel und Text">
    <p:spTree>
      <p:nvGrpSpPr>
        <p:cNvPr id="1" name=""/>
        <p:cNvGrpSpPr/>
        <p:nvPr/>
      </p:nvGrpSpPr>
      <p:grpSpPr bwMode="auto">
        <a:xfrm>
          <a:off x="0" y="0"/>
          <a:ext cx="0" cy="0"/>
          <a:chOff x="0" y="0"/>
          <a:chExt cx="0" cy="0"/>
        </a:xfrm>
      </p:grpSpPr>
      <p:sp>
        <p:nvSpPr>
          <p:cNvPr id="2" name="Vertikaler Titel 1"/>
          <p:cNvSpPr>
            <a:spLocks noGrp="1"/>
          </p:cNvSpPr>
          <p:nvPr>
            <p:ph type="title" orient="vert"/>
          </p:nvPr>
        </p:nvSpPr>
        <p:spPr bwMode="auto">
          <a:xfrm>
            <a:off x="8724900" y="365125"/>
            <a:ext cx="2628900" cy="5811838"/>
          </a:xfrm>
        </p:spPr>
        <p:txBody>
          <a:bodyPr vert="eaVert"/>
          <a:lstStyle/>
          <a:p>
            <a:pPr>
              <a:defRPr/>
            </a:pPr>
            <a:r>
              <a:rPr lang="de-DE"/>
              <a:t>Mastertitelformat bearbeiten</a:t>
            </a:r>
            <a:endParaRPr/>
          </a:p>
        </p:txBody>
      </p:sp>
      <p:sp>
        <p:nvSpPr>
          <p:cNvPr id="3" name="Vertikaler Textplatzhalter 2"/>
          <p:cNvSpPr>
            <a:spLocks noGrp="1"/>
          </p:cNvSpPr>
          <p:nvPr>
            <p:ph type="body" orient="vert" idx="1"/>
          </p:nvPr>
        </p:nvSpPr>
        <p:spPr bwMode="auto">
          <a:xfrm>
            <a:off x="838200" y="365125"/>
            <a:ext cx="7734300" cy="5811838"/>
          </a:xfrm>
        </p:spPr>
        <p:txBody>
          <a:bodyPr vert="eaVert"/>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Datumsplatzhalter 3"/>
          <p:cNvSpPr>
            <a:spLocks noGrp="1"/>
          </p:cNvSpPr>
          <p:nvPr>
            <p:ph type="dt" sz="half" idx="10"/>
          </p:nvPr>
        </p:nvSpPr>
        <p:spPr bwMode="auto"/>
        <p:txBody>
          <a:bodyPr/>
          <a:lstStyle/>
          <a:p>
            <a:pPr>
              <a:defRPr/>
            </a:pPr>
            <a:fld id="{21838549-1369-4C4A-B55D-78335608394A}" type="datetimeFigureOut">
              <a:rPr lang="de-DE"/>
              <a:t>09.09.2025</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6F6E2747-A8A7-49F5-B2A3-12CFA4C3E2CF}" type="slidenum">
              <a:rPr lang="de-DE"/>
              <a:t>‹Nr.›</a:t>
            </a:fld>
            <a:endParaRPr lang="de-DE"/>
          </a:p>
        </p:txBody>
      </p:sp>
    </p:spTree>
    <p:extLst>
      <p:ext uri="{BB962C8B-B14F-4D97-AF65-F5344CB8AC3E}">
        <p14:creationId xmlns:p14="http://schemas.microsoft.com/office/powerpoint/2010/main" val="3614825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userDrawn="1">
  <p:cSld name="UBRA Normal Blank Wide">
    <p:spTree>
      <p:nvGrpSpPr>
        <p:cNvPr id="1" name=""/>
        <p:cNvGrpSpPr/>
        <p:nvPr/>
      </p:nvGrpSpPr>
      <p:grpSpPr bwMode="auto">
        <a:xfrm>
          <a:off x="0" y="0"/>
          <a:ext cx="0" cy="0"/>
          <a:chOff x="0" y="0"/>
          <a:chExt cx="0" cy="0"/>
        </a:xfrm>
      </p:grpSpPr>
      <p:sp>
        <p:nvSpPr>
          <p:cNvPr id="3" name="Title Placeholder 1"/>
          <p:cNvSpPr>
            <a:spLocks noGrp="1"/>
          </p:cNvSpPr>
          <p:nvPr>
            <p:ph type="title"/>
          </p:nvPr>
        </p:nvSpPr>
        <p:spPr bwMode="auto">
          <a:xfrm>
            <a:off x="622709" y="1415760"/>
            <a:ext cx="10959691" cy="1143000"/>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4" name="Inhaltsplatzhalter 6"/>
          <p:cNvSpPr>
            <a:spLocks noGrp="1"/>
          </p:cNvSpPr>
          <p:nvPr>
            <p:ph sz="quarter" idx="10"/>
          </p:nvPr>
        </p:nvSpPr>
        <p:spPr bwMode="auto">
          <a:xfrm>
            <a:off x="622709" y="2669841"/>
            <a:ext cx="10959691" cy="3016199"/>
          </a:xfrm>
        </p:spPr>
        <p:txBody>
          <a:bodyPr>
            <a:no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7" name="Fußzeilenplatzhalter 1"/>
          <p:cNvSpPr>
            <a:spLocks noGrp="1"/>
          </p:cNvSpPr>
          <p:nvPr>
            <p:ph type="ftr" sz="quarter" idx="3"/>
          </p:nvPr>
        </p:nvSpPr>
        <p:spPr bwMode="auto">
          <a:xfrm>
            <a:off x="4787644" y="6447490"/>
            <a:ext cx="5088387" cy="366183"/>
          </a:xfrm>
          <a:prstGeom prst="rect">
            <a:avLst/>
          </a:prstGeom>
        </p:spPr>
        <p:txBody>
          <a:bodyPr vert="horz" lIns="91440" tIns="45720" rIns="91440" bIns="45720" rtlCol="0" anchor="ctr"/>
          <a:lstStyle>
            <a:lvl1pPr algn="l">
              <a:defRPr sz="1050">
                <a:solidFill>
                  <a:schemeClr val="bg2"/>
                </a:solidFill>
              </a:defRPr>
            </a:lvl1pPr>
          </a:lstStyle>
          <a:p>
            <a:pPr>
              <a:defRPr/>
            </a:pPr>
            <a:r>
              <a:rPr lang="de-DE"/>
              <a:t>Dr. Lina Schaare | DataNord Kick-off | 6 August 2024</a:t>
            </a:r>
            <a:endParaRPr/>
          </a:p>
        </p:txBody>
      </p:sp>
      <p:sp>
        <p:nvSpPr>
          <p:cNvPr id="8" name="Foliennummernplatzhalter 2"/>
          <p:cNvSpPr>
            <a:spLocks noGrp="1"/>
          </p:cNvSpPr>
          <p:nvPr>
            <p:ph type="sldNum" sz="quarter" idx="4"/>
          </p:nvPr>
        </p:nvSpPr>
        <p:spPr bwMode="auto">
          <a:xfrm>
            <a:off x="10078721" y="6447489"/>
            <a:ext cx="1511569" cy="366183"/>
          </a:xfrm>
          <a:prstGeom prst="rect">
            <a:avLst/>
          </a:prstGeom>
        </p:spPr>
        <p:txBody>
          <a:bodyPr vert="horz" lIns="91440" tIns="45720" rIns="91440" bIns="45720" rtlCol="0" anchor="ctr"/>
          <a:lstStyle>
            <a:lvl1pPr algn="l">
              <a:defRPr sz="1050">
                <a:solidFill>
                  <a:schemeClr val="bg2"/>
                </a:solidFill>
              </a:defRPr>
            </a:lvl1pPr>
          </a:lstStyle>
          <a:p>
            <a:pPr>
              <a:defRPr/>
            </a:pPr>
            <a:fld id="{707C92DC-47BD-4710-98B1-EE015EE7AD32}" type="slidenum">
              <a:rPr lang="de-DE"/>
              <a:t>‹Nr.›</a:t>
            </a:fld>
            <a:endParaRPr lang="de-DE"/>
          </a:p>
        </p:txBody>
      </p:sp>
    </p:spTree>
    <p:extLst>
      <p:ext uri="{BB962C8B-B14F-4D97-AF65-F5344CB8AC3E}">
        <p14:creationId xmlns:p14="http://schemas.microsoft.com/office/powerpoint/2010/main" val="148579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Abschnitts- überschrift">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831960" y="1709640"/>
            <a:ext cx="10514160" cy="2851200"/>
          </a:xfrm>
          <a:prstGeom prst="rect">
            <a:avLst/>
          </a:prstGeom>
          <a:noFill/>
          <a:ln w="0">
            <a:noFill/>
          </a:ln>
        </p:spPr>
        <p:txBody>
          <a:bodyPr lIns="91440" tIns="45720" rIns="91440" bIns="45720" anchor="b">
            <a:noAutofit/>
          </a:bodyPr>
          <a:lstStyle/>
          <a:p>
            <a:pPr indent="0" defTabSz="914400">
              <a:lnSpc>
                <a:spcPct val="90000"/>
              </a:lnSpc>
              <a:buNone/>
              <a:tabLst>
                <a:tab pos="0" algn="l"/>
              </a:tabLst>
            </a:pPr>
            <a:r>
              <a:rPr lang="de-DE" sz="6000" b="0" strike="noStrike" spc="-1">
                <a:solidFill>
                  <a:schemeClr val="dk1"/>
                </a:solidFill>
                <a:latin typeface="Calibri Light"/>
                <a:ea typeface="Arial"/>
              </a:rPr>
              <a:t>Mastertitelformat bearbeiten</a:t>
            </a:r>
            <a:endParaRPr lang="de-DE" sz="6000" b="0" strike="noStrike" spc="-1">
              <a:solidFill>
                <a:srgbClr val="000000"/>
              </a:solidFill>
              <a:latin typeface="Calibri"/>
            </a:endParaRPr>
          </a:p>
        </p:txBody>
      </p:sp>
      <p:sp>
        <p:nvSpPr>
          <p:cNvPr id="11" name="PlaceHolder 2"/>
          <p:cNvSpPr>
            <a:spLocks noGrp="1"/>
          </p:cNvSpPr>
          <p:nvPr>
            <p:ph type="body"/>
          </p:nvPr>
        </p:nvSpPr>
        <p:spPr>
          <a:xfrm>
            <a:off x="831960" y="4589640"/>
            <a:ext cx="10514160" cy="149868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de-DE" sz="2400" b="0" strike="noStrike" spc="-1">
                <a:solidFill>
                  <a:schemeClr val="dk1">
                    <a:tint val="75000"/>
                  </a:schemeClr>
                </a:solidFill>
                <a:latin typeface="Calibri"/>
                <a:ea typeface="Arial"/>
              </a:rPr>
              <a:t>Mastertextformat bearbeiten</a:t>
            </a:r>
            <a:endParaRPr lang="de-DE" sz="2400" b="0" strike="noStrike" spc="-1">
              <a:solidFill>
                <a:srgbClr val="000000"/>
              </a:solidFill>
              <a:latin typeface="Calibri"/>
            </a:endParaRPr>
          </a:p>
        </p:txBody>
      </p:sp>
      <p:sp>
        <p:nvSpPr>
          <p:cNvPr id="12" name="PlaceHolder 3"/>
          <p:cNvSpPr>
            <a:spLocks noGrp="1"/>
          </p:cNvSpPr>
          <p:nvPr>
            <p:ph type="dt" idx="7"/>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13" name="PlaceHolder 4"/>
          <p:cNvSpPr>
            <a:spLocks noGrp="1"/>
          </p:cNvSpPr>
          <p:nvPr>
            <p:ph type="ftr" idx="8"/>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14" name="PlaceHolder 5"/>
          <p:cNvSpPr>
            <a:spLocks noGrp="1"/>
          </p:cNvSpPr>
          <p:nvPr>
            <p:ph type="sldNum" idx="9"/>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52E54B4C-C574-4529-841C-F19654E3116C}"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Pr>
        <a:solidFill>
          <a:srgbClr val="FFFFFF"/>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de-DE" sz="4400" b="0" strike="noStrike" spc="-1">
                <a:solidFill>
                  <a:schemeClr val="dk1"/>
                </a:solidFill>
                <a:latin typeface="Calibri Light"/>
                <a:ea typeface="Arial"/>
              </a:rPr>
              <a:t>Mastertitelformat bearbeiten</a:t>
            </a:r>
            <a:endParaRPr lang="de-DE" sz="4400" b="0" strike="noStrike" spc="-1">
              <a:solidFill>
                <a:srgbClr val="000000"/>
              </a:solidFill>
              <a:latin typeface="Calibri"/>
            </a:endParaRPr>
          </a:p>
        </p:txBody>
      </p:sp>
      <p:sp>
        <p:nvSpPr>
          <p:cNvPr id="16" name="PlaceHolder 2"/>
          <p:cNvSpPr>
            <a:spLocks noGrp="1"/>
          </p:cNvSpPr>
          <p:nvPr>
            <p:ph type="body"/>
          </p:nvPr>
        </p:nvSpPr>
        <p:spPr>
          <a:xfrm>
            <a:off x="838080" y="1825560"/>
            <a:ext cx="5180040" cy="434988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de-DE" sz="2800" b="0" strike="noStrike" spc="-1">
                <a:solidFill>
                  <a:schemeClr val="dk1"/>
                </a:solidFill>
                <a:latin typeface="Calibri"/>
                <a:ea typeface="Arial"/>
              </a:rPr>
              <a:t>Mastertextformat bearbeiten</a:t>
            </a:r>
            <a:endParaRPr lang="de-DE"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de-DE" sz="2400" b="0" strike="noStrike" spc="-1">
                <a:solidFill>
                  <a:schemeClr val="dk1"/>
                </a:solidFill>
                <a:latin typeface="Calibri"/>
                <a:ea typeface="Arial"/>
              </a:rPr>
              <a:t>Zweite Ebene</a:t>
            </a:r>
            <a:endParaRPr lang="de-DE"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de-DE" sz="2000" b="0" strike="noStrike" spc="-1">
                <a:solidFill>
                  <a:schemeClr val="dk1"/>
                </a:solidFill>
                <a:latin typeface="Calibri"/>
                <a:ea typeface="Arial"/>
              </a:rPr>
              <a:t>Dritte Ebene</a:t>
            </a:r>
            <a:endParaRPr lang="de-DE"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Vierte Ebene</a:t>
            </a:r>
            <a:endParaRPr lang="de-DE"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Fünfte Ebene</a:t>
            </a:r>
            <a:endParaRPr lang="de-DE" sz="1800" b="0" strike="noStrike" spc="-1">
              <a:solidFill>
                <a:srgbClr val="000000"/>
              </a:solidFill>
              <a:latin typeface="Calibri"/>
            </a:endParaRPr>
          </a:p>
        </p:txBody>
      </p:sp>
      <p:sp>
        <p:nvSpPr>
          <p:cNvPr id="17" name="PlaceHolder 3"/>
          <p:cNvSpPr>
            <a:spLocks noGrp="1"/>
          </p:cNvSpPr>
          <p:nvPr>
            <p:ph type="body"/>
          </p:nvPr>
        </p:nvSpPr>
        <p:spPr>
          <a:xfrm>
            <a:off x="6172200" y="1825560"/>
            <a:ext cx="5180040" cy="434988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de-DE" sz="2800" b="0" strike="noStrike" spc="-1">
                <a:solidFill>
                  <a:schemeClr val="dk1"/>
                </a:solidFill>
                <a:latin typeface="Calibri"/>
                <a:ea typeface="Arial"/>
              </a:rPr>
              <a:t>Mastertextformat bearbeiten</a:t>
            </a:r>
            <a:endParaRPr lang="de-DE"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de-DE" sz="2400" b="0" strike="noStrike" spc="-1">
                <a:solidFill>
                  <a:schemeClr val="dk1"/>
                </a:solidFill>
                <a:latin typeface="Calibri"/>
                <a:ea typeface="Arial"/>
              </a:rPr>
              <a:t>Zweite Ebene</a:t>
            </a:r>
            <a:endParaRPr lang="de-DE"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de-DE" sz="2000" b="0" strike="noStrike" spc="-1">
                <a:solidFill>
                  <a:schemeClr val="dk1"/>
                </a:solidFill>
                <a:latin typeface="Calibri"/>
                <a:ea typeface="Arial"/>
              </a:rPr>
              <a:t>Dritte Ebene</a:t>
            </a:r>
            <a:endParaRPr lang="de-DE"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Vierte Ebene</a:t>
            </a:r>
            <a:endParaRPr lang="de-DE"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Fünfte Ebene</a:t>
            </a:r>
            <a:endParaRPr lang="de-DE" sz="1800" b="0" strike="noStrike" spc="-1">
              <a:solidFill>
                <a:srgbClr val="000000"/>
              </a:solidFill>
              <a:latin typeface="Calibri"/>
            </a:endParaRPr>
          </a:p>
        </p:txBody>
      </p:sp>
      <p:sp>
        <p:nvSpPr>
          <p:cNvPr id="18" name="PlaceHolder 4"/>
          <p:cNvSpPr>
            <a:spLocks noGrp="1"/>
          </p:cNvSpPr>
          <p:nvPr>
            <p:ph type="dt" idx="10"/>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19" name="PlaceHolder 5"/>
          <p:cNvSpPr>
            <a:spLocks noGrp="1"/>
          </p:cNvSpPr>
          <p:nvPr>
            <p:ph type="ftr" idx="11"/>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20" name="PlaceHolder 6"/>
          <p:cNvSpPr>
            <a:spLocks noGrp="1"/>
          </p:cNvSpPr>
          <p:nvPr>
            <p:ph type="sldNum" idx="12"/>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F5830411-4ED8-4109-9567-473539DBE54D}"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Vergleich">
    <p:bg>
      <p:bgPr>
        <a:solidFill>
          <a:srgbClr val="FFFFFF"/>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9880" y="365040"/>
            <a:ext cx="10514160" cy="132408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de-DE" sz="4400" b="0" strike="noStrike" spc="-1">
                <a:solidFill>
                  <a:schemeClr val="dk1"/>
                </a:solidFill>
                <a:latin typeface="Calibri Light"/>
                <a:ea typeface="Arial"/>
              </a:rPr>
              <a:t>Mastertitelformat bearbeiten</a:t>
            </a:r>
            <a:endParaRPr lang="de-DE" sz="4400" b="0" strike="noStrike" spc="-1">
              <a:solidFill>
                <a:srgbClr val="000000"/>
              </a:solidFill>
              <a:latin typeface="Calibri"/>
            </a:endParaRPr>
          </a:p>
        </p:txBody>
      </p:sp>
      <p:sp>
        <p:nvSpPr>
          <p:cNvPr id="22" name="PlaceHolder 2"/>
          <p:cNvSpPr>
            <a:spLocks noGrp="1"/>
          </p:cNvSpPr>
          <p:nvPr>
            <p:ph type="body"/>
          </p:nvPr>
        </p:nvSpPr>
        <p:spPr>
          <a:xfrm>
            <a:off x="839880" y="1681200"/>
            <a:ext cx="5156280" cy="82260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de-DE" sz="2400" b="1" strike="noStrike" spc="-1">
                <a:solidFill>
                  <a:schemeClr val="dk1"/>
                </a:solidFill>
                <a:latin typeface="Calibri"/>
                <a:ea typeface="Arial"/>
              </a:rPr>
              <a:t>Mastertextformat bearbeiten</a:t>
            </a:r>
            <a:endParaRPr lang="de-DE" sz="2400" b="0" strike="noStrike" spc="-1">
              <a:solidFill>
                <a:srgbClr val="000000"/>
              </a:solidFill>
              <a:latin typeface="Calibri"/>
            </a:endParaRPr>
          </a:p>
        </p:txBody>
      </p:sp>
      <p:sp>
        <p:nvSpPr>
          <p:cNvPr id="23" name="PlaceHolder 3"/>
          <p:cNvSpPr>
            <a:spLocks noGrp="1"/>
          </p:cNvSpPr>
          <p:nvPr>
            <p:ph type="body"/>
          </p:nvPr>
        </p:nvSpPr>
        <p:spPr>
          <a:xfrm>
            <a:off x="839880" y="2505240"/>
            <a:ext cx="5156280" cy="36831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de-DE" sz="2800" b="0" strike="noStrike" spc="-1">
                <a:solidFill>
                  <a:schemeClr val="dk1"/>
                </a:solidFill>
                <a:latin typeface="Calibri"/>
                <a:ea typeface="Arial"/>
              </a:rPr>
              <a:t>Mastertextformat bearbeiten</a:t>
            </a:r>
            <a:endParaRPr lang="de-DE"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de-DE" sz="2400" b="0" strike="noStrike" spc="-1">
                <a:solidFill>
                  <a:schemeClr val="dk1"/>
                </a:solidFill>
                <a:latin typeface="Calibri"/>
                <a:ea typeface="Arial"/>
              </a:rPr>
              <a:t>Zweite Ebene</a:t>
            </a:r>
            <a:endParaRPr lang="de-DE"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de-DE" sz="2000" b="0" strike="noStrike" spc="-1">
                <a:solidFill>
                  <a:schemeClr val="dk1"/>
                </a:solidFill>
                <a:latin typeface="Calibri"/>
                <a:ea typeface="Arial"/>
              </a:rPr>
              <a:t>Dritte Ebene</a:t>
            </a:r>
            <a:endParaRPr lang="de-DE"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Vierte Ebene</a:t>
            </a:r>
            <a:endParaRPr lang="de-DE"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Fünfte Ebene</a:t>
            </a:r>
            <a:endParaRPr lang="de-DE" sz="1800" b="0" strike="noStrike" spc="-1">
              <a:solidFill>
                <a:srgbClr val="000000"/>
              </a:solidFill>
              <a:latin typeface="Calibri"/>
            </a:endParaRPr>
          </a:p>
        </p:txBody>
      </p:sp>
      <p:sp>
        <p:nvSpPr>
          <p:cNvPr id="24" name="PlaceHolder 4"/>
          <p:cNvSpPr>
            <a:spLocks noGrp="1"/>
          </p:cNvSpPr>
          <p:nvPr>
            <p:ph type="body"/>
          </p:nvPr>
        </p:nvSpPr>
        <p:spPr>
          <a:xfrm>
            <a:off x="6172200" y="1681200"/>
            <a:ext cx="5181840" cy="82260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de-DE" sz="2400" b="1" strike="noStrike" spc="-1">
                <a:solidFill>
                  <a:schemeClr val="dk1"/>
                </a:solidFill>
                <a:latin typeface="Calibri"/>
                <a:ea typeface="Arial"/>
              </a:rPr>
              <a:t>Mastertextformat bearbeiten</a:t>
            </a:r>
            <a:endParaRPr lang="de-DE" sz="2400" b="0" strike="noStrike" spc="-1">
              <a:solidFill>
                <a:srgbClr val="000000"/>
              </a:solidFill>
              <a:latin typeface="Calibri"/>
            </a:endParaRPr>
          </a:p>
        </p:txBody>
      </p:sp>
      <p:sp>
        <p:nvSpPr>
          <p:cNvPr id="25" name="PlaceHolder 5"/>
          <p:cNvSpPr>
            <a:spLocks noGrp="1"/>
          </p:cNvSpPr>
          <p:nvPr>
            <p:ph type="body"/>
          </p:nvPr>
        </p:nvSpPr>
        <p:spPr>
          <a:xfrm>
            <a:off x="6172200" y="2505240"/>
            <a:ext cx="5181840" cy="36831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de-DE" sz="2800" b="0" strike="noStrike" spc="-1">
                <a:solidFill>
                  <a:schemeClr val="dk1"/>
                </a:solidFill>
                <a:latin typeface="Calibri"/>
                <a:ea typeface="Arial"/>
              </a:rPr>
              <a:t>Mastertextformat bearbeiten</a:t>
            </a:r>
            <a:endParaRPr lang="de-DE"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de-DE" sz="2400" b="0" strike="noStrike" spc="-1">
                <a:solidFill>
                  <a:schemeClr val="dk1"/>
                </a:solidFill>
                <a:latin typeface="Calibri"/>
                <a:ea typeface="Arial"/>
              </a:rPr>
              <a:t>Zweite Ebene</a:t>
            </a:r>
            <a:endParaRPr lang="de-DE"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de-DE" sz="2000" b="0" strike="noStrike" spc="-1">
                <a:solidFill>
                  <a:schemeClr val="dk1"/>
                </a:solidFill>
                <a:latin typeface="Calibri"/>
                <a:ea typeface="Arial"/>
              </a:rPr>
              <a:t>Dritte Ebene</a:t>
            </a:r>
            <a:endParaRPr lang="de-DE"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Vierte Ebene</a:t>
            </a:r>
            <a:endParaRPr lang="de-DE"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de-DE" sz="1800" b="0" strike="noStrike" spc="-1">
                <a:solidFill>
                  <a:schemeClr val="dk1"/>
                </a:solidFill>
                <a:latin typeface="Calibri"/>
                <a:ea typeface="Arial"/>
              </a:rPr>
              <a:t>Fünfte Ebene</a:t>
            </a:r>
            <a:endParaRPr lang="de-DE" sz="1800" b="0" strike="noStrike" spc="-1">
              <a:solidFill>
                <a:srgbClr val="000000"/>
              </a:solidFill>
              <a:latin typeface="Calibri"/>
            </a:endParaRPr>
          </a:p>
        </p:txBody>
      </p:sp>
      <p:sp>
        <p:nvSpPr>
          <p:cNvPr id="26" name="PlaceHolder 6"/>
          <p:cNvSpPr>
            <a:spLocks noGrp="1"/>
          </p:cNvSpPr>
          <p:nvPr>
            <p:ph type="dt" idx="13"/>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27" name="PlaceHolder 7"/>
          <p:cNvSpPr>
            <a:spLocks noGrp="1"/>
          </p:cNvSpPr>
          <p:nvPr>
            <p:ph type="ftr" idx="14"/>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28" name="PlaceHolder 8"/>
          <p:cNvSpPr>
            <a:spLocks noGrp="1"/>
          </p:cNvSpPr>
          <p:nvPr>
            <p:ph type="sldNum" idx="15"/>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D003AD29-A07C-4042-8687-3D67FCA3E8FB}"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de-DE" sz="4400" b="0" strike="noStrike" spc="-1">
                <a:solidFill>
                  <a:schemeClr val="dk1"/>
                </a:solidFill>
                <a:latin typeface="Calibri Light"/>
                <a:ea typeface="Arial"/>
              </a:rPr>
              <a:t>Mastertitelformat bearbeiten</a:t>
            </a:r>
            <a:endParaRPr lang="de-DE" sz="4400" b="0" strike="noStrike" spc="-1">
              <a:solidFill>
                <a:srgbClr val="000000"/>
              </a:solidFill>
              <a:latin typeface="Calibri"/>
            </a:endParaRPr>
          </a:p>
        </p:txBody>
      </p:sp>
      <p:sp>
        <p:nvSpPr>
          <p:cNvPr id="30" name="PlaceHolder 2"/>
          <p:cNvSpPr>
            <a:spLocks noGrp="1"/>
          </p:cNvSpPr>
          <p:nvPr>
            <p:ph type="dt" idx="16"/>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31" name="PlaceHolder 3"/>
          <p:cNvSpPr>
            <a:spLocks noGrp="1"/>
          </p:cNvSpPr>
          <p:nvPr>
            <p:ph type="ftr" idx="17"/>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32" name="PlaceHolder 4"/>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26FA1BBD-A86C-43F9-A337-A561621B2AAF}"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Pr>
        <a:solidFill>
          <a:srgbClr val="FFFFFF"/>
        </a:solidFill>
        <a:effectLst/>
      </p:bgPr>
    </p:bg>
    <p:spTree>
      <p:nvGrpSpPr>
        <p:cNvPr id="1" name=""/>
        <p:cNvGrpSpPr/>
        <p:nvPr/>
      </p:nvGrpSpPr>
      <p:grpSpPr>
        <a:xfrm>
          <a:off x="0" y="0"/>
          <a:ext cx="0" cy="0"/>
          <a:chOff x="0" y="0"/>
          <a:chExt cx="0" cy="0"/>
        </a:xfrm>
      </p:grpSpPr>
      <p:sp>
        <p:nvSpPr>
          <p:cNvPr id="33" name="PlaceHolder 1"/>
          <p:cNvSpPr>
            <a:spLocks noGrp="1"/>
          </p:cNvSpPr>
          <p:nvPr>
            <p:ph type="dt" idx="19"/>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34" name="PlaceHolder 2"/>
          <p:cNvSpPr>
            <a:spLocks noGrp="1"/>
          </p:cNvSpPr>
          <p:nvPr>
            <p:ph type="ftr" idx="20"/>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35" name="PlaceHolder 3"/>
          <p:cNvSpPr>
            <a:spLocks noGrp="1"/>
          </p:cNvSpPr>
          <p:nvPr>
            <p:ph type="sldNum" idx="21"/>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33C4A0E4-0D0B-40D4-8BE9-720FC06EE7A1}"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Inhalt mit Überschrift">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839880" y="457200"/>
            <a:ext cx="3930840" cy="1598760"/>
          </a:xfrm>
          <a:prstGeom prst="rect">
            <a:avLst/>
          </a:prstGeom>
          <a:noFill/>
          <a:ln w="0">
            <a:noFill/>
          </a:ln>
        </p:spPr>
        <p:txBody>
          <a:bodyPr lIns="91440" tIns="45720" rIns="91440" bIns="45720" anchor="b">
            <a:noAutofit/>
          </a:bodyPr>
          <a:lstStyle/>
          <a:p>
            <a:pPr indent="0" defTabSz="914400">
              <a:lnSpc>
                <a:spcPct val="90000"/>
              </a:lnSpc>
              <a:buNone/>
              <a:tabLst>
                <a:tab pos="0" algn="l"/>
              </a:tabLst>
            </a:pPr>
            <a:r>
              <a:rPr lang="de-DE" sz="3200" b="0" strike="noStrike" spc="-1">
                <a:solidFill>
                  <a:schemeClr val="dk1"/>
                </a:solidFill>
                <a:latin typeface="Calibri Light"/>
                <a:ea typeface="Arial"/>
              </a:rPr>
              <a:t>Mastertitelformat bearbeiten</a:t>
            </a:r>
            <a:endParaRPr lang="de-DE" sz="3200" b="0" strike="noStrike" spc="-1">
              <a:solidFill>
                <a:srgbClr val="000000"/>
              </a:solidFill>
              <a:latin typeface="Calibri"/>
            </a:endParaRPr>
          </a:p>
        </p:txBody>
      </p:sp>
      <p:sp>
        <p:nvSpPr>
          <p:cNvPr id="37" name="PlaceHolder 2"/>
          <p:cNvSpPr>
            <a:spLocks noGrp="1"/>
          </p:cNvSpPr>
          <p:nvPr>
            <p:ph type="body"/>
          </p:nvPr>
        </p:nvSpPr>
        <p:spPr>
          <a:xfrm>
            <a:off x="5183280" y="987480"/>
            <a:ext cx="6170760" cy="487224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de-DE" sz="3200" b="0" strike="noStrike" spc="-1">
                <a:solidFill>
                  <a:schemeClr val="dk1"/>
                </a:solidFill>
                <a:latin typeface="Calibri"/>
                <a:ea typeface="Arial"/>
              </a:rPr>
              <a:t>Mastertextformat bearbeiten</a:t>
            </a:r>
            <a:endParaRPr lang="de-DE" sz="32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de-DE" sz="2800" b="0" strike="noStrike" spc="-1">
                <a:solidFill>
                  <a:schemeClr val="dk1"/>
                </a:solidFill>
                <a:latin typeface="Calibri"/>
                <a:ea typeface="Arial"/>
              </a:rPr>
              <a:t>Zweite Ebene</a:t>
            </a:r>
            <a:endParaRPr lang="de-DE" sz="28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de-DE" sz="2400" b="0" strike="noStrike" spc="-1">
                <a:solidFill>
                  <a:schemeClr val="dk1"/>
                </a:solidFill>
                <a:latin typeface="Calibri"/>
                <a:ea typeface="Arial"/>
              </a:rPr>
              <a:t>Dritte Ebene</a:t>
            </a:r>
            <a:endParaRPr lang="de-DE" sz="24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de-DE" sz="2000" b="0" strike="noStrike" spc="-1">
                <a:solidFill>
                  <a:schemeClr val="dk1"/>
                </a:solidFill>
                <a:latin typeface="Calibri"/>
                <a:ea typeface="Arial"/>
              </a:rPr>
              <a:t>Vierte Ebene</a:t>
            </a:r>
            <a:endParaRPr lang="de-DE" sz="20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de-DE" sz="2000" b="0" strike="noStrike" spc="-1">
                <a:solidFill>
                  <a:schemeClr val="dk1"/>
                </a:solidFill>
                <a:latin typeface="Calibri"/>
                <a:ea typeface="Arial"/>
              </a:rPr>
              <a:t>Fünfte Ebene</a:t>
            </a:r>
            <a:endParaRPr lang="de-DE" sz="2000" b="0" strike="noStrike" spc="-1">
              <a:solidFill>
                <a:srgbClr val="000000"/>
              </a:solidFill>
              <a:latin typeface="Calibri"/>
            </a:endParaRPr>
          </a:p>
        </p:txBody>
      </p:sp>
      <p:sp>
        <p:nvSpPr>
          <p:cNvPr id="38" name="PlaceHolder 3"/>
          <p:cNvSpPr>
            <a:spLocks noGrp="1"/>
          </p:cNvSpPr>
          <p:nvPr>
            <p:ph type="body"/>
          </p:nvPr>
        </p:nvSpPr>
        <p:spPr>
          <a:xfrm>
            <a:off x="839880" y="2057400"/>
            <a:ext cx="3930840" cy="381024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de-DE" sz="1600" b="0" strike="noStrike" spc="-1">
                <a:solidFill>
                  <a:schemeClr val="dk1"/>
                </a:solidFill>
                <a:latin typeface="Calibri"/>
                <a:ea typeface="Arial"/>
              </a:rPr>
              <a:t>Mastertextformat bearbeiten</a:t>
            </a:r>
            <a:endParaRPr lang="de-DE" sz="1600" b="0" strike="noStrike" spc="-1">
              <a:solidFill>
                <a:srgbClr val="000000"/>
              </a:solidFill>
              <a:latin typeface="Calibri"/>
            </a:endParaRPr>
          </a:p>
        </p:txBody>
      </p:sp>
      <p:sp>
        <p:nvSpPr>
          <p:cNvPr id="39" name="PlaceHolder 4"/>
          <p:cNvSpPr>
            <a:spLocks noGrp="1"/>
          </p:cNvSpPr>
          <p:nvPr>
            <p:ph type="dt" idx="22"/>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40" name="PlaceHolder 5"/>
          <p:cNvSpPr>
            <a:spLocks noGrp="1"/>
          </p:cNvSpPr>
          <p:nvPr>
            <p:ph type="ftr" idx="23"/>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41" name="PlaceHolder 6"/>
          <p:cNvSpPr>
            <a:spLocks noGrp="1"/>
          </p:cNvSpPr>
          <p:nvPr>
            <p:ph type="sldNum" idx="24"/>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E30A0E4A-AE66-430E-850A-2038A342D50B}"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ild mit Überschrift">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9880" y="457200"/>
            <a:ext cx="3930840" cy="1598760"/>
          </a:xfrm>
          <a:prstGeom prst="rect">
            <a:avLst/>
          </a:prstGeom>
          <a:noFill/>
          <a:ln w="0">
            <a:noFill/>
          </a:ln>
        </p:spPr>
        <p:txBody>
          <a:bodyPr lIns="91440" tIns="45720" rIns="91440" bIns="45720" anchor="b">
            <a:noAutofit/>
          </a:bodyPr>
          <a:lstStyle/>
          <a:p>
            <a:pPr indent="0" defTabSz="914400">
              <a:lnSpc>
                <a:spcPct val="90000"/>
              </a:lnSpc>
              <a:buNone/>
              <a:tabLst>
                <a:tab pos="0" algn="l"/>
              </a:tabLst>
            </a:pPr>
            <a:r>
              <a:rPr lang="de-DE" sz="3200" b="0" strike="noStrike" spc="-1">
                <a:solidFill>
                  <a:schemeClr val="dk1"/>
                </a:solidFill>
                <a:latin typeface="Calibri Light"/>
                <a:ea typeface="Arial"/>
              </a:rPr>
              <a:t>Mastertitelformat bearbeiten</a:t>
            </a:r>
            <a:endParaRPr lang="de-DE" sz="3200" b="0" strike="noStrike" spc="-1">
              <a:solidFill>
                <a:srgbClr val="000000"/>
              </a:solidFill>
              <a:latin typeface="Calibri"/>
            </a:endParaRPr>
          </a:p>
        </p:txBody>
      </p:sp>
      <p:sp>
        <p:nvSpPr>
          <p:cNvPr id="43" name="PlaceHolder 2"/>
          <p:cNvSpPr>
            <a:spLocks noGrp="1"/>
          </p:cNvSpPr>
          <p:nvPr>
            <p:ph type="body"/>
          </p:nvPr>
        </p:nvSpPr>
        <p:spPr>
          <a:xfrm>
            <a:off x="5183280" y="987480"/>
            <a:ext cx="6170760" cy="487224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de-DE" sz="3200" b="0" strike="noStrike" spc="-1">
                <a:solidFill>
                  <a:schemeClr val="dk1"/>
                </a:solidFill>
                <a:latin typeface="Calibri"/>
              </a:rPr>
              <a:t>Format des Gliederungstextes durch Klicken bearbeiten</a:t>
            </a:r>
            <a:endParaRPr lang="de-DE" sz="3200" b="0" strike="noStrike" spc="-1">
              <a:solidFill>
                <a:srgbClr val="000000"/>
              </a:solidFill>
              <a:latin typeface="Calibri"/>
            </a:endParaRPr>
          </a:p>
          <a:p>
            <a:pPr marL="864000" lvl="1" indent="-324000">
              <a:lnSpc>
                <a:spcPct val="90000"/>
              </a:lnSpc>
              <a:spcBef>
                <a:spcPts val="1134"/>
              </a:spcBef>
              <a:buClr>
                <a:srgbClr val="000000"/>
              </a:buClr>
              <a:buSzPct val="75000"/>
              <a:buFont typeface="Symbol" charset="2"/>
              <a:buChar char=""/>
            </a:pPr>
            <a:r>
              <a:rPr lang="de-DE" sz="3200" b="0" strike="noStrike" spc="-1">
                <a:solidFill>
                  <a:schemeClr val="dk1"/>
                </a:solidFill>
                <a:latin typeface="Calibri"/>
              </a:rPr>
              <a:t>Zweite Gliederungsebene</a:t>
            </a:r>
            <a:endParaRPr lang="de-DE" sz="3200" b="0" strike="noStrike" spc="-1">
              <a:solidFill>
                <a:srgbClr val="000000"/>
              </a:solidFill>
              <a:latin typeface="Calibri"/>
            </a:endParaRPr>
          </a:p>
          <a:p>
            <a:pPr marL="1296000" lvl="2" indent="-288000">
              <a:lnSpc>
                <a:spcPct val="90000"/>
              </a:lnSpc>
              <a:spcBef>
                <a:spcPts val="850"/>
              </a:spcBef>
              <a:buClr>
                <a:srgbClr val="000000"/>
              </a:buClr>
              <a:buSzPct val="45000"/>
              <a:buFont typeface="Wingdings" charset="2"/>
              <a:buChar char=""/>
            </a:pPr>
            <a:r>
              <a:rPr lang="de-DE" sz="3200" b="0" strike="noStrike" spc="-1">
                <a:solidFill>
                  <a:schemeClr val="dk1"/>
                </a:solidFill>
                <a:latin typeface="Calibri"/>
              </a:rPr>
              <a:t>Dritte Gliederungsebene</a:t>
            </a:r>
            <a:endParaRPr lang="de-DE" sz="3200" b="0" strike="noStrike" spc="-1">
              <a:solidFill>
                <a:srgbClr val="000000"/>
              </a:solidFill>
              <a:latin typeface="Calibri"/>
            </a:endParaRPr>
          </a:p>
          <a:p>
            <a:pPr marL="1728000" lvl="3" indent="-216000">
              <a:lnSpc>
                <a:spcPct val="90000"/>
              </a:lnSpc>
              <a:spcBef>
                <a:spcPts val="567"/>
              </a:spcBef>
              <a:buClr>
                <a:srgbClr val="000000"/>
              </a:buClr>
              <a:buSzPct val="75000"/>
              <a:buFont typeface="Symbol" charset="2"/>
              <a:buChar char=""/>
            </a:pPr>
            <a:r>
              <a:rPr lang="de-DE" sz="3200" b="0" strike="noStrike" spc="-1">
                <a:solidFill>
                  <a:schemeClr val="dk1"/>
                </a:solidFill>
                <a:latin typeface="Calibri"/>
              </a:rPr>
              <a:t>Vierte Gliederungsebene</a:t>
            </a:r>
            <a:endParaRPr lang="de-DE" sz="3200" b="0" strike="noStrike" spc="-1">
              <a:solidFill>
                <a:srgbClr val="000000"/>
              </a:solidFill>
              <a:latin typeface="Calibri"/>
            </a:endParaRPr>
          </a:p>
          <a:p>
            <a:pPr marL="2160000" lvl="4" indent="-216000">
              <a:lnSpc>
                <a:spcPct val="90000"/>
              </a:lnSpc>
              <a:spcBef>
                <a:spcPts val="283"/>
              </a:spcBef>
              <a:buClr>
                <a:srgbClr val="000000"/>
              </a:buClr>
              <a:buSzPct val="45000"/>
              <a:buFont typeface="Wingdings" charset="2"/>
              <a:buChar char=""/>
            </a:pPr>
            <a:r>
              <a:rPr lang="de-DE" sz="3200" b="0" strike="noStrike" spc="-1">
                <a:solidFill>
                  <a:schemeClr val="dk1"/>
                </a:solidFill>
                <a:latin typeface="Calibri"/>
              </a:rPr>
              <a:t>Fünfte Gliederungsebene</a:t>
            </a:r>
            <a:endParaRPr lang="de-DE" sz="3200" b="0" strike="noStrike" spc="-1">
              <a:solidFill>
                <a:srgbClr val="000000"/>
              </a:solidFill>
              <a:latin typeface="Calibri"/>
            </a:endParaRPr>
          </a:p>
          <a:p>
            <a:pPr marL="2592000" lvl="5" indent="-216000">
              <a:lnSpc>
                <a:spcPct val="90000"/>
              </a:lnSpc>
              <a:spcBef>
                <a:spcPts val="283"/>
              </a:spcBef>
              <a:buClr>
                <a:srgbClr val="000000"/>
              </a:buClr>
              <a:buSzPct val="45000"/>
              <a:buFont typeface="Wingdings" charset="2"/>
              <a:buChar char=""/>
            </a:pPr>
            <a:r>
              <a:rPr lang="de-DE" sz="3200" b="0" strike="noStrike" spc="-1">
                <a:solidFill>
                  <a:schemeClr val="dk1"/>
                </a:solidFill>
                <a:latin typeface="Calibri"/>
              </a:rPr>
              <a:t>Sechste Gliederungsebene</a:t>
            </a:r>
            <a:endParaRPr lang="de-DE" sz="3200" b="0" strike="noStrike" spc="-1">
              <a:solidFill>
                <a:srgbClr val="000000"/>
              </a:solidFill>
              <a:latin typeface="Calibri"/>
            </a:endParaRPr>
          </a:p>
          <a:p>
            <a:pPr marL="3024000" lvl="6" indent="-216000">
              <a:lnSpc>
                <a:spcPct val="90000"/>
              </a:lnSpc>
              <a:spcBef>
                <a:spcPts val="283"/>
              </a:spcBef>
              <a:buClr>
                <a:srgbClr val="000000"/>
              </a:buClr>
              <a:buSzPct val="45000"/>
              <a:buFont typeface="Wingdings" charset="2"/>
              <a:buChar char=""/>
            </a:pPr>
            <a:r>
              <a:rPr lang="de-DE" sz="3200" b="0" strike="noStrike" spc="-1">
                <a:solidFill>
                  <a:schemeClr val="dk1"/>
                </a:solidFill>
                <a:latin typeface="Calibri"/>
              </a:rPr>
              <a:t>Siebte Gliederungsebene</a:t>
            </a:r>
            <a:endParaRPr lang="de-DE" sz="3200" b="0" strike="noStrike" spc="-1">
              <a:solidFill>
                <a:srgbClr val="000000"/>
              </a:solidFill>
              <a:latin typeface="Calibri"/>
            </a:endParaRPr>
          </a:p>
        </p:txBody>
      </p:sp>
      <p:sp>
        <p:nvSpPr>
          <p:cNvPr id="44" name="PlaceHolder 3"/>
          <p:cNvSpPr>
            <a:spLocks noGrp="1"/>
          </p:cNvSpPr>
          <p:nvPr>
            <p:ph type="body"/>
          </p:nvPr>
        </p:nvSpPr>
        <p:spPr>
          <a:xfrm>
            <a:off x="839880" y="2057400"/>
            <a:ext cx="3930840" cy="381024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de-DE" sz="1600" b="0" strike="noStrike" spc="-1">
                <a:solidFill>
                  <a:schemeClr val="dk1"/>
                </a:solidFill>
                <a:latin typeface="Calibri"/>
                <a:ea typeface="Arial"/>
              </a:rPr>
              <a:t>Mastertextformat bearbeiten</a:t>
            </a:r>
            <a:endParaRPr lang="de-DE" sz="1600" b="0" strike="noStrike" spc="-1">
              <a:solidFill>
                <a:srgbClr val="000000"/>
              </a:solidFill>
              <a:latin typeface="Calibri"/>
            </a:endParaRPr>
          </a:p>
        </p:txBody>
      </p:sp>
      <p:sp>
        <p:nvSpPr>
          <p:cNvPr id="45" name="PlaceHolder 4"/>
          <p:cNvSpPr>
            <a:spLocks noGrp="1"/>
          </p:cNvSpPr>
          <p:nvPr>
            <p:ph type="dt" idx="25"/>
          </p:nvPr>
        </p:nvSpPr>
        <p:spPr>
          <a:xfrm>
            <a:off x="838080" y="6356520"/>
            <a:ext cx="2741760" cy="36360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defTabSz="914400">
              <a:lnSpc>
                <a:spcPct val="100000"/>
              </a:lnSpc>
              <a:buNone/>
              <a:tabLst>
                <a:tab pos="0" algn="l"/>
              </a:tabLst>
            </a:pPr>
            <a:r>
              <a:rPr lang="de-DE" sz="1200" b="0" strike="noStrike" spc="-1">
                <a:solidFill>
                  <a:schemeClr val="dk1">
                    <a:tint val="75000"/>
                  </a:schemeClr>
                </a:solidFill>
                <a:latin typeface="Calibri"/>
                <a:ea typeface="Arial"/>
              </a:rPr>
              <a:t>&lt;Datum/Uhrzeit&gt;</a:t>
            </a:r>
            <a:endParaRPr lang="de-DE" sz="1200" b="0" strike="noStrike" spc="-1">
              <a:solidFill>
                <a:srgbClr val="000000"/>
              </a:solidFill>
              <a:latin typeface="Calibri"/>
            </a:endParaRPr>
          </a:p>
        </p:txBody>
      </p:sp>
      <p:sp>
        <p:nvSpPr>
          <p:cNvPr id="46" name="PlaceHolder 5"/>
          <p:cNvSpPr>
            <a:spLocks noGrp="1"/>
          </p:cNvSpPr>
          <p:nvPr>
            <p:ph type="ftr" idx="26"/>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de-DE" sz="1400" b="0" strike="noStrike" spc="-1">
                <a:solidFill>
                  <a:srgbClr val="000000"/>
                </a:solidFill>
                <a:latin typeface="Calibri"/>
              </a:defRPr>
            </a:lvl1pPr>
          </a:lstStyle>
          <a:p>
            <a:pPr indent="0" algn="ctr">
              <a:lnSpc>
                <a:spcPct val="100000"/>
              </a:lnSpc>
              <a:buNone/>
              <a:tabLst>
                <a:tab pos="0" algn="l"/>
              </a:tabLst>
            </a:pPr>
            <a:r>
              <a:rPr lang="de-DE" sz="1400" b="0" strike="noStrike" spc="-1">
                <a:solidFill>
                  <a:srgbClr val="000000"/>
                </a:solidFill>
                <a:latin typeface="Calibri"/>
              </a:rPr>
              <a:t>&lt;Fußzeile&gt;</a:t>
            </a:r>
          </a:p>
        </p:txBody>
      </p:sp>
      <p:sp>
        <p:nvSpPr>
          <p:cNvPr id="47" name="PlaceHolder 6"/>
          <p:cNvSpPr>
            <a:spLocks noGrp="1"/>
          </p:cNvSpPr>
          <p:nvPr>
            <p:ph type="sldNum" idx="27"/>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dk1">
                    <a:tint val="75000"/>
                  </a:schemeClr>
                </a:solidFill>
                <a:latin typeface="Calibri"/>
                <a:ea typeface="Arial"/>
              </a:defRPr>
            </a:lvl1pPr>
          </a:lstStyle>
          <a:p>
            <a:pPr indent="0" algn="r" defTabSz="914400">
              <a:lnSpc>
                <a:spcPct val="100000"/>
              </a:lnSpc>
              <a:buNone/>
              <a:tabLst>
                <a:tab pos="0" algn="l"/>
              </a:tabLst>
            </a:pPr>
            <a:fld id="{673E0C29-B232-496B-90EE-6BBC8BB91242}" type="slidenum">
              <a:rPr lang="de-DE" sz="1200" b="0" strike="noStrike" spc="-1">
                <a:solidFill>
                  <a:schemeClr val="dk1">
                    <a:tint val="75000"/>
                  </a:schemeClr>
                </a:solidFill>
                <a:latin typeface="Calibri"/>
                <a:ea typeface="Arial"/>
              </a:rPr>
              <a:t>‹Nr.›</a:t>
            </a:fld>
            <a:endParaRPr lang="de-DE" sz="1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elplatzhalt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de-DE"/>
              <a:t>Mastertitelformat bearbeiten</a:t>
            </a:r>
            <a:endParaRPr/>
          </a:p>
        </p:txBody>
      </p:sp>
      <p:sp>
        <p:nvSpPr>
          <p:cNvPr id="3" name="Textplatzhalt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Datumsplatzhalt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1838549-1369-4C4A-B55D-78335608394A}" type="datetimeFigureOut">
              <a:rPr lang="de-DE"/>
              <a:t>09.09.2025</a:t>
            </a:fld>
            <a:endParaRPr lang="de-DE"/>
          </a:p>
        </p:txBody>
      </p:sp>
      <p:sp>
        <p:nvSpPr>
          <p:cNvPr id="5" name="Fußzeilenplatzhalt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de-DE"/>
          </a:p>
        </p:txBody>
      </p:sp>
      <p:sp>
        <p:nvSpPr>
          <p:cNvPr id="6" name="Foliennummernplatzhalt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F6E2747-A8A7-49F5-B2A3-12CFA4C3E2CF}" type="slidenum">
              <a:rPr lang="de-DE"/>
              <a:t>‹Nr.›</a:t>
            </a:fld>
            <a:endParaRPr lang="de-DE"/>
          </a:p>
        </p:txBody>
      </p:sp>
    </p:spTree>
    <p:extLst>
      <p:ext uri="{BB962C8B-B14F-4D97-AF65-F5344CB8AC3E}">
        <p14:creationId xmlns:p14="http://schemas.microsoft.com/office/powerpoint/2010/main" val="87893445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1.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3" Type="http://schemas.openxmlformats.org/officeDocument/2006/relationships/image" Target="../media/image41.sv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2.jpeg"/><Relationship Id="rId21" Type="http://schemas.openxmlformats.org/officeDocument/2006/relationships/image" Target="../media/image49.sv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notesSlide" Target="../notesSlides/notesSlide10.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4.png"/><Relationship Id="rId15" Type="http://schemas.openxmlformats.org/officeDocument/2006/relationships/image" Target="../media/image43.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38.png"/><Relationship Id="rId19" Type="http://schemas.openxmlformats.org/officeDocument/2006/relationships/image" Target="../media/image47.svg"/><Relationship Id="rId31" Type="http://schemas.openxmlformats.org/officeDocument/2006/relationships/image" Target="../media/image59.svg"/><Relationship Id="rId4" Type="http://schemas.openxmlformats.org/officeDocument/2006/relationships/image" Target="../media/image3.pn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8" Type="http://schemas.openxmlformats.org/officeDocument/2006/relationships/image" Target="../media/image36.png"/></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1.jpeg"/><Relationship Id="rId3" Type="http://schemas.openxmlformats.org/officeDocument/2006/relationships/image" Target="../media/image2.jpeg"/><Relationship Id="rId7" Type="http://schemas.openxmlformats.org/officeDocument/2006/relationships/image" Target="../media/image255.png"/><Relationship Id="rId12" Type="http://schemas.openxmlformats.org/officeDocument/2006/relationships/image" Target="../media/image260.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254.png"/><Relationship Id="rId11" Type="http://schemas.openxmlformats.org/officeDocument/2006/relationships/image" Target="../media/image259.png"/><Relationship Id="rId5" Type="http://schemas.openxmlformats.org/officeDocument/2006/relationships/image" Target="../media/image4.png"/><Relationship Id="rId10" Type="http://schemas.openxmlformats.org/officeDocument/2006/relationships/image" Target="../media/image258.png"/><Relationship Id="rId4" Type="http://schemas.openxmlformats.org/officeDocument/2006/relationships/image" Target="../media/image3.png"/><Relationship Id="rId9" Type="http://schemas.openxmlformats.org/officeDocument/2006/relationships/image" Target="../media/image257.png"/></Relationships>
</file>

<file path=ppt/slides/_rels/slide102.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png"/><Relationship Id="rId3" Type="http://schemas.openxmlformats.org/officeDocument/2006/relationships/image" Target="../media/image2.jpeg"/><Relationship Id="rId7" Type="http://schemas.openxmlformats.org/officeDocument/2006/relationships/image" Target="../media/image263.svg"/><Relationship Id="rId12" Type="http://schemas.openxmlformats.org/officeDocument/2006/relationships/image" Target="../media/image268.sv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4.png"/><Relationship Id="rId10" Type="http://schemas.openxmlformats.org/officeDocument/2006/relationships/image" Target="../media/image266.svg"/><Relationship Id="rId4" Type="http://schemas.openxmlformats.org/officeDocument/2006/relationships/image" Target="../media/image3.png"/><Relationship Id="rId9" Type="http://schemas.openxmlformats.org/officeDocument/2006/relationships/image" Target="../media/image265.png"/><Relationship Id="rId14" Type="http://schemas.openxmlformats.org/officeDocument/2006/relationships/image" Target="../media/image270.svg"/></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makeameme.org/meme/i-gave-informed" TargetMode="External"/><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271.jpeg"/><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72.png"/><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image" Target="../media/image220.png"/><Relationship Id="rId5" Type="http://schemas.openxmlformats.org/officeDocument/2006/relationships/image" Target="../media/image4.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18" Type="http://schemas.openxmlformats.org/officeDocument/2006/relationships/image" Target="../media/image284.svg"/><Relationship Id="rId3" Type="http://schemas.openxmlformats.org/officeDocument/2006/relationships/image" Target="../media/image2.jpeg"/><Relationship Id="rId21" Type="http://schemas.openxmlformats.org/officeDocument/2006/relationships/image" Target="../media/image287.png"/><Relationship Id="rId7" Type="http://schemas.openxmlformats.org/officeDocument/2006/relationships/image" Target="../media/image274.svg"/><Relationship Id="rId12" Type="http://schemas.openxmlformats.org/officeDocument/2006/relationships/image" Target="../media/image279.svg"/><Relationship Id="rId17" Type="http://schemas.openxmlformats.org/officeDocument/2006/relationships/image" Target="../media/image283.png"/><Relationship Id="rId2" Type="http://schemas.openxmlformats.org/officeDocument/2006/relationships/notesSlide" Target="../notesSlides/notesSlide106.xml"/><Relationship Id="rId16" Type="http://schemas.openxmlformats.org/officeDocument/2006/relationships/image" Target="../media/image282.png"/><Relationship Id="rId20" Type="http://schemas.openxmlformats.org/officeDocument/2006/relationships/image" Target="../media/image286.jpeg"/><Relationship Id="rId1" Type="http://schemas.openxmlformats.org/officeDocument/2006/relationships/slideLayout" Target="../slideLayouts/slideLayout6.xml"/><Relationship Id="rId6" Type="http://schemas.openxmlformats.org/officeDocument/2006/relationships/image" Target="../media/image273.png"/><Relationship Id="rId11" Type="http://schemas.openxmlformats.org/officeDocument/2006/relationships/image" Target="../media/image278.png"/><Relationship Id="rId24" Type="http://schemas.openxmlformats.org/officeDocument/2006/relationships/image" Target="../media/image290.png"/><Relationship Id="rId5" Type="http://schemas.openxmlformats.org/officeDocument/2006/relationships/image" Target="../media/image4.png"/><Relationship Id="rId15" Type="http://schemas.openxmlformats.org/officeDocument/2006/relationships/image" Target="../media/image155.png"/><Relationship Id="rId23" Type="http://schemas.openxmlformats.org/officeDocument/2006/relationships/image" Target="../media/image289.svg"/><Relationship Id="rId10" Type="http://schemas.openxmlformats.org/officeDocument/2006/relationships/image" Target="../media/image277.png"/><Relationship Id="rId19" Type="http://schemas.openxmlformats.org/officeDocument/2006/relationships/image" Target="../media/image285.jpeg"/><Relationship Id="rId4" Type="http://schemas.openxmlformats.org/officeDocument/2006/relationships/image" Target="../media/image3.png"/><Relationship Id="rId9" Type="http://schemas.openxmlformats.org/officeDocument/2006/relationships/image" Target="../media/image276.png"/><Relationship Id="rId14" Type="http://schemas.openxmlformats.org/officeDocument/2006/relationships/image" Target="../media/image281.png"/><Relationship Id="rId22" Type="http://schemas.openxmlformats.org/officeDocument/2006/relationships/image" Target="../media/image288.png"/></Relationships>
</file>

<file path=ppt/slides/_rels/slide10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www.uni-bremen.de/zfn/weitere-it-dienste/storage-dateiaustausch/dateien-mit-passwort-schuetzen/cryptomator-installation" TargetMode="External"/><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image" Target="../media/image291.png"/><Relationship Id="rId5" Type="http://schemas.openxmlformats.org/officeDocument/2006/relationships/image" Target="../media/image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8" Type="http://schemas.openxmlformats.org/officeDocument/2006/relationships/hyperlink" Target="https://www.konsortswd.de/wp-content/uploads/RatSWD_Output8.6_Data-Protection-Guide.pdf" TargetMode="External"/><Relationship Id="rId3" Type="http://schemas.openxmlformats.org/officeDocument/2006/relationships/image" Target="../media/image2.jpeg"/><Relationship Id="rId7" Type="http://schemas.openxmlformats.org/officeDocument/2006/relationships/hyperlink" Target="https://www.uni-bremen.de/informations-und-serviceportal-zu-den-themen-datenschutzrecht-und-informationssicherheit/datenschutz/datenschutz-in-wissenschaft-und-forschung" TargetMode="External"/><Relationship Id="rId12" Type="http://schemas.openxmlformats.org/officeDocument/2006/relationships/image" Target="../media/image292.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hyperlink" Target="mailto:katja.losch-kremer@vw.uni-Bremen.de" TargetMode="External"/><Relationship Id="rId11" Type="http://schemas.openxmlformats.org/officeDocument/2006/relationships/hyperlink" Target="https://wiki.bib.uni-mannheim.de/xerte/play.php?template_id=228#page1" TargetMode="External"/><Relationship Id="rId5" Type="http://schemas.openxmlformats.org/officeDocument/2006/relationships/image" Target="../media/image4.png"/><Relationship Id="rId10" Type="http://schemas.openxmlformats.org/officeDocument/2006/relationships/hyperlink" Target="https://www.forschungsdaten-bildung.de/datenschutzrechtliche-aspekte" TargetMode="External"/><Relationship Id="rId4" Type="http://schemas.openxmlformats.org/officeDocument/2006/relationships/image" Target="../media/image3.png"/><Relationship Id="rId9" Type="http://schemas.openxmlformats.org/officeDocument/2006/relationships/hyperlink" Target="https://www.konsortswd.de/en/topics/best-practices-research-ethics/informed-consent-documents/"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1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2.jpeg"/><Relationship Id="rId7" Type="http://schemas.openxmlformats.org/officeDocument/2006/relationships/image" Target="../media/image63.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makeameme.org/meme/quantitative-research-survey"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1.xml"/><Relationship Id="rId1" Type="http://schemas.openxmlformats.org/officeDocument/2006/relationships/slideLayout" Target="../slideLayouts/slideLayout6.xml"/><Relationship Id="rId6" Type="http://schemas.openxmlformats.org/officeDocument/2006/relationships/image" Target="../media/image293.jpeg"/><Relationship Id="rId5" Type="http://schemas.openxmlformats.org/officeDocument/2006/relationships/image" Target="../media/image4.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95.sv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294.png"/><Relationship Id="rId5" Type="http://schemas.openxmlformats.org/officeDocument/2006/relationships/image" Target="../media/image4.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8" Type="http://schemas.openxmlformats.org/officeDocument/2006/relationships/hyperlink" Target="https://www.gesis.org/fileadmin/admin/Dateikatalog/pdf/guidelines/adaptation_aapor_final_disposition_codes_german_survey_context_stadtmueller_2019.pdf" TargetMode="External"/><Relationship Id="rId3" Type="http://schemas.openxmlformats.org/officeDocument/2006/relationships/image" Target="../media/image2.jpeg"/><Relationship Id="rId7" Type="http://schemas.openxmlformats.org/officeDocument/2006/relationships/hyperlink" Target="https://aapor.org/response-rates/"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6" Type="http://schemas.openxmlformats.org/officeDocument/2006/relationships/hyperlink" Target="https://aapor.org/wp-content/uploads/2022/11/Standard-Definitions20169theditionfinal.pdf"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96.png"/></Relationships>
</file>

<file path=ppt/slides/_rels/slide114.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image" Target="../media/image2.jpeg"/><Relationship Id="rId7" Type="http://schemas.openxmlformats.org/officeDocument/2006/relationships/image" Target="../media/image298.sv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297.png"/><Relationship Id="rId5" Type="http://schemas.openxmlformats.org/officeDocument/2006/relationships/image" Target="../media/image4.png"/><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01.png"/><Relationship Id="rId2" Type="http://schemas.openxmlformats.org/officeDocument/2006/relationships/notesSlide" Target="../notesSlides/notesSlide115.xml"/><Relationship Id="rId1" Type="http://schemas.openxmlformats.org/officeDocument/2006/relationships/slideLayout" Target="../slideLayouts/slideLayout6.xml"/><Relationship Id="rId6" Type="http://schemas.openxmlformats.org/officeDocument/2006/relationships/image" Target="../media/image300.png"/><Relationship Id="rId5" Type="http://schemas.openxmlformats.org/officeDocument/2006/relationships/image" Target="../media/image4.pn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2.jpeg"/><Relationship Id="rId7" Type="http://schemas.openxmlformats.org/officeDocument/2006/relationships/image" Target="../media/image303.png"/><Relationship Id="rId2" Type="http://schemas.openxmlformats.org/officeDocument/2006/relationships/notesSlide" Target="../notesSlides/notesSlide116.xml"/><Relationship Id="rId1" Type="http://schemas.openxmlformats.org/officeDocument/2006/relationships/slideLayout" Target="../slideLayouts/slideLayout6.xml"/><Relationship Id="rId6" Type="http://schemas.openxmlformats.org/officeDocument/2006/relationships/image" Target="../media/image30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05.png"/></Relationships>
</file>

<file path=ppt/slides/_rels/slide117.xml.rels><?xml version="1.0" encoding="UTF-8" standalone="yes"?>
<Relationships xmlns="http://schemas.openxmlformats.org/package/2006/relationships"><Relationship Id="rId8" Type="http://schemas.openxmlformats.org/officeDocument/2006/relationships/hyperlink" Target="https://ddialliance.org/resources/markup-examples/codebooks" TargetMode="Externa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6.xml"/><Relationship Id="rId6" Type="http://schemas.openxmlformats.org/officeDocument/2006/relationships/hyperlink" Target="https://ddialliance.org/Specification/DDI-Codebook/2.5/" TargetMode="External"/><Relationship Id="rId5" Type="http://schemas.openxmlformats.org/officeDocument/2006/relationships/hyperlink" Target="https://osf.io/q3s4q" TargetMode="External"/><Relationship Id="rId10" Type="http://schemas.openxmlformats.org/officeDocument/2006/relationships/hyperlink" Target="https://www.alexcernat.com/easy-way-to-make-a-codebook-in-r/" TargetMode="External"/><Relationship Id="rId4" Type="http://schemas.openxmlformats.org/officeDocument/2006/relationships/image" Target="../media/image3.png"/><Relationship Id="rId9" Type="http://schemas.openxmlformats.org/officeDocument/2006/relationships/image" Target="../media/image306.png"/></Relationships>
</file>

<file path=ppt/slides/_rels/slide118.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2.jpeg"/><Relationship Id="rId7" Type="http://schemas.openxmlformats.org/officeDocument/2006/relationships/image" Target="../media/image299.pn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307.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09.svg"/></Relationships>
</file>

<file path=ppt/slides/_rels/slide1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310.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2.jpeg"/><Relationship Id="rId7" Type="http://schemas.openxmlformats.org/officeDocument/2006/relationships/image" Target="../media/image66.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reddit.com/r/meme/comments/1763imq/grandma_finds_the_internet/"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311.png"/><Relationship Id="rId5" Type="http://schemas.openxmlformats.org/officeDocument/2006/relationships/hyperlink" Target="https://metadata.fdz.dzhw.eu/en/data-packages/stu-nac2018?page=1&amp;size=10&amp;type=concepts&amp;version=2.0.0" TargetMode="Externa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8" Type="http://schemas.openxmlformats.org/officeDocument/2006/relationships/hyperlink" Target="https://aapor.org/standards-and-ethics/best-practices/#1668111600117-b4d04551-a378" TargetMode="External"/><Relationship Id="rId13" Type="http://schemas.openxmlformats.org/officeDocument/2006/relationships/image" Target="../media/image313.svg"/><Relationship Id="rId3" Type="http://schemas.openxmlformats.org/officeDocument/2006/relationships/image" Target="../media/image2.jpeg"/><Relationship Id="rId7" Type="http://schemas.openxmlformats.org/officeDocument/2006/relationships/hyperlink" Target="https://www.gesis.org/fileadmin/admin/Dateikatalog/pdf/guidelines/survey_data_documentation_struminskaya_2018.pdf" TargetMode="External"/><Relationship Id="rId12" Type="http://schemas.openxmlformats.org/officeDocument/2006/relationships/image" Target="../media/image312.png"/><Relationship Id="rId17" Type="http://schemas.openxmlformats.org/officeDocument/2006/relationships/image" Target="../media/image317.svg"/><Relationship Id="rId2" Type="http://schemas.openxmlformats.org/officeDocument/2006/relationships/notesSlide" Target="../notesSlides/notesSlide121.xml"/><Relationship Id="rId16" Type="http://schemas.openxmlformats.org/officeDocument/2006/relationships/image" Target="../media/image316.png"/><Relationship Id="rId1" Type="http://schemas.openxmlformats.org/officeDocument/2006/relationships/slideLayout" Target="../slideLayouts/slideLayout6.xml"/><Relationship Id="rId6" Type="http://schemas.openxmlformats.org/officeDocument/2006/relationships/hyperlink" Target="https://www.gesis.org/fileadmin/admin/Dateikatalog/pdf/guidelines/documentation_online_surveys_schaurer_2020_01.pdf" TargetMode="External"/><Relationship Id="rId11" Type="http://schemas.openxmlformats.org/officeDocument/2006/relationships/hyperlink" Target="https://www.gesis.org/fileadmin/admin/Dateikatalog/pdf/guidelines/documenting_survey_translations_behr_2020.pdf" TargetMode="External"/><Relationship Id="rId5" Type="http://schemas.openxmlformats.org/officeDocument/2006/relationships/image" Target="../media/image4.png"/><Relationship Id="rId15" Type="http://schemas.openxmlformats.org/officeDocument/2006/relationships/image" Target="../media/image315.svg"/><Relationship Id="rId10" Type="http://schemas.openxmlformats.org/officeDocument/2006/relationships/hyperlink" Target="https://www.konsortswd.de/wp-content/uploads/RatSWD_WP_245.pdf" TargetMode="External"/><Relationship Id="rId4" Type="http://schemas.openxmlformats.org/officeDocument/2006/relationships/image" Target="../media/image3.png"/><Relationship Id="rId9" Type="http://schemas.openxmlformats.org/officeDocument/2006/relationships/hyperlink" Target="https://www.gesis.org/fileadmin/admin/Dateikatalog/pdf/guidelines/documenting_measurement_instruments_schmidt_2020.pdf" TargetMode="External"/><Relationship Id="rId14" Type="http://schemas.openxmlformats.org/officeDocument/2006/relationships/image" Target="../media/image314.png"/></Relationships>
</file>

<file path=ppt/slides/_rels/slide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8" Type="http://schemas.openxmlformats.org/officeDocument/2006/relationships/hyperlink" Target="https://www.gesis.org/fileadmin/admin/Dateikatalog/pdf/guidelines/web_surveys_bandilla_2016.pdf" TargetMode="External"/><Relationship Id="rId3" Type="http://schemas.openxmlformats.org/officeDocument/2006/relationships/image" Target="../media/image2.jpeg"/><Relationship Id="rId7" Type="http://schemas.openxmlformats.org/officeDocument/2006/relationships/hyperlink" Target="https://www.gesis.org/fileadmin/admin/Dateikatalog/pdf/guidelines/validity_in_survey_research_repke_birkenmaier_lechner_2024.pdf" TargetMode="External"/><Relationship Id="rId2" Type="http://schemas.openxmlformats.org/officeDocument/2006/relationships/notesSlide" Target="../notesSlides/notesSlide125.xml"/><Relationship Id="rId1" Type="http://schemas.openxmlformats.org/officeDocument/2006/relationships/slideLayout" Target="../slideLayouts/slideLayout6.xml"/><Relationship Id="rId6" Type="http://schemas.openxmlformats.org/officeDocument/2006/relationships/hyperlink" Target="https://www.gesis.org/fileadmin/admin/Dateikatalog/pdf/guidelines/reliability_precision_measurement_danner_2016.pdf"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gesis.org/fileadmin/admin/Dateikatalog/pdf/guidelines/mixed_device_mobile_web_surveys_beuthner_2019.pdf" TargetMode="External"/></Relationships>
</file>

<file path=ppt/slides/_rels/slide126.xml.rels><?xml version="1.0" encoding="UTF-8" standalone="yes"?>
<Relationships xmlns="http://schemas.openxmlformats.org/package/2006/relationships"><Relationship Id="rId8" Type="http://schemas.openxmlformats.org/officeDocument/2006/relationships/hyperlink" Target="https://www.gesis.org/fileadmin/admin/Dateikatalog/pdf/guidelines/social_media_sampling_poetzschke_2023.pdf" TargetMode="External"/><Relationship Id="rId3" Type="http://schemas.openxmlformats.org/officeDocument/2006/relationships/image" Target="../media/image2.jpeg"/><Relationship Id="rId7" Type="http://schemas.openxmlformats.org/officeDocument/2006/relationships/hyperlink" Target="https://www.gesis.org/fileadmin/admin/Dateikatalog/pdf/guidelines/sampling_practice_haeder_2016.pdf" TargetMode="External"/><Relationship Id="rId2" Type="http://schemas.openxmlformats.org/officeDocument/2006/relationships/notesSlide" Target="../notesSlides/notesSlide126.xml"/><Relationship Id="rId1" Type="http://schemas.openxmlformats.org/officeDocument/2006/relationships/slideLayout" Target="../slideLayouts/slideLayout6.xml"/><Relationship Id="rId6" Type="http://schemas.openxmlformats.org/officeDocument/2006/relationships/hyperlink" Target="https://www.gesis.org/fileadmin/admin/Dateikatalog/pdf/guidelines/sampling_theory_gabler_haeder_2016.pdf" TargetMode="External"/><Relationship Id="rId5" Type="http://schemas.openxmlformats.org/officeDocument/2006/relationships/image" Target="../media/image4.png"/><Relationship Id="rId10" Type="http://schemas.openxmlformats.org/officeDocument/2006/relationships/hyperlink" Target="https://www.gesis.org/fileadmin/admin/Dateikatalog/pdf/guidelines/nonresponse_bias_analysis_felderer_2024.pdf" TargetMode="External"/><Relationship Id="rId4" Type="http://schemas.openxmlformats.org/officeDocument/2006/relationships/image" Target="../media/image3.png"/><Relationship Id="rId9" Type="http://schemas.openxmlformats.org/officeDocument/2006/relationships/hyperlink" Target="https://www.gesis.org/fileadmin/admin/Dateikatalog/pdf/guidelines/nonresponse_bias_koch_blohm_2016.pdf" TargetMode="External"/></Relationships>
</file>

<file path=ppt/slides/_rels/slide127.xml.rels><?xml version="1.0" encoding="UTF-8" standalone="yes"?>
<Relationships xmlns="http://schemas.openxmlformats.org/package/2006/relationships"><Relationship Id="rId8" Type="http://schemas.openxmlformats.org/officeDocument/2006/relationships/hyperlink" Target="https://www.gesis.org/fileadmin/admin/Dateikatalog/pdf/guidelines/web_paradata_survey_research_kunz_2020.pdf" TargetMode="External"/><Relationship Id="rId3" Type="http://schemas.openxmlformats.org/officeDocument/2006/relationships/image" Target="../media/image2.jpeg"/><Relationship Id="rId7" Type="http://schemas.openxmlformats.org/officeDocument/2006/relationships/hyperlink" Target="https://www.gesis.org/fileadmin/admin/Dateikatalog/pdf/guidelines/incentives_pforr_2016.pdf" TargetMode="External"/><Relationship Id="rId2" Type="http://schemas.openxmlformats.org/officeDocument/2006/relationships/notesSlide" Target="../notesSlides/notesSlide127.xml"/><Relationship Id="rId1" Type="http://schemas.openxmlformats.org/officeDocument/2006/relationships/slideLayout" Target="../slideLayouts/slideLayout6.xml"/><Relationship Id="rId6" Type="http://schemas.openxmlformats.org/officeDocument/2006/relationships/hyperlink" Target="https://www.gesis.org/fileadmin/admin/Dateikatalog/pdf/guidelines/zielpersonen_anschreiben_umfragen_stadtmueller_2019.pdf"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gesis.org/fileadmin/admin/Dateikatalog/pdf/guidelines/informing_collecting_use_web_paradata_kunz_2020.pdf" TargetMode="External"/></Relationships>
</file>

<file path=ppt/slides/_rels/slide128.xml.rels><?xml version="1.0" encoding="UTF-8" standalone="yes"?>
<Relationships xmlns="http://schemas.openxmlformats.org/package/2006/relationships"><Relationship Id="rId8" Type="http://schemas.openxmlformats.org/officeDocument/2006/relationships/hyperlink" Target="https://www.gesis.org/en/consulting/survey-methods-consulting" TargetMode="External"/><Relationship Id="rId3" Type="http://schemas.openxmlformats.org/officeDocument/2006/relationships/image" Target="../media/image2.jpeg"/><Relationship Id="rId7" Type="http://schemas.openxmlformats.org/officeDocument/2006/relationships/image" Target="../media/image319.png"/><Relationship Id="rId2" Type="http://schemas.openxmlformats.org/officeDocument/2006/relationships/notesSlide" Target="../notesSlides/notesSlide128.xml"/><Relationship Id="rId1" Type="http://schemas.openxmlformats.org/officeDocument/2006/relationships/slideLayout" Target="../slideLayouts/slideLayout6.xml"/><Relationship Id="rId6" Type="http://schemas.openxmlformats.org/officeDocument/2006/relationships/image" Target="../media/image318.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gesis.org/en/services/sharing-knowledge/survey-methods-consulting-planning-studies"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https://training.gesis.org/?site=pOverview&amp;cat=all" TargetMode="External"/><Relationship Id="rId3" Type="http://schemas.openxmlformats.org/officeDocument/2006/relationships/image" Target="../media/image2.jpeg"/><Relationship Id="rId7" Type="http://schemas.openxmlformats.org/officeDocument/2006/relationships/image" Target="../media/image321.png"/><Relationship Id="rId2" Type="http://schemas.openxmlformats.org/officeDocument/2006/relationships/notesSlide" Target="../notesSlides/notesSlide129.xml"/><Relationship Id="rId1" Type="http://schemas.openxmlformats.org/officeDocument/2006/relationships/slideLayout" Target="../slideLayouts/slideLayout6.xml"/><Relationship Id="rId6" Type="http://schemas.openxmlformats.org/officeDocument/2006/relationships/image" Target="../media/image32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gesis.org/en/gesis-training/what-we-offer/workshops-tailored-to-your-need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9.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0.xml"/><Relationship Id="rId1" Type="http://schemas.openxmlformats.org/officeDocument/2006/relationships/slideLayout" Target="../slideLayouts/slideLayout15.xml"/><Relationship Id="rId6" Type="http://schemas.openxmlformats.org/officeDocument/2006/relationships/hyperlink" Target="http://www.dsc-ub.de/en/qualification.php" TargetMode="External"/><Relationship Id="rId5" Type="http://schemas.openxmlformats.org/officeDocument/2006/relationships/image" Target="../media/image3.png"/><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8" Type="http://schemas.openxmlformats.org/officeDocument/2006/relationships/hyperlink" Target="https://www.dsc-ub.de/data_science_forum.php" TargetMode="External"/><Relationship Id="rId3" Type="http://schemas.openxmlformats.org/officeDocument/2006/relationships/image" Target="../media/image2.jpeg"/><Relationship Id="rId7" Type="http://schemas.openxmlformats.org/officeDocument/2006/relationships/image" Target="../media/image323.png"/><Relationship Id="rId2" Type="http://schemas.openxmlformats.org/officeDocument/2006/relationships/notesSlide" Target="../notesSlides/notesSlide131.xml"/><Relationship Id="rId1" Type="http://schemas.openxmlformats.org/officeDocument/2006/relationships/slideLayout" Target="../slideLayouts/slideLayout19.xml"/><Relationship Id="rId6" Type="http://schemas.openxmlformats.org/officeDocument/2006/relationships/image" Target="../media/image322.png"/><Relationship Id="rId5" Type="http://schemas.openxmlformats.org/officeDocument/2006/relationships/image" Target="../media/image3.png"/><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8" Type="http://schemas.openxmlformats.org/officeDocument/2006/relationships/image" Target="../media/image325.jpg"/><Relationship Id="rId3" Type="http://schemas.openxmlformats.org/officeDocument/2006/relationships/image" Target="../media/image2.jpeg"/><Relationship Id="rId7" Type="http://schemas.openxmlformats.org/officeDocument/2006/relationships/image" Target="../media/image324.jpg"/><Relationship Id="rId12" Type="http://schemas.openxmlformats.org/officeDocument/2006/relationships/image" Target="../media/image329.png"/><Relationship Id="rId2" Type="http://schemas.openxmlformats.org/officeDocument/2006/relationships/notesSlide" Target="../notesSlides/notesSlide132.xml"/><Relationship Id="rId1" Type="http://schemas.openxmlformats.org/officeDocument/2006/relationships/slideLayout" Target="../slideLayouts/slideLayout6.xml"/><Relationship Id="rId6" Type="http://schemas.openxmlformats.org/officeDocument/2006/relationships/hyperlink" Target="https://dsc-ub.de/beratungen.php" TargetMode="External"/><Relationship Id="rId11" Type="http://schemas.openxmlformats.org/officeDocument/2006/relationships/image" Target="../media/image328.jpg"/><Relationship Id="rId5" Type="http://schemas.openxmlformats.org/officeDocument/2006/relationships/image" Target="../media/image4.png"/><Relationship Id="rId10" Type="http://schemas.openxmlformats.org/officeDocument/2006/relationships/image" Target="../media/image327.jpg"/><Relationship Id="rId4" Type="http://schemas.openxmlformats.org/officeDocument/2006/relationships/image" Target="../media/image3.png"/><Relationship Id="rId9" Type="http://schemas.openxmlformats.org/officeDocument/2006/relationships/image" Target="../media/image326.jpg"/></Relationships>
</file>

<file path=ppt/slides/_rels/slide13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0.png"/><Relationship Id="rId2" Type="http://schemas.openxmlformats.org/officeDocument/2006/relationships/notesSlide" Target="../notesSlides/notesSlide133.xml"/><Relationship Id="rId1" Type="http://schemas.openxmlformats.org/officeDocument/2006/relationships/slideLayout" Target="../slideLayouts/slideLayout19.xml"/><Relationship Id="rId6" Type="http://schemas.openxmlformats.org/officeDocument/2006/relationships/hyperlink" Target="https://www.bremen-research.de/datanord/newsletter" TargetMode="External"/><Relationship Id="rId5" Type="http://schemas.openxmlformats.org/officeDocument/2006/relationships/image" Target="../media/image3.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2.jpg"/><Relationship Id="rId2" Type="http://schemas.openxmlformats.org/officeDocument/2006/relationships/notesSlide" Target="../notesSlides/notesSlide134.xml"/><Relationship Id="rId1" Type="http://schemas.openxmlformats.org/officeDocument/2006/relationships/slideLayout" Target="../slideLayouts/slideLayout19.xml"/><Relationship Id="rId6" Type="http://schemas.openxmlformats.org/officeDocument/2006/relationships/image" Target="../media/image331.jpg"/><Relationship Id="rId5" Type="http://schemas.openxmlformats.org/officeDocument/2006/relationships/image" Target="../media/image3.png"/><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35.xml"/><Relationship Id="rId7" Type="http://schemas.openxmlformats.org/officeDocument/2006/relationships/image" Target="../media/image1.wmf"/><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5.png"/><Relationship Id="rId10" Type="http://schemas.openxmlformats.org/officeDocument/2006/relationships/image" Target="../media/image333.png"/><Relationship Id="rId4" Type="http://schemas.openxmlformats.org/officeDocument/2006/relationships/image" Target="../media/image2.jpeg"/><Relationship Id="rId9" Type="http://schemas.openxmlformats.org/officeDocument/2006/relationships/image" Target="../media/image4.png"/></Relationships>
</file>

<file path=ppt/slides/_rels/slide136.xml.rels><?xml version="1.0" encoding="UTF-8" standalone="yes"?>
<Relationships xmlns="http://schemas.openxmlformats.org/package/2006/relationships"><Relationship Id="rId8" Type="http://schemas.openxmlformats.org/officeDocument/2006/relationships/image" Target="../media/image334.png"/><Relationship Id="rId3" Type="http://schemas.openxmlformats.org/officeDocument/2006/relationships/image" Target="../media/image2.jpeg"/><Relationship Id="rId7" Type="http://schemas.openxmlformats.org/officeDocument/2006/relationships/hyperlink" Target="https://creativecommons.org/licenses/by/4.0/" TargetMode="External"/><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335.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image" Target="../media/image2.jpeg"/><Relationship Id="rId7" Type="http://schemas.openxmlformats.org/officeDocument/2006/relationships/image" Target="../media/image71.svg"/><Relationship Id="rId12" Type="http://schemas.openxmlformats.org/officeDocument/2006/relationships/image" Target="../media/image76.png"/><Relationship Id="rId17" Type="http://schemas.openxmlformats.org/officeDocument/2006/relationships/image" Target="../media/image81.svg"/><Relationship Id="rId2" Type="http://schemas.openxmlformats.org/officeDocument/2006/relationships/notesSlide" Target="../notesSlides/notesSlide14.xml"/><Relationship Id="rId16"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4.png"/><Relationship Id="rId15" Type="http://schemas.openxmlformats.org/officeDocument/2006/relationships/image" Target="../media/image79.svg"/><Relationship Id="rId10" Type="http://schemas.openxmlformats.org/officeDocument/2006/relationships/image" Target="../media/image74.png"/><Relationship Id="rId4" Type="http://schemas.openxmlformats.org/officeDocument/2006/relationships/image" Target="../media/image3.png"/><Relationship Id="rId9" Type="http://schemas.openxmlformats.org/officeDocument/2006/relationships/image" Target="../media/image73.svg"/><Relationship Id="rId14"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jpeg"/><Relationship Id="rId7"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4.png"/><Relationship Id="rId10" Type="http://schemas.openxmlformats.org/officeDocument/2006/relationships/image" Target="../media/image86.png"/><Relationship Id="rId4" Type="http://schemas.openxmlformats.org/officeDocument/2006/relationships/image" Target="../media/image3.png"/><Relationship Id="rId9" Type="http://schemas.openxmlformats.org/officeDocument/2006/relationships/image" Target="../media/image85.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jpeg"/><Relationship Id="rId7" Type="http://schemas.openxmlformats.org/officeDocument/2006/relationships/image" Target="../media/image69.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8.sv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82.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19.xml"/><Relationship Id="rId16" Type="http://schemas.openxmlformats.org/officeDocument/2006/relationships/image" Target="../media/image95.sv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0.png"/><Relationship Id="rId5" Type="http://schemas.openxmlformats.org/officeDocument/2006/relationships/image" Target="../media/image3.png"/><Relationship Id="rId15" Type="http://schemas.openxmlformats.org/officeDocument/2006/relationships/image" Target="../media/image94.png"/><Relationship Id="rId10" Type="http://schemas.openxmlformats.org/officeDocument/2006/relationships/image" Target="../media/image85.png"/><Relationship Id="rId4" Type="http://schemas.openxmlformats.org/officeDocument/2006/relationships/image" Target="../media/image2.jpeg"/><Relationship Id="rId9" Type="http://schemas.openxmlformats.org/officeDocument/2006/relationships/image" Target="../media/image84.png"/><Relationship Id="rId14" Type="http://schemas.openxmlformats.org/officeDocument/2006/relationships/image" Target="../media/image9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2.jpeg"/><Relationship Id="rId21" Type="http://schemas.openxmlformats.org/officeDocument/2006/relationships/image" Target="../media/image21.png"/><Relationship Id="rId7" Type="http://schemas.openxmlformats.org/officeDocument/2006/relationships/image" Target="../media/image8.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image" Target="../media/image7.sv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4.png"/><Relationship Id="rId19"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4.svg"/><Relationship Id="rId22" Type="http://schemas.openxmlformats.org/officeDocument/2006/relationships/image" Target="../media/image22.svg"/></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93.png"/><Relationship Id="rId3" Type="http://schemas.openxmlformats.org/officeDocument/2006/relationships/image" Target="../media/image97.png"/><Relationship Id="rId7" Type="http://schemas.openxmlformats.org/officeDocument/2006/relationships/image" Target="../media/image4.png"/><Relationship Id="rId12"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85.png"/><Relationship Id="rId5" Type="http://schemas.openxmlformats.org/officeDocument/2006/relationships/image" Target="../media/image2.jpeg"/><Relationship Id="rId15" Type="http://schemas.openxmlformats.org/officeDocument/2006/relationships/image" Target="../media/image99.jpeg"/><Relationship Id="rId10" Type="http://schemas.openxmlformats.org/officeDocument/2006/relationships/image" Target="../media/image84.png"/><Relationship Id="rId4" Type="http://schemas.openxmlformats.org/officeDocument/2006/relationships/image" Target="../media/image98.svg"/><Relationship Id="rId9" Type="http://schemas.openxmlformats.org/officeDocument/2006/relationships/image" Target="../media/image83.png"/><Relationship Id="rId14"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102.jpeg"/><Relationship Id="rId13" Type="http://schemas.openxmlformats.org/officeDocument/2006/relationships/image" Target="../media/image90.png"/><Relationship Id="rId18" Type="http://schemas.openxmlformats.org/officeDocument/2006/relationships/image" Target="../media/image93.png"/><Relationship Id="rId3" Type="http://schemas.openxmlformats.org/officeDocument/2006/relationships/image" Target="../media/image100.png"/><Relationship Id="rId7" Type="http://schemas.openxmlformats.org/officeDocument/2006/relationships/image" Target="../media/image4.png"/><Relationship Id="rId12" Type="http://schemas.openxmlformats.org/officeDocument/2006/relationships/image" Target="../media/image85.png"/><Relationship Id="rId17" Type="http://schemas.openxmlformats.org/officeDocument/2006/relationships/image" Target="../media/image106.svg"/><Relationship Id="rId2" Type="http://schemas.openxmlformats.org/officeDocument/2006/relationships/notesSlide" Target="../notesSlides/notesSlide21.xml"/><Relationship Id="rId16" Type="http://schemas.openxmlformats.org/officeDocument/2006/relationships/image" Target="../media/image105.png"/><Relationship Id="rId20" Type="http://schemas.openxmlformats.org/officeDocument/2006/relationships/hyperlink" Target="https://sketchplanations.com/sampling-bias" TargetMode="Externa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84.png"/><Relationship Id="rId5" Type="http://schemas.openxmlformats.org/officeDocument/2006/relationships/image" Target="../media/image2.jpeg"/><Relationship Id="rId15" Type="http://schemas.openxmlformats.org/officeDocument/2006/relationships/image" Target="../media/image104.svg"/><Relationship Id="rId10" Type="http://schemas.openxmlformats.org/officeDocument/2006/relationships/image" Target="../media/image83.png"/><Relationship Id="rId19" Type="http://schemas.openxmlformats.org/officeDocument/2006/relationships/image" Target="../media/image96.png"/><Relationship Id="rId4" Type="http://schemas.openxmlformats.org/officeDocument/2006/relationships/image" Target="../media/image101.svg"/><Relationship Id="rId9" Type="http://schemas.openxmlformats.org/officeDocument/2006/relationships/image" Target="../media/image82.png"/><Relationship Id="rId14" Type="http://schemas.openxmlformats.org/officeDocument/2006/relationships/image" Target="../media/image103.png"/></Relationships>
</file>

<file path=ppt/slides/_rels/slide2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09.png"/><Relationship Id="rId3" Type="http://schemas.openxmlformats.org/officeDocument/2006/relationships/image" Target="../media/image107.png"/><Relationship Id="rId7" Type="http://schemas.openxmlformats.org/officeDocument/2006/relationships/image" Target="../media/image4.png"/><Relationship Id="rId12" Type="http://schemas.openxmlformats.org/officeDocument/2006/relationships/image" Target="../media/image90.png"/><Relationship Id="rId2" Type="http://schemas.openxmlformats.org/officeDocument/2006/relationships/notesSlide" Target="../notesSlides/notesSlide22.xml"/><Relationship Id="rId16"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85.png"/><Relationship Id="rId5" Type="http://schemas.openxmlformats.org/officeDocument/2006/relationships/image" Target="../media/image2.jpeg"/><Relationship Id="rId15" Type="http://schemas.openxmlformats.org/officeDocument/2006/relationships/image" Target="../media/image96.png"/><Relationship Id="rId10" Type="http://schemas.openxmlformats.org/officeDocument/2006/relationships/image" Target="../media/image84.png"/><Relationship Id="rId4" Type="http://schemas.openxmlformats.org/officeDocument/2006/relationships/image" Target="../media/image108.svg"/><Relationship Id="rId9" Type="http://schemas.openxmlformats.org/officeDocument/2006/relationships/image" Target="../media/image83.png"/><Relationship Id="rId1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jpeg"/><Relationship Id="rId7" Type="http://schemas.openxmlformats.org/officeDocument/2006/relationships/image" Target="../media/image112.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1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hyperlink" Target="https://paneldata.org/gip/" TargetMode="External"/><Relationship Id="rId3" Type="http://schemas.openxmlformats.org/officeDocument/2006/relationships/image" Target="../media/image2.jpeg"/><Relationship Id="rId7"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4.png"/><Relationship Id="rId10" Type="http://schemas.openxmlformats.org/officeDocument/2006/relationships/image" Target="../media/image118.png"/><Relationship Id="rId4" Type="http://schemas.openxmlformats.org/officeDocument/2006/relationships/image" Target="../media/image3.png"/><Relationship Id="rId9" Type="http://schemas.openxmlformats.org/officeDocument/2006/relationships/image" Target="../media/image117.png"/></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2.jpeg"/><Relationship Id="rId7"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analyticsvidhya.com/blog/2021/09/a-complete-guide-on-sampling-techniqu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hyperlink" Target="https://paneldata.org/gip/" TargetMode="External"/><Relationship Id="rId3" Type="http://schemas.openxmlformats.org/officeDocument/2006/relationships/image" Target="../media/image2.jpeg"/><Relationship Id="rId7"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4.png"/><Relationship Id="rId10" Type="http://schemas.openxmlformats.org/officeDocument/2006/relationships/image" Target="../media/image118.png"/><Relationship Id="rId4" Type="http://schemas.openxmlformats.org/officeDocument/2006/relationships/image" Target="../media/image3.png"/><Relationship Id="rId9"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kress.de/news/beitrag/117398-ard-samstags-lotto-mit-festem-sendeplatz-um-19-57-uhr.html"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20.jpe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scribbr.com/methodology/sampling-methods/" TargetMode="External"/><Relationship Id="rId3" Type="http://schemas.openxmlformats.org/officeDocument/2006/relationships/image" Target="../media/image2.jpeg"/><Relationship Id="rId7"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hyperlink" Target="https://www.scribbr.com/methodology/sampling-methods/" TargetMode="External"/><Relationship Id="rId3" Type="http://schemas.openxmlformats.org/officeDocument/2006/relationships/image" Target="../media/image2.jpeg"/><Relationship Id="rId7"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hyperlink" Target="https://www.scribbr.com/methodology/sampling-methods/" TargetMode="External"/><Relationship Id="rId3" Type="http://schemas.openxmlformats.org/officeDocument/2006/relationships/image" Target="../media/image2.jpeg"/><Relationship Id="rId7"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hyperlink" Target="https://www.scribbr.com/methodology/sampling-methods/" TargetMode="External"/><Relationship Id="rId3" Type="http://schemas.openxmlformats.org/officeDocument/2006/relationships/image" Target="../media/image2.jpe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2.jpeg"/><Relationship Id="rId7" Type="http://schemas.openxmlformats.org/officeDocument/2006/relationships/hyperlink" Target="https://kress.de/news/beitrag/117398-ard-samstags-lotto-mit-festem-sendeplatz-um-19-57-uhr.html"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20.jpe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2.jpe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4.png"/><Relationship Id="rId10" Type="http://schemas.openxmlformats.org/officeDocument/2006/relationships/hyperlink" Target="https://www.scribbr.com/methodology/sampling-methods/" TargetMode="External"/><Relationship Id="rId4" Type="http://schemas.openxmlformats.org/officeDocument/2006/relationships/image" Target="../media/image3.png"/><Relationship Id="rId9" Type="http://schemas.openxmlformats.org/officeDocument/2006/relationships/image" Target="../media/image123.svg"/></Relationships>
</file>

<file path=ppt/slides/_rels/slide3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jpeg"/><Relationship Id="rId7"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scribbr.com/methodology/sampling-methods/"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jpeg"/><Relationship Id="rId7"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scribbr.com/methodology/sampling-method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jpeg"/><Relationship Id="rId7"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8.jpg"/></Relationships>
</file>

<file path=ppt/slides/_rels/slide4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jpeg"/><Relationship Id="rId7"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scribbr.com/methodology/sampling-methods/"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jpeg"/><Relationship Id="rId7"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scribbr.com/methodology/sampling-methods/"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svg"/><Relationship Id="rId3" Type="http://schemas.openxmlformats.org/officeDocument/2006/relationships/image" Target="../media/image2.jpeg"/><Relationship Id="rId7" Type="http://schemas.openxmlformats.org/officeDocument/2006/relationships/image" Target="../media/image126.svg"/><Relationship Id="rId12" Type="http://schemas.openxmlformats.org/officeDocument/2006/relationships/image" Target="../media/image131.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30.svg"/><Relationship Id="rId5" Type="http://schemas.openxmlformats.org/officeDocument/2006/relationships/image" Target="../media/image4.png"/><Relationship Id="rId15" Type="http://schemas.openxmlformats.org/officeDocument/2006/relationships/image" Target="../media/image134.svg"/><Relationship Id="rId10" Type="http://schemas.openxmlformats.org/officeDocument/2006/relationships/image" Target="../media/image129.png"/><Relationship Id="rId4" Type="http://schemas.openxmlformats.org/officeDocument/2006/relationships/image" Target="../media/image3.png"/><Relationship Id="rId9" Type="http://schemas.openxmlformats.org/officeDocument/2006/relationships/image" Target="../media/image128.svg"/><Relationship Id="rId14" Type="http://schemas.openxmlformats.org/officeDocument/2006/relationships/image" Target="../media/image133.png"/></Relationships>
</file>

<file path=ppt/slides/_rels/slide43.xml.rels><?xml version="1.0" encoding="UTF-8" standalone="yes"?>
<Relationships xmlns="http://schemas.openxmlformats.org/package/2006/relationships"><Relationship Id="rId8" Type="http://schemas.openxmlformats.org/officeDocument/2006/relationships/hyperlink" Target="(https:/www.psychologie.hhu.de/arbeitsgruppen/allgemeine-psychologie-und-arbeitspsychologie/gpower" TargetMode="External"/><Relationship Id="rId3" Type="http://schemas.openxmlformats.org/officeDocument/2006/relationships/image" Target="../media/image2.jpeg"/><Relationship Id="rId7" Type="http://schemas.openxmlformats.org/officeDocument/2006/relationships/hyperlink" Target="https://uksamples.co.uk/sample-size-calculator#col_c_eligibility_rate" TargetMode="External"/><Relationship Id="rId12" Type="http://schemas.openxmlformats.org/officeDocument/2006/relationships/hyperlink" Target="https://cran.r-project.org/web/packages/PracTools/PracTools.pdf"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hyperlink" Target="https://www.abs.gov.au/websitedbs/D3310114.nsf/home/Sample+Size+Calculator" TargetMode="External"/><Relationship Id="rId11" Type="http://schemas.openxmlformats.org/officeDocument/2006/relationships/hyperlink" Target="https://cran.r-project.org/web/packages/pwr/pwr.pdf" TargetMode="External"/><Relationship Id="rId5" Type="http://schemas.openxmlformats.org/officeDocument/2006/relationships/image" Target="../media/image4.png"/><Relationship Id="rId10" Type="http://schemas.openxmlformats.org/officeDocument/2006/relationships/hyperlink" Target="https://www.stata.com/manuals/pss-2power.pdf" TargetMode="External"/><Relationship Id="rId4" Type="http://schemas.openxmlformats.org/officeDocument/2006/relationships/image" Target="../media/image3.png"/><Relationship Id="rId9" Type="http://schemas.openxmlformats.org/officeDocument/2006/relationships/hyperlink" Target="https://www.gesis.org/fileadmin/admin/Dateikatalog/pdf/guidelines/sample_size_calculation_complex_sample_designs_felderer_2022.pdf"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2.jpeg"/><Relationship Id="rId7" Type="http://schemas.openxmlformats.org/officeDocument/2006/relationships/image" Target="../media/image136.sv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4.png"/><Relationship Id="rId10" Type="http://schemas.openxmlformats.org/officeDocument/2006/relationships/image" Target="../media/image139.png"/><Relationship Id="rId4" Type="http://schemas.openxmlformats.org/officeDocument/2006/relationships/image" Target="../media/image3.png"/><Relationship Id="rId9" Type="http://schemas.openxmlformats.org/officeDocument/2006/relationships/image" Target="../media/image138.sv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6.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8.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47.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50.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marketoonist.com/"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51.jpe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hyperlink" Target="https://www.gesis.org/gesis-panel/datenerhebung/datenerhebung-gesis-paneldbd" TargetMode="External"/><Relationship Id="rId13" Type="http://schemas.openxmlformats.org/officeDocument/2006/relationships/image" Target="../media/image154.jpeg"/><Relationship Id="rId3" Type="http://schemas.openxmlformats.org/officeDocument/2006/relationships/image" Target="../media/image2.jpeg"/><Relationship Id="rId7" Type="http://schemas.openxmlformats.org/officeDocument/2006/relationships/hyperlink" Target="https://www.gesis.org/gesis-panel" TargetMode="External"/><Relationship Id="rId12" Type="http://schemas.openxmlformats.org/officeDocument/2006/relationships/image" Target="../media/image153.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s://www.soscipanel.de/index.php" TargetMode="External"/><Relationship Id="rId11" Type="http://schemas.openxmlformats.org/officeDocument/2006/relationships/image" Target="../media/image152.png"/><Relationship Id="rId5" Type="http://schemas.openxmlformats.org/officeDocument/2006/relationships/image" Target="../media/image4.png"/><Relationship Id="rId10" Type="http://schemas.openxmlformats.org/officeDocument/2006/relationships/hyperlink" Target="https://business.yougov.com/product/realtime" TargetMode="External"/><Relationship Id="rId4" Type="http://schemas.openxmlformats.org/officeDocument/2006/relationships/image" Target="../media/image3.png"/><Relationship Id="rId9" Type="http://schemas.openxmlformats.org/officeDocument/2006/relationships/hyperlink" Target="https://www.uni-mannheim.de/en/gip/" TargetMode="External"/><Relationship Id="rId14" Type="http://schemas.openxmlformats.org/officeDocument/2006/relationships/image" Target="../media/image155.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2.jpeg"/><Relationship Id="rId7" Type="http://schemas.openxmlformats.org/officeDocument/2006/relationships/image" Target="../media/image157.sv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56.png"/><Relationship Id="rId11" Type="http://schemas.openxmlformats.org/officeDocument/2006/relationships/image" Target="../media/image161.svg"/><Relationship Id="rId5" Type="http://schemas.openxmlformats.org/officeDocument/2006/relationships/image" Target="../media/image4.png"/><Relationship Id="rId10" Type="http://schemas.openxmlformats.org/officeDocument/2006/relationships/image" Target="../media/image160.png"/><Relationship Id="rId4" Type="http://schemas.openxmlformats.org/officeDocument/2006/relationships/image" Target="../media/image3.png"/><Relationship Id="rId9" Type="http://schemas.openxmlformats.org/officeDocument/2006/relationships/image" Target="../media/image159.sv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62.jpeg"/><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2.jpeg"/><Relationship Id="rId7" Type="http://schemas.openxmlformats.org/officeDocument/2006/relationships/image" Target="../media/image164.sv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4.png"/><Relationship Id="rId10" Type="http://schemas.openxmlformats.org/officeDocument/2006/relationships/image" Target="../media/image167.png"/><Relationship Id="rId4" Type="http://schemas.openxmlformats.org/officeDocument/2006/relationships/image" Target="../media/image3.png"/><Relationship Id="rId9" Type="http://schemas.openxmlformats.org/officeDocument/2006/relationships/image" Target="../media/image166.sv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www.nacaps.de/en/studie/index_html#studiendesign"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hyperlink" Target="https://www.sciencedirect.com/science/article/pii/S2451958822000409?ref=pdf_download&amp;fr=RR-2&amp;rr=8e61c14e6d4ae507" TargetMode="External"/><Relationship Id="rId3" Type="http://schemas.openxmlformats.org/officeDocument/2006/relationships/image" Target="../media/image2.jpeg"/><Relationship Id="rId7" Type="http://schemas.openxmlformats.org/officeDocument/2006/relationships/hyperlink" Target="http://www.menti.com/"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69.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academic.oup.com/jssam/article/8/3/513/5488703?login=true"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1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1.sv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dl.acm.org/doi/abs/10.1145/3491102.3517481"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72.png"/><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x.com/grpcio/status/1032398676508008448"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73.png"/><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5.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176.png"/><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8.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77.png"/><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2.jpeg"/><Relationship Id="rId7" Type="http://schemas.openxmlformats.org/officeDocument/2006/relationships/hyperlink" Target="https://www.zdf.de/video/shows/mai-think-x-die-show-102/maithink-x-folge-11-100"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81.png"/></Relationships>
</file>

<file path=ppt/slides/_rels/slide69.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2.jpeg"/><Relationship Id="rId7" Type="http://schemas.openxmlformats.org/officeDocument/2006/relationships/image" Target="../media/image183.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182.png"/><Relationship Id="rId11" Type="http://schemas.openxmlformats.org/officeDocument/2006/relationships/hyperlink" Target="https://www.linkedin.com/company/nacaps-panel" TargetMode="External"/><Relationship Id="rId5" Type="http://schemas.openxmlformats.org/officeDocument/2006/relationships/image" Target="../media/image4.png"/><Relationship Id="rId10" Type="http://schemas.openxmlformats.org/officeDocument/2006/relationships/image" Target="../media/image185.jpeg"/><Relationship Id="rId4" Type="http://schemas.openxmlformats.org/officeDocument/2006/relationships/image" Target="../media/image3.png"/><Relationship Id="rId9" Type="http://schemas.openxmlformats.org/officeDocument/2006/relationships/hyperlink" Target="https://www.nacaps.de/en/index_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2.jpeg"/><Relationship Id="rId7" Type="http://schemas.openxmlformats.org/officeDocument/2006/relationships/image" Target="../media/image171.sv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87.sv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88.png"/><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189.jpeg"/><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91.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jpeg"/><Relationship Id="rId7" Type="http://schemas.openxmlformats.org/officeDocument/2006/relationships/image" Target="../media/image192.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89.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94.png"/></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96.jpe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195.jpe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98.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197.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2.jpeg"/><Relationship Id="rId7" Type="http://schemas.openxmlformats.org/officeDocument/2006/relationships/image" Target="../media/image20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99.png"/><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04.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203.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www.menti.com/"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205.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8" Type="http://schemas.openxmlformats.org/officeDocument/2006/relationships/image" Target="../media/image189.jpe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207.jpeg"/><Relationship Id="rId11" Type="http://schemas.openxmlformats.org/officeDocument/2006/relationships/image" Target="../media/image194.png"/><Relationship Id="rId5" Type="http://schemas.openxmlformats.org/officeDocument/2006/relationships/image" Target="../media/image206.jpeg"/><Relationship Id="rId10" Type="http://schemas.openxmlformats.org/officeDocument/2006/relationships/image" Target="../media/image193.png"/><Relationship Id="rId4" Type="http://schemas.openxmlformats.org/officeDocument/2006/relationships/image" Target="../media/image3.png"/><Relationship Id="rId9" Type="http://schemas.openxmlformats.org/officeDocument/2006/relationships/image" Target="../media/image192.pn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208.png"/><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2.jpeg"/><Relationship Id="rId7" Type="http://schemas.openxmlformats.org/officeDocument/2006/relationships/image" Target="../media/image171.sv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image" Target="../media/image210.svg"/><Relationship Id="rId5" Type="http://schemas.openxmlformats.org/officeDocument/2006/relationships/image" Target="../media/image4.png"/><Relationship Id="rId10" Type="http://schemas.openxmlformats.org/officeDocument/2006/relationships/image" Target="../media/image209.png"/><Relationship Id="rId4" Type="http://schemas.openxmlformats.org/officeDocument/2006/relationships/image" Target="../media/image3.png"/><Relationship Id="rId9" Type="http://schemas.openxmlformats.org/officeDocument/2006/relationships/image" Target="../media/image187.svg"/></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www.nacaps.de/en/team/index_html"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211.png"/><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8" Type="http://schemas.openxmlformats.org/officeDocument/2006/relationships/hyperlink" Target="https://www.nacaps.de/en/index_html" TargetMode="External"/><Relationship Id="rId3" Type="http://schemas.openxmlformats.org/officeDocument/2006/relationships/image" Target="../media/image2.jpeg"/><Relationship Id="rId7" Type="http://schemas.openxmlformats.org/officeDocument/2006/relationships/image" Target="../media/image213.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212.png"/><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jpeg"/><Relationship Id="rId7" Type="http://schemas.openxmlformats.org/officeDocument/2006/relationships/image" Target="../media/image215.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nacaps.de/en/index_html"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jpeg"/><Relationship Id="rId7" Type="http://schemas.openxmlformats.org/officeDocument/2006/relationships/image" Target="../media/image217.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hyperlink" Target="https://www.nacaps.de/en/index_html"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19.png"/></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220.png"/><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222.svg"/><Relationship Id="rId3" Type="http://schemas.openxmlformats.org/officeDocument/2006/relationships/image" Target="../media/image2.jpeg"/><Relationship Id="rId7" Type="http://schemas.openxmlformats.org/officeDocument/2006/relationships/image" Target="../media/image171.sv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image" Target="../media/image210.svg"/><Relationship Id="rId5" Type="http://schemas.openxmlformats.org/officeDocument/2006/relationships/image" Target="../media/image4.png"/><Relationship Id="rId10" Type="http://schemas.openxmlformats.org/officeDocument/2006/relationships/image" Target="../media/image209.png"/><Relationship Id="rId4" Type="http://schemas.openxmlformats.org/officeDocument/2006/relationships/image" Target="../media/image3.png"/><Relationship Id="rId9" Type="http://schemas.openxmlformats.org/officeDocument/2006/relationships/image" Target="../media/image187.sv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jpeg"/><Relationship Id="rId18" Type="http://schemas.openxmlformats.org/officeDocument/2006/relationships/image" Target="../media/image235.png"/><Relationship Id="rId3" Type="http://schemas.openxmlformats.org/officeDocument/2006/relationships/image" Target="../media/image2.jpeg"/><Relationship Id="rId7" Type="http://schemas.openxmlformats.org/officeDocument/2006/relationships/image" Target="../media/image224.png"/><Relationship Id="rId12" Type="http://schemas.openxmlformats.org/officeDocument/2006/relationships/image" Target="../media/image229.png"/><Relationship Id="rId17" Type="http://schemas.openxmlformats.org/officeDocument/2006/relationships/image" Target="../media/image234.png"/><Relationship Id="rId2" Type="http://schemas.openxmlformats.org/officeDocument/2006/relationships/notesSlide" Target="../notesSlides/notesSlide90.xml"/><Relationship Id="rId16" Type="http://schemas.openxmlformats.org/officeDocument/2006/relationships/image" Target="../media/image233.png"/><Relationship Id="rId1" Type="http://schemas.openxmlformats.org/officeDocument/2006/relationships/slideLayout" Target="../slideLayouts/slideLayout6.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4.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3.png"/><Relationship Id="rId9" Type="http://schemas.openxmlformats.org/officeDocument/2006/relationships/image" Target="../media/image226.png"/><Relationship Id="rId14" Type="http://schemas.openxmlformats.org/officeDocument/2006/relationships/image" Target="../media/image231.jpeg"/></Relationships>
</file>

<file path=ppt/slides/_rels/slide91.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jpeg"/><Relationship Id="rId7" Type="http://schemas.openxmlformats.org/officeDocument/2006/relationships/image" Target="../media/image237.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236.png"/><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jpeg"/><Relationship Id="rId7" Type="http://schemas.openxmlformats.org/officeDocument/2006/relationships/image" Target="../media/image240.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239.png"/><Relationship Id="rId5" Type="http://schemas.openxmlformats.org/officeDocument/2006/relationships/image" Target="../media/image4.png"/><Relationship Id="rId10" Type="http://schemas.openxmlformats.org/officeDocument/2006/relationships/hyperlink" Target="https://www.dzhw.eu/pdf/22/ergebnisflyer_promovierte_pjg2014_druck.pdf" TargetMode="External"/><Relationship Id="rId4" Type="http://schemas.openxmlformats.org/officeDocument/2006/relationships/image" Target="../media/image3.png"/><Relationship Id="rId9" Type="http://schemas.openxmlformats.org/officeDocument/2006/relationships/image" Target="../media/image242.png"/></Relationships>
</file>

<file path=ppt/slides/_rels/slide93.xml.rels><?xml version="1.0" encoding="UTF-8" standalone="yes"?>
<Relationships xmlns="http://schemas.openxmlformats.org/package/2006/relationships"><Relationship Id="rId8" Type="http://schemas.openxmlformats.org/officeDocument/2006/relationships/image" Target="../media/image245.jpeg"/><Relationship Id="rId3" Type="http://schemas.openxmlformats.org/officeDocument/2006/relationships/image" Target="../media/image2.jpeg"/><Relationship Id="rId7" Type="http://schemas.openxmlformats.org/officeDocument/2006/relationships/image" Target="../media/image244.jpeg"/><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image" Target="../media/image243.jpeg"/><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8" Type="http://schemas.openxmlformats.org/officeDocument/2006/relationships/image" Target="../media/image248.svg"/><Relationship Id="rId3" Type="http://schemas.openxmlformats.org/officeDocument/2006/relationships/image" Target="../media/image2.jpeg"/><Relationship Id="rId7" Type="http://schemas.openxmlformats.org/officeDocument/2006/relationships/image" Target="../media/image247.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246.jpeg"/><Relationship Id="rId5" Type="http://schemas.openxmlformats.org/officeDocument/2006/relationships/image" Target="../media/image4.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jpeg"/><Relationship Id="rId7" Type="http://schemas.openxmlformats.org/officeDocument/2006/relationships/image" Target="../media/image250.png"/><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image" Target="../media/image249.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52.png"/></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8.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253.jpe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fik 5">
            <a:extLst>
              <a:ext uri="{C183D7F6-B498-43B3-948B-1728B52AA6E4}">
                <adec:decorative xmlns:adec="http://schemas.microsoft.com/office/drawing/2017/decorative" val="1"/>
              </a:ext>
            </a:extLst>
          </p:cNvPr>
          <p:cNvPicPr/>
          <p:nvPr/>
        </p:nvPicPr>
        <p:blipFill>
          <a:blip r:embed="rId4"/>
          <a:srcRect l="12300"/>
          <a:stretch/>
        </p:blipFill>
        <p:spPr>
          <a:xfrm>
            <a:off x="-41135" y="-10495"/>
            <a:ext cx="12292200" cy="6906600"/>
          </a:xfrm>
          <a:prstGeom prst="rect">
            <a:avLst/>
          </a:prstGeom>
          <a:noFill/>
          <a:ln w="0">
            <a:noFill/>
          </a:ln>
        </p:spPr>
      </p:pic>
      <p:sp>
        <p:nvSpPr>
          <p:cNvPr id="13" name="PlaceHolder 1">
            <a:extLst>
              <a:ext uri="{FF2B5EF4-FFF2-40B4-BE49-F238E27FC236}">
                <a16:creationId xmlns:a16="http://schemas.microsoft.com/office/drawing/2014/main" id="{3C64122F-5EB8-4BF8-8002-0419EE5AF944}"/>
              </a:ext>
            </a:extLst>
          </p:cNvPr>
          <p:cNvSpPr txBox="1">
            <a:spLocks/>
          </p:cNvSpPr>
          <p:nvPr/>
        </p:nvSpPr>
        <p:spPr>
          <a:xfrm>
            <a:off x="11463688" y="6380280"/>
            <a:ext cx="563912" cy="363600"/>
          </a:xfrm>
          <a:prstGeom prst="rect">
            <a:avLst/>
          </a:prstGeom>
          <a:noFill/>
          <a:ln w="0">
            <a:noFill/>
          </a:ln>
        </p:spPr>
        <p:txBody>
          <a:bodyPr lIns="91440" tIns="45720" rIns="91440" bIns="45720" anchor="ctr">
            <a:noAutofit/>
          </a:bodyPr>
          <a:lstStyle>
            <a:defPPr>
              <a:defRPr lang="de-DE"/>
            </a:defPPr>
            <a:lvl1pPr marL="0" indent="0" algn="r" defTabSz="914400" rtl="0" eaLnBrk="1" latinLnBrk="0" hangingPunct="1">
              <a:lnSpc>
                <a:spcPct val="100000"/>
              </a:lnSpc>
              <a:buNone/>
              <a:tabLst>
                <a:tab pos="0" algn="l"/>
              </a:tabLst>
              <a:defRPr lang="de-DE" sz="1200" b="0" strike="noStrike" kern="1200" spc="-1">
                <a:solidFill>
                  <a:schemeClr val="lt1">
                    <a:lumMod val="50000"/>
                  </a:schemeClr>
                </a:solidFill>
                <a:latin typeface="Arial"/>
                <a:ea typeface="Arial"/>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6F252-2716-4452-BEB3-F30FEC6414FE}" type="slidenum">
              <a:rPr lang="en-US" smtClean="0"/>
              <a:pPr/>
              <a:t>1</a:t>
            </a:fld>
            <a:endParaRPr lang="en-US">
              <a:solidFill>
                <a:srgbClr val="000000"/>
              </a:solidFill>
              <a:latin typeface="Calibri"/>
            </a:endParaRPr>
          </a:p>
        </p:txBody>
      </p:sp>
      <p:sp>
        <p:nvSpPr>
          <p:cNvPr id="2" name="Titel 1">
            <a:extLst>
              <a:ext uri="{FF2B5EF4-FFF2-40B4-BE49-F238E27FC236}">
                <a16:creationId xmlns:a16="http://schemas.microsoft.com/office/drawing/2014/main" id="{A6DF2975-6919-4216-8FB8-1174D659EDCB}"/>
              </a:ext>
            </a:extLst>
          </p:cNvPr>
          <p:cNvSpPr>
            <a:spLocks noGrp="1"/>
          </p:cNvSpPr>
          <p:nvPr>
            <p:ph type="title"/>
          </p:nvPr>
        </p:nvSpPr>
        <p:spPr/>
        <p:txBody>
          <a:bodyPr/>
          <a:lstStyle/>
          <a:p>
            <a:r>
              <a:rPr lang="en-US" dirty="0"/>
              <a:t>Cover Slide</a:t>
            </a:r>
          </a:p>
        </p:txBody>
      </p:sp>
      <p:sp>
        <p:nvSpPr>
          <p:cNvPr id="74" name="Textfeld 1"/>
          <p:cNvSpPr/>
          <p:nvPr/>
        </p:nvSpPr>
        <p:spPr>
          <a:xfrm>
            <a:off x="477720" y="1917000"/>
            <a:ext cx="817632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2400" b="0" strike="noStrike" spc="-1">
                <a:solidFill>
                  <a:schemeClr val="lt2"/>
                </a:solidFill>
                <a:latin typeface="Arial"/>
                <a:ea typeface="Arial"/>
              </a:rPr>
              <a:t>Good Planning, Better Survey Data</a:t>
            </a:r>
            <a:endParaRPr lang="en-US" sz="2400" b="0" strike="noStrike" spc="-1">
              <a:solidFill>
                <a:srgbClr val="000000"/>
              </a:solidFill>
              <a:latin typeface="Calibri"/>
            </a:endParaRPr>
          </a:p>
          <a:p>
            <a:pPr defTabSz="914400">
              <a:lnSpc>
                <a:spcPct val="100000"/>
              </a:lnSpc>
            </a:pPr>
            <a:r>
              <a:rPr lang="en-US" sz="3600" b="0" strike="noStrike" spc="-1">
                <a:solidFill>
                  <a:schemeClr val="lt2"/>
                </a:solidFill>
                <a:latin typeface="Arial"/>
                <a:ea typeface="Arial"/>
              </a:rPr>
              <a:t>Introduction into Web Survey Design</a:t>
            </a:r>
            <a:endParaRPr lang="en-US" sz="3600" b="0" strike="noStrike" spc="-1">
              <a:solidFill>
                <a:srgbClr val="000000"/>
              </a:solidFill>
              <a:latin typeface="Calibri"/>
            </a:endParaRPr>
          </a:p>
        </p:txBody>
      </p:sp>
      <p:sp>
        <p:nvSpPr>
          <p:cNvPr id="65" name="Untertitel 2"/>
          <p:cNvSpPr/>
          <p:nvPr/>
        </p:nvSpPr>
        <p:spPr>
          <a:xfrm>
            <a:off x="479520" y="5090760"/>
            <a:ext cx="3525120" cy="144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001"/>
              </a:spcBef>
              <a:tabLst>
                <a:tab pos="0" algn="l"/>
              </a:tabLst>
            </a:pPr>
            <a:r>
              <a:rPr lang="en-US" sz="1600" b="0" strike="noStrike" spc="-1">
                <a:solidFill>
                  <a:schemeClr val="lt1"/>
                </a:solidFill>
                <a:latin typeface="Montserrat Bold"/>
                <a:ea typeface="Arial"/>
              </a:rPr>
              <a:t>CONTACT</a:t>
            </a:r>
            <a:endParaRPr lang="en-US" sz="1600" b="0" strike="noStrike" spc="-1">
              <a:solidFill>
                <a:srgbClr val="000000"/>
              </a:solidFill>
              <a:latin typeface="Calibri"/>
            </a:endParaRPr>
          </a:p>
          <a:p>
            <a:pPr defTabSz="914400">
              <a:lnSpc>
                <a:spcPct val="90000"/>
              </a:lnSpc>
              <a:spcBef>
                <a:spcPts val="1001"/>
              </a:spcBef>
              <a:tabLst>
                <a:tab pos="0" algn="l"/>
              </a:tabLst>
            </a:pPr>
            <a:r>
              <a:rPr lang="en-US" sz="1600" b="0" strike="noStrike" spc="-1">
                <a:solidFill>
                  <a:schemeClr val="lt1"/>
                </a:solidFill>
                <a:latin typeface="Arial"/>
                <a:ea typeface="Arial"/>
              </a:rPr>
              <a:t>Dr. Susanne de Vogel</a:t>
            </a:r>
            <a:endParaRPr lang="en-US" sz="1600" b="0" strike="noStrike" spc="-1">
              <a:solidFill>
                <a:srgbClr val="000000"/>
              </a:solidFill>
              <a:latin typeface="Calibri"/>
            </a:endParaRPr>
          </a:p>
          <a:p>
            <a:pPr defTabSz="914400">
              <a:lnSpc>
                <a:spcPct val="90000"/>
              </a:lnSpc>
              <a:spcBef>
                <a:spcPts val="1001"/>
              </a:spcBef>
              <a:tabLst>
                <a:tab pos="0" algn="l"/>
              </a:tabLst>
            </a:pPr>
            <a:r>
              <a:rPr lang="en-US" sz="1600" b="0" strike="noStrike" spc="-1">
                <a:solidFill>
                  <a:schemeClr val="lt1"/>
                </a:solidFill>
                <a:latin typeface="Arial"/>
                <a:ea typeface="Arial"/>
              </a:rPr>
              <a:t>Data Scientist | Help-desk</a:t>
            </a:r>
            <a:endParaRPr lang="en-US" sz="1600" b="0" strike="noStrike" spc="-1">
              <a:solidFill>
                <a:srgbClr val="000000"/>
              </a:solidFill>
              <a:latin typeface="Calibri"/>
            </a:endParaRPr>
          </a:p>
          <a:p>
            <a:pPr defTabSz="914400">
              <a:lnSpc>
                <a:spcPct val="90000"/>
              </a:lnSpc>
              <a:spcBef>
                <a:spcPts val="1001"/>
              </a:spcBef>
              <a:tabLst>
                <a:tab pos="0" algn="l"/>
              </a:tabLst>
            </a:pPr>
            <a:r>
              <a:rPr lang="en-US" sz="1600" b="0" strike="noStrike" spc="-1">
                <a:solidFill>
                  <a:schemeClr val="lt1"/>
                </a:solidFill>
                <a:latin typeface="Arial"/>
                <a:ea typeface="Arial"/>
              </a:rPr>
              <a:t>devogel@uni-bremen.de</a:t>
            </a:r>
            <a:endParaRPr lang="en-US" sz="1600" b="0" strike="noStrike" spc="-1">
              <a:solidFill>
                <a:srgbClr val="000000"/>
              </a:solidFill>
              <a:latin typeface="Calibri"/>
            </a:endParaRPr>
          </a:p>
          <a:p>
            <a:pPr defTabSz="914400">
              <a:lnSpc>
                <a:spcPct val="90000"/>
              </a:lnSpc>
              <a:spcBef>
                <a:spcPts val="1001"/>
              </a:spcBef>
              <a:tabLst>
                <a:tab pos="0" algn="l"/>
              </a:tabLst>
            </a:pPr>
            <a:r>
              <a:rPr lang="en-US" sz="1600" b="0" strike="noStrike" spc="-1">
                <a:solidFill>
                  <a:schemeClr val="lt1"/>
                </a:solidFill>
                <a:latin typeface="Arial"/>
                <a:ea typeface="Arial"/>
              </a:rPr>
              <a:t>      dsc-ub.de</a:t>
            </a:r>
            <a:endParaRPr lang="en-US" sz="1600" b="0" strike="noStrike" spc="-1">
              <a:solidFill>
                <a:srgbClr val="000000"/>
              </a:solidFill>
              <a:latin typeface="Calibri"/>
            </a:endParaRPr>
          </a:p>
          <a:p>
            <a:pPr defTabSz="914400">
              <a:lnSpc>
                <a:spcPct val="90000"/>
              </a:lnSpc>
              <a:spcBef>
                <a:spcPts val="1001"/>
              </a:spcBef>
              <a:tabLst>
                <a:tab pos="0" algn="l"/>
              </a:tabLst>
            </a:pPr>
            <a:r>
              <a:rPr lang="en-US" sz="1600" b="0" strike="noStrike" spc="-1">
                <a:solidFill>
                  <a:schemeClr val="lt1"/>
                </a:solidFill>
                <a:latin typeface="Arial"/>
                <a:ea typeface="Arial"/>
              </a:rPr>
              <a:t>	</a:t>
            </a:r>
            <a:endParaRPr lang="en-US" sz="1600" b="0" strike="noStrike" spc="-1">
              <a:solidFill>
                <a:srgbClr val="000000"/>
              </a:solidFill>
              <a:latin typeface="Calibri"/>
            </a:endParaRPr>
          </a:p>
          <a:p>
            <a:pPr defTabSz="914400">
              <a:lnSpc>
                <a:spcPct val="90000"/>
              </a:lnSpc>
              <a:spcBef>
                <a:spcPts val="1001"/>
              </a:spcBef>
              <a:tabLst>
                <a:tab pos="0" algn="l"/>
              </a:tabLst>
            </a:pPr>
            <a:endParaRPr lang="en-US" sz="2400" b="0" strike="noStrike" spc="-1">
              <a:solidFill>
                <a:srgbClr val="000000"/>
              </a:solidFill>
              <a:latin typeface="Calibri"/>
            </a:endParaRPr>
          </a:p>
          <a:p>
            <a:pPr defTabSz="914400">
              <a:lnSpc>
                <a:spcPct val="90000"/>
              </a:lnSpc>
              <a:spcBef>
                <a:spcPts val="1001"/>
              </a:spcBef>
              <a:tabLst>
                <a:tab pos="0" algn="l"/>
              </a:tabLst>
            </a:pPr>
            <a:endParaRPr lang="en-US" sz="1600" b="0" strike="noStrike" spc="-1">
              <a:solidFill>
                <a:srgbClr val="000000"/>
              </a:solidFill>
              <a:latin typeface="Calibri"/>
            </a:endParaRPr>
          </a:p>
          <a:p>
            <a:pPr defTabSz="914400">
              <a:lnSpc>
                <a:spcPct val="90000"/>
              </a:lnSpc>
              <a:spcBef>
                <a:spcPts val="1001"/>
              </a:spcBef>
              <a:tabLst>
                <a:tab pos="0" algn="l"/>
              </a:tabLst>
            </a:pPr>
            <a:endParaRPr lang="en-US" sz="1600" b="0" strike="noStrike" spc="-1">
              <a:solidFill>
                <a:srgbClr val="000000"/>
              </a:solidFill>
              <a:latin typeface="Calibri"/>
            </a:endParaRPr>
          </a:p>
        </p:txBody>
      </p:sp>
      <p:sp>
        <p:nvSpPr>
          <p:cNvPr id="71" name="Rechteck 19"/>
          <p:cNvSpPr/>
          <p:nvPr/>
        </p:nvSpPr>
        <p:spPr>
          <a:xfrm>
            <a:off x="8655120" y="6391440"/>
            <a:ext cx="5218200" cy="42039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pPr>
            <a:r>
              <a:rPr lang="en-US" sz="1600" b="0" strike="noStrike" spc="-1">
                <a:solidFill>
                  <a:schemeClr val="lt1"/>
                </a:solidFill>
                <a:latin typeface="Arial"/>
                <a:ea typeface="Arial"/>
              </a:rPr>
              <a:t>02 </a:t>
            </a:r>
            <a:r>
              <a:rPr lang="en-US" sz="1600" spc="-1">
                <a:solidFill>
                  <a:schemeClr val="lt1"/>
                </a:solidFill>
                <a:latin typeface="Arial"/>
                <a:ea typeface="Arial"/>
              </a:rPr>
              <a:t>June</a:t>
            </a:r>
            <a:r>
              <a:rPr lang="en-US" sz="1600" b="0" strike="noStrike" spc="-1">
                <a:solidFill>
                  <a:schemeClr val="lt1"/>
                </a:solidFill>
                <a:latin typeface="Arial"/>
                <a:ea typeface="Arial"/>
              </a:rPr>
              <a:t> 2025 ▪ DSC-Training</a:t>
            </a:r>
            <a:endParaRPr lang="en-US" sz="1600" b="0" strike="noStrike" spc="-1">
              <a:solidFill>
                <a:srgbClr val="000000"/>
              </a:solidFill>
              <a:latin typeface="Calibri"/>
            </a:endParaRPr>
          </a:p>
        </p:txBody>
      </p:sp>
      <p:pic>
        <p:nvPicPr>
          <p:cNvPr id="68" name="Grafik 12">
            <a:extLst>
              <a:ext uri="{C183D7F6-B498-43B3-948B-1728B52AA6E4}">
                <adec:decorative xmlns:adec="http://schemas.microsoft.com/office/drawing/2017/decorative" val="1"/>
              </a:ext>
            </a:extLst>
          </p:cNvPr>
          <p:cNvPicPr/>
          <p:nvPr/>
        </p:nvPicPr>
        <p:blipFill>
          <a:blip r:embed="rId5"/>
          <a:stretch/>
        </p:blipFill>
        <p:spPr>
          <a:xfrm>
            <a:off x="10548000" y="159840"/>
            <a:ext cx="1432800" cy="563760"/>
          </a:xfrm>
          <a:prstGeom prst="rect">
            <a:avLst/>
          </a:prstGeom>
          <a:noFill/>
          <a:ln w="0">
            <a:noFill/>
          </a:ln>
        </p:spPr>
      </p:pic>
      <p:graphicFrame>
        <p:nvGraphicFramePr>
          <p:cNvPr id="69" name="Objekt 17">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591560749"/>
              </p:ext>
            </p:extLst>
          </p:nvPr>
        </p:nvGraphicFramePr>
        <p:xfrm>
          <a:off x="542520" y="6458760"/>
          <a:ext cx="279720" cy="281160"/>
        </p:xfrm>
        <a:graphic>
          <a:graphicData uri="http://schemas.openxmlformats.org/presentationml/2006/ole">
            <mc:AlternateContent xmlns:mc="http://schemas.openxmlformats.org/markup-compatibility/2006">
              <mc:Choice xmlns:v="urn:schemas-microsoft-com:vml" Requires="v">
                <p:oleObj spid="_x0000_s1302" r:id="rId6" imgW="0" imgH="0" progId="CorelDraw.Graphic.19">
                  <p:embed/>
                </p:oleObj>
              </mc:Choice>
              <mc:Fallback>
                <p:oleObj r:id="rId6" imgW="0" imgH="0" progId="CorelDraw.Graphic.19">
                  <p:embed/>
                  <p:pic>
                    <p:nvPicPr>
                      <p:cNvPr id="70" name="Objekt 17"/>
                      <p:cNvPicPr/>
                      <p:nvPr/>
                    </p:nvPicPr>
                    <p:blipFill>
                      <a:blip r:embed="rId7"/>
                      <a:stretch/>
                    </p:blipFill>
                    <p:spPr>
                      <a:xfrm>
                        <a:off x="542520" y="6458760"/>
                        <a:ext cx="279720" cy="281160"/>
                      </a:xfrm>
                      <a:prstGeom prst="rect">
                        <a:avLst/>
                      </a:prstGeom>
                      <a:noFill/>
                      <a:ln w="0">
                        <a:noFill/>
                      </a:ln>
                    </p:spPr>
                  </p:pic>
                </p:oleObj>
              </mc:Fallback>
            </mc:AlternateContent>
          </a:graphicData>
        </a:graphic>
      </p:graphicFrame>
      <p:pic>
        <p:nvPicPr>
          <p:cNvPr id="72" name="Grafik 4">
            <a:extLst>
              <a:ext uri="{C183D7F6-B498-43B3-948B-1728B52AA6E4}">
                <adec:decorative xmlns:adec="http://schemas.microsoft.com/office/drawing/2017/decorative" val="1"/>
              </a:ext>
            </a:extLst>
          </p:cNvPr>
          <p:cNvPicPr/>
          <p:nvPr/>
        </p:nvPicPr>
        <p:blipFill>
          <a:blip r:embed="rId8"/>
          <a:stretch/>
        </p:blipFill>
        <p:spPr>
          <a:xfrm>
            <a:off x="3018960" y="116640"/>
            <a:ext cx="987480" cy="621720"/>
          </a:xfrm>
          <a:prstGeom prst="rect">
            <a:avLst/>
          </a:prstGeom>
          <a:noFill/>
          <a:ln w="0">
            <a:noFill/>
          </a:ln>
        </p:spPr>
      </p:pic>
      <p:pic>
        <p:nvPicPr>
          <p:cNvPr id="73" name="Grafik 20">
            <a:extLst>
              <a:ext uri="{C183D7F6-B498-43B3-948B-1728B52AA6E4}">
                <adec:decorative xmlns:adec="http://schemas.microsoft.com/office/drawing/2017/decorative" val="1"/>
              </a:ext>
            </a:extLst>
          </p:cNvPr>
          <p:cNvPicPr/>
          <p:nvPr/>
        </p:nvPicPr>
        <p:blipFill>
          <a:blip r:embed="rId9"/>
          <a:stretch/>
        </p:blipFill>
        <p:spPr>
          <a:xfrm>
            <a:off x="186120" y="72720"/>
            <a:ext cx="2513160" cy="68580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45"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4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5E46E922-78A0-40F8-830E-7267D47A72E1}" type="slidenum">
              <a:rPr lang="en-US" sz="1200" b="0" strike="noStrike" spc="-1" smtClean="0">
                <a:solidFill>
                  <a:schemeClr val="lt1">
                    <a:lumMod val="50000"/>
                  </a:schemeClr>
                </a:solidFill>
                <a:latin typeface="Arial"/>
                <a:ea typeface="Arial"/>
              </a:rPr>
              <a:t>10</a:t>
            </a:fld>
            <a:endParaRPr lang="en-US" sz="1200" b="0" strike="noStrike" spc="-1">
              <a:solidFill>
                <a:srgbClr val="000000"/>
              </a:solidFill>
              <a:latin typeface="Calibri"/>
            </a:endParaRPr>
          </a:p>
        </p:txBody>
      </p:sp>
      <p:sp>
        <p:nvSpPr>
          <p:cNvPr id="2" name="Titel 1">
            <a:extLst>
              <a:ext uri="{FF2B5EF4-FFF2-40B4-BE49-F238E27FC236}">
                <a16:creationId xmlns:a16="http://schemas.microsoft.com/office/drawing/2014/main" id="{543A9012-DA99-473B-B696-A76516B4C404}"/>
              </a:ext>
            </a:extLst>
          </p:cNvPr>
          <p:cNvSpPr>
            <a:spLocks noGrp="1"/>
          </p:cNvSpPr>
          <p:nvPr>
            <p:ph type="title"/>
          </p:nvPr>
        </p:nvSpPr>
        <p:spPr>
          <a:xfrm>
            <a:off x="378020" y="99800"/>
            <a:ext cx="2656960" cy="745920"/>
          </a:xfrm>
        </p:spPr>
        <p:txBody>
          <a:bodyPr/>
          <a:lstStyle/>
          <a:p>
            <a:r>
              <a:rPr lang="en-US" sz="2400">
                <a:solidFill>
                  <a:schemeClr val="bg1"/>
                </a:solidFill>
                <a:latin typeface="Arial" panose="020B0604020202020204" pitchFamily="34" charset="0"/>
                <a:cs typeface="Arial" panose="020B0604020202020204" pitchFamily="34" charset="0"/>
              </a:rPr>
              <a:t>Web Surveys</a:t>
            </a:r>
          </a:p>
        </p:txBody>
      </p:sp>
      <p:pic>
        <p:nvPicPr>
          <p:cNvPr id="148" name="Grafik 13">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49" name="Rechteck 14"/>
          <p:cNvSpPr/>
          <p:nvPr/>
        </p:nvSpPr>
        <p:spPr>
          <a:xfrm>
            <a:off x="40752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a:solidFill>
                  <a:srgbClr val="0070C0"/>
                </a:solidFill>
                <a:latin typeface="Arial"/>
                <a:ea typeface="Arial"/>
              </a:rPr>
              <a:t>What is it?</a:t>
            </a:r>
            <a:endParaRPr lang="en-US" sz="2800" b="0" strike="noStrike" spc="-1">
              <a:solidFill>
                <a:srgbClr val="000000"/>
              </a:solidFill>
              <a:latin typeface="Calibri"/>
            </a:endParaRPr>
          </a:p>
        </p:txBody>
      </p:sp>
      <p:sp>
        <p:nvSpPr>
          <p:cNvPr id="150" name="Textfeld 15"/>
          <p:cNvSpPr/>
          <p:nvPr/>
        </p:nvSpPr>
        <p:spPr>
          <a:xfrm>
            <a:off x="480600" y="1917000"/>
            <a:ext cx="110145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a:solidFill>
                  <a:schemeClr val="dk1"/>
                </a:solidFill>
                <a:latin typeface="Arial"/>
                <a:ea typeface="Arial"/>
              </a:rPr>
              <a:t>An online survey is a </a:t>
            </a:r>
            <a:r>
              <a:rPr lang="en-US" sz="1800" b="1" strike="noStrike" spc="-1">
                <a:solidFill>
                  <a:schemeClr val="dk1"/>
                </a:solidFill>
                <a:latin typeface="Arial"/>
                <a:ea typeface="Arial"/>
              </a:rPr>
              <a:t>digital questionnaire </a:t>
            </a:r>
            <a:r>
              <a:rPr lang="en-US" sz="1800" b="0" strike="noStrike" spc="-1">
                <a:solidFill>
                  <a:schemeClr val="dk1"/>
                </a:solidFill>
                <a:latin typeface="Arial"/>
                <a:ea typeface="Arial"/>
              </a:rPr>
              <a:t>distributed and </a:t>
            </a:r>
            <a:r>
              <a:rPr lang="en-US" sz="1800" b="1" strike="noStrike" spc="-1">
                <a:solidFill>
                  <a:schemeClr val="dk1"/>
                </a:solidFill>
                <a:latin typeface="Arial"/>
                <a:ea typeface="Arial"/>
              </a:rPr>
              <a:t>completed over the internet.</a:t>
            </a:r>
            <a:endParaRPr lang="en-US" sz="1800" b="0" strike="noStrike" spc="-1">
              <a:solidFill>
                <a:srgbClr val="000000"/>
              </a:solidFill>
              <a:latin typeface="Calibri"/>
            </a:endParaRPr>
          </a:p>
        </p:txBody>
      </p:sp>
      <p:pic>
        <p:nvPicPr>
          <p:cNvPr id="151" name="Grafik 5">
            <a:extLs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p:blipFill>
        <p:spPr>
          <a:xfrm>
            <a:off x="7081200" y="2868480"/>
            <a:ext cx="885240" cy="885240"/>
          </a:xfrm>
          <a:prstGeom prst="rect">
            <a:avLst/>
          </a:prstGeom>
          <a:noFill/>
          <a:ln w="0">
            <a:noFill/>
          </a:ln>
        </p:spPr>
      </p:pic>
      <p:pic>
        <p:nvPicPr>
          <p:cNvPr id="152" name="Grafik 7">
            <a:extLst>
              <a:ext uri="{C183D7F6-B498-43B3-948B-1728B52AA6E4}">
                <adec:decorative xmlns:adec="http://schemas.microsoft.com/office/drawing/2017/decorative" val="1"/>
              </a:ext>
            </a:extLst>
          </p:cNvPr>
          <p:cNvPicPr/>
          <p:nvPr/>
        </p:nvPicPr>
        <p:blipFill>
          <a:blip r:embed="rId8">
            <a:extLst>
              <a:ext uri="{96DAC541-7B7A-43D3-8B79-37D633B846F1}">
                <asvg:svgBlip xmlns:asvg="http://schemas.microsoft.com/office/drawing/2016/SVG/main" r:embed="rId9"/>
              </a:ext>
            </a:extLst>
          </a:blip>
          <a:stretch/>
        </p:blipFill>
        <p:spPr>
          <a:xfrm>
            <a:off x="5375880" y="2403720"/>
            <a:ext cx="1880640" cy="1880640"/>
          </a:xfrm>
          <a:prstGeom prst="rect">
            <a:avLst/>
          </a:prstGeom>
          <a:noFill/>
          <a:ln w="0">
            <a:noFill/>
          </a:ln>
        </p:spPr>
      </p:pic>
      <p:pic>
        <p:nvPicPr>
          <p:cNvPr id="153" name="Grafik 10">
            <a:extLst>
              <a:ext uri="{C183D7F6-B498-43B3-948B-1728B52AA6E4}">
                <adec:decorative xmlns:adec="http://schemas.microsoft.com/office/drawing/2017/decorative" val="1"/>
              </a:ext>
            </a:extLst>
          </p:cNvPr>
          <p:cNvPicPr/>
          <p:nvPr/>
        </p:nvPicPr>
        <p:blipFill>
          <a:blip r:embed="rId10">
            <a:extLst>
              <a:ext uri="{96DAC541-7B7A-43D3-8B79-37D633B846F1}">
                <asvg:svgBlip xmlns:asvg="http://schemas.microsoft.com/office/drawing/2016/SVG/main" r:embed="rId11"/>
              </a:ext>
            </a:extLst>
          </a:blip>
          <a:stretch/>
        </p:blipFill>
        <p:spPr>
          <a:xfrm>
            <a:off x="5401080" y="3573000"/>
            <a:ext cx="2446920" cy="2446920"/>
          </a:xfrm>
          <a:prstGeom prst="rect">
            <a:avLst/>
          </a:prstGeom>
          <a:noFill/>
          <a:ln w="0">
            <a:noFill/>
          </a:ln>
        </p:spPr>
      </p:pic>
      <p:sp>
        <p:nvSpPr>
          <p:cNvPr id="154" name="Textfeld 21"/>
          <p:cNvSpPr/>
          <p:nvPr/>
        </p:nvSpPr>
        <p:spPr>
          <a:xfrm>
            <a:off x="839520" y="2452680"/>
            <a:ext cx="4390920" cy="278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1" strike="noStrike" spc="-1">
                <a:solidFill>
                  <a:schemeClr val="dk1"/>
                </a:solidFill>
                <a:latin typeface="Arial"/>
                <a:ea typeface="Arial"/>
              </a:rPr>
              <a:t>Self-administered</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Accessed on </a:t>
            </a:r>
            <a:r>
              <a:rPr lang="en-US" sz="1800" b="1" strike="noStrike" spc="-1">
                <a:solidFill>
                  <a:schemeClr val="dk1"/>
                </a:solidFill>
                <a:latin typeface="Arial"/>
                <a:ea typeface="Arial"/>
              </a:rPr>
              <a:t>internet-enabled</a:t>
            </a:r>
            <a:r>
              <a:rPr lang="en-US" sz="1800" b="0" strike="noStrike" spc="-1">
                <a:solidFill>
                  <a:schemeClr val="dk1"/>
                </a:solidFill>
                <a:latin typeface="Arial"/>
                <a:ea typeface="Arial"/>
              </a:rPr>
              <a:t> devices, such as computers, tablets, or smartphones</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Distributed via a </a:t>
            </a:r>
            <a:r>
              <a:rPr lang="en-US" sz="1800" b="1" strike="noStrike" spc="-1">
                <a:solidFill>
                  <a:schemeClr val="dk1"/>
                </a:solidFill>
                <a:latin typeface="Arial"/>
                <a:ea typeface="Arial"/>
              </a:rPr>
              <a:t>URL</a:t>
            </a:r>
            <a:r>
              <a:rPr lang="en-US" sz="1800" b="0" strike="noStrike" spc="-1">
                <a:solidFill>
                  <a:schemeClr val="dk1"/>
                </a:solidFill>
                <a:latin typeface="Arial"/>
                <a:ea typeface="Arial"/>
              </a:rPr>
              <a:t>, which can be shared through email, social media, or embedded on a website</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Responses are </a:t>
            </a:r>
            <a:r>
              <a:rPr lang="en-US" sz="1800" b="1" strike="noStrike" spc="-1">
                <a:solidFill>
                  <a:schemeClr val="dk1"/>
                </a:solidFill>
                <a:latin typeface="Arial"/>
                <a:ea typeface="Arial"/>
              </a:rPr>
              <a:t>automatically recorded </a:t>
            </a:r>
            <a:r>
              <a:rPr lang="en-US" sz="1800" b="0" strike="noStrike" spc="-1">
                <a:solidFill>
                  <a:schemeClr val="dk1"/>
                </a:solidFill>
                <a:latin typeface="Arial"/>
                <a:ea typeface="Arial"/>
              </a:rPr>
              <a:t>in a digital database</a:t>
            </a:r>
            <a:endParaRPr lang="en-US" sz="1800" b="0" strike="noStrike" spc="-1">
              <a:solidFill>
                <a:srgbClr val="000000"/>
              </a:solidFill>
              <a:latin typeface="Calibri"/>
            </a:endParaRPr>
          </a:p>
        </p:txBody>
      </p:sp>
      <p:pic>
        <p:nvPicPr>
          <p:cNvPr id="155" name="Grafik 16">
            <a:extLst>
              <a:ext uri="{C183D7F6-B498-43B3-948B-1728B52AA6E4}">
                <adec:decorative xmlns:adec="http://schemas.microsoft.com/office/drawing/2017/decorative" val="1"/>
              </a:ext>
            </a:extLst>
          </p:cNvPr>
          <p:cNvPicPr/>
          <p:nvPr/>
        </p:nvPicPr>
        <p:blipFill>
          <a:blip r:embed="rId12">
            <a:extLst>
              <a:ext uri="{96DAC541-7B7A-43D3-8B79-37D633B846F1}">
                <asvg:svgBlip xmlns:asvg="http://schemas.microsoft.com/office/drawing/2016/SVG/main" r:embed="rId13"/>
              </a:ext>
            </a:extLst>
          </a:blip>
          <a:stretch/>
        </p:blipFill>
        <p:spPr>
          <a:xfrm>
            <a:off x="10510200" y="2452680"/>
            <a:ext cx="912960" cy="912960"/>
          </a:xfrm>
          <a:prstGeom prst="rect">
            <a:avLst/>
          </a:prstGeom>
          <a:noFill/>
          <a:ln w="0">
            <a:noFill/>
          </a:ln>
        </p:spPr>
      </p:pic>
      <p:pic>
        <p:nvPicPr>
          <p:cNvPr id="156" name="Grafik 24">
            <a:extLst>
              <a:ext uri="{C183D7F6-B498-43B3-948B-1728B52AA6E4}">
                <adec:decorative xmlns:adec="http://schemas.microsoft.com/office/drawing/2017/decorative" val="1"/>
              </a:ext>
            </a:extLst>
          </p:cNvPr>
          <p:cNvPicPr/>
          <p:nvPr/>
        </p:nvPicPr>
        <p:blipFill>
          <a:blip r:embed="rId14">
            <a:extLst>
              <a:ext uri="{96DAC541-7B7A-43D3-8B79-37D633B846F1}">
                <asvg:svgBlip xmlns:asvg="http://schemas.microsoft.com/office/drawing/2016/SVG/main" r:embed="rId15"/>
              </a:ext>
            </a:extLst>
          </a:blip>
          <a:stretch/>
        </p:blipFill>
        <p:spPr>
          <a:xfrm>
            <a:off x="9944640" y="3386520"/>
            <a:ext cx="452520" cy="452520"/>
          </a:xfrm>
          <a:prstGeom prst="rect">
            <a:avLst/>
          </a:prstGeom>
          <a:noFill/>
          <a:ln w="0">
            <a:noFill/>
          </a:ln>
        </p:spPr>
      </p:pic>
      <p:pic>
        <p:nvPicPr>
          <p:cNvPr id="157" name="Grafik 26">
            <a:extLst>
              <a:ext uri="{C183D7F6-B498-43B3-948B-1728B52AA6E4}">
                <adec:decorative xmlns:adec="http://schemas.microsoft.com/office/drawing/2017/decorative" val="1"/>
              </a:ext>
            </a:extLst>
          </p:cNvPr>
          <p:cNvPicPr/>
          <p:nvPr/>
        </p:nvPicPr>
        <p:blipFill>
          <a:blip r:embed="rId16">
            <a:extLst>
              <a:ext uri="{96DAC541-7B7A-43D3-8B79-37D633B846F1}">
                <asvg:svgBlip xmlns:asvg="http://schemas.microsoft.com/office/drawing/2016/SVG/main" r:embed="rId17"/>
              </a:ext>
            </a:extLst>
          </a:blip>
          <a:stretch/>
        </p:blipFill>
        <p:spPr>
          <a:xfrm>
            <a:off x="10506600" y="3357000"/>
            <a:ext cx="412560" cy="412560"/>
          </a:xfrm>
          <a:prstGeom prst="rect">
            <a:avLst/>
          </a:prstGeom>
          <a:noFill/>
          <a:ln w="0">
            <a:noFill/>
          </a:ln>
        </p:spPr>
      </p:pic>
      <p:pic>
        <p:nvPicPr>
          <p:cNvPr id="158" name="Grafik 29">
            <a:extLst>
              <a:ext uri="{C183D7F6-B498-43B3-948B-1728B52AA6E4}">
                <adec:decorative xmlns:adec="http://schemas.microsoft.com/office/drawing/2017/decorative" val="1"/>
              </a:ext>
            </a:extLst>
          </p:cNvPr>
          <p:cNvPicPr/>
          <p:nvPr/>
        </p:nvPicPr>
        <p:blipFill>
          <a:blip r:embed="rId18">
            <a:extLst>
              <a:ext uri="{96DAC541-7B7A-43D3-8B79-37D633B846F1}">
                <asvg:svgBlip xmlns:asvg="http://schemas.microsoft.com/office/drawing/2016/SVG/main" r:embed="rId19"/>
              </a:ext>
            </a:extLst>
          </a:blip>
          <a:stretch/>
        </p:blipFill>
        <p:spPr>
          <a:xfrm>
            <a:off x="8203680" y="3843720"/>
            <a:ext cx="700200" cy="700200"/>
          </a:xfrm>
          <a:prstGeom prst="rect">
            <a:avLst/>
          </a:prstGeom>
          <a:noFill/>
          <a:ln w="0">
            <a:noFill/>
          </a:ln>
        </p:spPr>
      </p:pic>
      <p:pic>
        <p:nvPicPr>
          <p:cNvPr id="159" name="Grafik 31">
            <a:extLst>
              <a:ext uri="{C183D7F6-B498-43B3-948B-1728B52AA6E4}">
                <adec:decorative xmlns:adec="http://schemas.microsoft.com/office/drawing/2017/decorative" val="1"/>
              </a:ext>
            </a:extLst>
          </p:cNvPr>
          <p:cNvPicPr/>
          <p:nvPr/>
        </p:nvPicPr>
        <p:blipFill>
          <a:blip r:embed="rId20">
            <a:extLst>
              <a:ext uri="{96DAC541-7B7A-43D3-8B79-37D633B846F1}">
                <asvg:svgBlip xmlns:asvg="http://schemas.microsoft.com/office/drawing/2016/SVG/main" r:embed="rId21"/>
              </a:ext>
            </a:extLst>
          </a:blip>
          <a:stretch/>
        </p:blipFill>
        <p:spPr>
          <a:xfrm>
            <a:off x="8921880" y="3522600"/>
            <a:ext cx="912960" cy="912960"/>
          </a:xfrm>
          <a:prstGeom prst="rect">
            <a:avLst/>
          </a:prstGeom>
          <a:noFill/>
          <a:ln w="0">
            <a:noFill/>
          </a:ln>
        </p:spPr>
      </p:pic>
      <p:pic>
        <p:nvPicPr>
          <p:cNvPr id="160" name="Grafik 33">
            <a:extLst>
              <a:ext uri="{C183D7F6-B498-43B3-948B-1728B52AA6E4}">
                <adec:decorative xmlns:adec="http://schemas.microsoft.com/office/drawing/2017/decorative" val="1"/>
              </a:ext>
            </a:extLst>
          </p:cNvPr>
          <p:cNvPicPr/>
          <p:nvPr/>
        </p:nvPicPr>
        <p:blipFill>
          <a:blip r:embed="rId22">
            <a:extLst>
              <a:ext uri="{96DAC541-7B7A-43D3-8B79-37D633B846F1}">
                <asvg:svgBlip xmlns:asvg="http://schemas.microsoft.com/office/drawing/2016/SVG/main" r:embed="rId23"/>
              </a:ext>
            </a:extLst>
          </a:blip>
          <a:stretch/>
        </p:blipFill>
        <p:spPr>
          <a:xfrm>
            <a:off x="9419760" y="4723200"/>
            <a:ext cx="750240" cy="750240"/>
          </a:xfrm>
          <a:prstGeom prst="rect">
            <a:avLst/>
          </a:prstGeom>
          <a:noFill/>
          <a:ln w="0">
            <a:noFill/>
          </a:ln>
        </p:spPr>
      </p:pic>
      <p:pic>
        <p:nvPicPr>
          <p:cNvPr id="161" name="Grafik 35">
            <a:extLst>
              <a:ext uri="{C183D7F6-B498-43B3-948B-1728B52AA6E4}">
                <adec:decorative xmlns:adec="http://schemas.microsoft.com/office/drawing/2017/decorative" val="1"/>
              </a:ext>
            </a:extLst>
          </p:cNvPr>
          <p:cNvPicPr/>
          <p:nvPr/>
        </p:nvPicPr>
        <p:blipFill>
          <a:blip r:embed="rId24">
            <a:extLst>
              <a:ext uri="{96DAC541-7B7A-43D3-8B79-37D633B846F1}">
                <asvg:svgBlip xmlns:asvg="http://schemas.microsoft.com/office/drawing/2016/SVG/main" r:embed="rId25"/>
              </a:ext>
            </a:extLst>
          </a:blip>
          <a:stretch/>
        </p:blipFill>
        <p:spPr>
          <a:xfrm>
            <a:off x="10259640" y="3936240"/>
            <a:ext cx="452520" cy="452520"/>
          </a:xfrm>
          <a:prstGeom prst="rect">
            <a:avLst/>
          </a:prstGeom>
          <a:noFill/>
          <a:ln w="0">
            <a:noFill/>
          </a:ln>
        </p:spPr>
      </p:pic>
      <p:pic>
        <p:nvPicPr>
          <p:cNvPr id="3" name="Grafik 2">
            <a:extLst>
              <a:ext uri="{FF2B5EF4-FFF2-40B4-BE49-F238E27FC236}">
                <a16:creationId xmlns:a16="http://schemas.microsoft.com/office/drawing/2014/main" id="{175DB968-03E9-4AD0-BB15-A911F9B049D4}"/>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452670" y="3936240"/>
            <a:ext cx="914400" cy="914400"/>
          </a:xfrm>
          <a:prstGeom prst="rect">
            <a:avLst/>
          </a:prstGeom>
        </p:spPr>
      </p:pic>
      <p:pic>
        <p:nvPicPr>
          <p:cNvPr id="5" name="Grafik 4">
            <a:extLst>
              <a:ext uri="{FF2B5EF4-FFF2-40B4-BE49-F238E27FC236}">
                <a16:creationId xmlns:a16="http://schemas.microsoft.com/office/drawing/2014/main" id="{AC8992F4-B755-4591-8A22-AAA46C68E80A}"/>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349390" y="5192280"/>
            <a:ext cx="914400" cy="914400"/>
          </a:xfrm>
          <a:prstGeom prst="rect">
            <a:avLst/>
          </a:prstGeom>
        </p:spPr>
      </p:pic>
      <p:pic>
        <p:nvPicPr>
          <p:cNvPr id="7" name="Grafik 6">
            <a:extLst>
              <a:ext uri="{FF2B5EF4-FFF2-40B4-BE49-F238E27FC236}">
                <a16:creationId xmlns:a16="http://schemas.microsoft.com/office/drawing/2014/main" id="{8FC97869-D6BB-405A-9E01-062BD157B209}"/>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060655" y="2971800"/>
            <a:ext cx="914400" cy="914400"/>
          </a:xfrm>
          <a:prstGeom prst="rect">
            <a:avLst/>
          </a:prstGeom>
        </p:spPr>
      </p:pic>
      <p:pic>
        <p:nvPicPr>
          <p:cNvPr id="9" name="Grafik 8">
            <a:extLst>
              <a:ext uri="{FF2B5EF4-FFF2-40B4-BE49-F238E27FC236}">
                <a16:creationId xmlns:a16="http://schemas.microsoft.com/office/drawing/2014/main" id="{6C65EA6E-25F9-4FF1-ABF9-F70CB760F3F5}"/>
              </a:ext>
              <a:ext uri="{C183D7F6-B498-43B3-948B-1728B52AA6E4}">
                <adec:decorative xmlns:adec="http://schemas.microsoft.com/office/drawing/2017/decorative" val="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263875" y="4435560"/>
            <a:ext cx="914400" cy="9144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Wolke 10">
            <a:extLst>
              <a:ext uri="{C183D7F6-B498-43B3-948B-1728B52AA6E4}">
                <adec:decorative xmlns:adec="http://schemas.microsoft.com/office/drawing/2017/decorative" val="1"/>
              </a:ext>
            </a:extLst>
          </p:cNvPr>
          <p:cNvSpPr/>
          <p:nvPr/>
        </p:nvSpPr>
        <p:spPr>
          <a:xfrm rot="11466600">
            <a:off x="5934240" y="1826280"/>
            <a:ext cx="6216840" cy="4574160"/>
          </a:xfrm>
          <a:prstGeom prst="cloud">
            <a:avLst/>
          </a:prstGeom>
          <a:solidFill>
            <a:srgbClr val="DAC0F6"/>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62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62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pic>
        <p:nvPicPr>
          <p:cNvPr id="1626"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62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7C20CBC-2430-4A04-9D2F-DAAA3396B829}" type="slidenum">
              <a:rPr lang="en-US" sz="1200" b="0" strike="noStrike" spc="-1" smtClean="0">
                <a:solidFill>
                  <a:schemeClr val="lt1">
                    <a:lumMod val="50000"/>
                  </a:schemeClr>
                </a:solidFill>
              </a:rPr>
              <a:t>100</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9A5A3EDC-2830-48FD-89DC-B905FA28FF19}"/>
              </a:ext>
            </a:extLst>
          </p:cNvPr>
          <p:cNvSpPr>
            <a:spLocks noGrp="1"/>
          </p:cNvSpPr>
          <p:nvPr>
            <p:ph type="title"/>
          </p:nvPr>
        </p:nvSpPr>
        <p:spPr>
          <a:xfrm>
            <a:off x="243360" y="230760"/>
            <a:ext cx="2542118" cy="57168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sp>
        <p:nvSpPr>
          <p:cNvPr id="1628" name="Textfeld 24"/>
          <p:cNvSpPr/>
          <p:nvPr/>
        </p:nvSpPr>
        <p:spPr>
          <a:xfrm>
            <a:off x="263520" y="105264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EU’s General Data Protection Regulation (GDPR)</a:t>
            </a:r>
            <a:endParaRPr lang="en-US" sz="2800" b="0" strike="noStrike" spc="-1" dirty="0">
              <a:solidFill>
                <a:srgbClr val="000000"/>
              </a:solidFill>
              <a:latin typeface="Calibri"/>
            </a:endParaRPr>
          </a:p>
        </p:txBody>
      </p:sp>
      <p:sp>
        <p:nvSpPr>
          <p:cNvPr id="1629" name="Textfeld 1"/>
          <p:cNvSpPr/>
          <p:nvPr/>
        </p:nvSpPr>
        <p:spPr>
          <a:xfrm>
            <a:off x="231480" y="1736640"/>
            <a:ext cx="95464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GDPR regulates how organizations process personal data.</a:t>
            </a:r>
            <a:endParaRPr lang="en-US" sz="1800" b="0" strike="noStrike" spc="-1" dirty="0">
              <a:solidFill>
                <a:srgbClr val="000000"/>
              </a:solidFill>
              <a:latin typeface="Calibri"/>
            </a:endParaRPr>
          </a:p>
        </p:txBody>
      </p:sp>
      <p:sp>
        <p:nvSpPr>
          <p:cNvPr id="1630" name="Wolke 6">
            <a:extLst>
              <a:ext uri="{C183D7F6-B498-43B3-948B-1728B52AA6E4}">
                <adec:decorative xmlns:adec="http://schemas.microsoft.com/office/drawing/2017/decorative" val="1"/>
              </a:ext>
            </a:extLst>
          </p:cNvPr>
          <p:cNvSpPr/>
          <p:nvPr/>
        </p:nvSpPr>
        <p:spPr>
          <a:xfrm>
            <a:off x="105120" y="2124360"/>
            <a:ext cx="6349320" cy="4399560"/>
          </a:xfrm>
          <a:prstGeom prst="cloud">
            <a:avLst/>
          </a:prstGeom>
          <a:solidFill>
            <a:schemeClr val="accent5">
              <a:lumMod val="60000"/>
              <a:lumOff val="4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647" name="Textfeld 28"/>
          <p:cNvSpPr/>
          <p:nvPr/>
        </p:nvSpPr>
        <p:spPr>
          <a:xfrm>
            <a:off x="2151000" y="3911400"/>
            <a:ext cx="1867320" cy="82954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2400" b="1" strike="noStrike" spc="-1" dirty="0">
                <a:solidFill>
                  <a:schemeClr val="dk1"/>
                </a:solidFill>
                <a:latin typeface="Arial"/>
                <a:ea typeface="Arial"/>
              </a:rPr>
              <a:t>Data </a:t>
            </a:r>
            <a:endParaRPr lang="en-US" sz="2400" b="0" strike="noStrike" spc="-1" dirty="0">
              <a:solidFill>
                <a:srgbClr val="000000"/>
              </a:solidFill>
              <a:latin typeface="Calibri"/>
            </a:endParaRPr>
          </a:p>
          <a:p>
            <a:pPr algn="ctr" defTabSz="914400">
              <a:lnSpc>
                <a:spcPct val="100000"/>
              </a:lnSpc>
            </a:pPr>
            <a:r>
              <a:rPr lang="en-US" sz="2400" b="1" strike="noStrike" spc="-1" dirty="0">
                <a:solidFill>
                  <a:schemeClr val="dk1"/>
                </a:solidFill>
                <a:latin typeface="Arial"/>
                <a:ea typeface="Arial"/>
              </a:rPr>
              <a:t>processing</a:t>
            </a:r>
            <a:endParaRPr lang="en-US" sz="2400" b="0" strike="noStrike" spc="-1" dirty="0">
              <a:solidFill>
                <a:srgbClr val="000000"/>
              </a:solidFill>
              <a:latin typeface="Calibri"/>
            </a:endParaRPr>
          </a:p>
        </p:txBody>
      </p:sp>
      <p:sp>
        <p:nvSpPr>
          <p:cNvPr id="1631" name="Textfeld 7"/>
          <p:cNvSpPr/>
          <p:nvPr/>
        </p:nvSpPr>
        <p:spPr>
          <a:xfrm>
            <a:off x="934920" y="295812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collecting</a:t>
            </a:r>
            <a:endParaRPr lang="en-US" sz="1800" b="0" strike="noStrike" spc="-1" dirty="0">
              <a:solidFill>
                <a:srgbClr val="000000"/>
              </a:solidFill>
              <a:latin typeface="Calibri"/>
            </a:endParaRPr>
          </a:p>
        </p:txBody>
      </p:sp>
      <p:sp>
        <p:nvSpPr>
          <p:cNvPr id="1632" name="Textfeld 12"/>
          <p:cNvSpPr/>
          <p:nvPr/>
        </p:nvSpPr>
        <p:spPr>
          <a:xfrm>
            <a:off x="955080" y="354204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recording</a:t>
            </a:r>
            <a:endParaRPr lang="en-US" sz="1800" b="0" strike="noStrike" spc="-1" dirty="0">
              <a:solidFill>
                <a:srgbClr val="000000"/>
              </a:solidFill>
              <a:latin typeface="Calibri"/>
            </a:endParaRPr>
          </a:p>
        </p:txBody>
      </p:sp>
      <p:sp>
        <p:nvSpPr>
          <p:cNvPr id="1633" name="Textfeld 13"/>
          <p:cNvSpPr/>
          <p:nvPr/>
        </p:nvSpPr>
        <p:spPr>
          <a:xfrm>
            <a:off x="4559040" y="2915640"/>
            <a:ext cx="16714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organizing</a:t>
            </a:r>
            <a:endParaRPr lang="en-US" sz="1800" b="0" strike="noStrike" spc="-1" dirty="0">
              <a:solidFill>
                <a:srgbClr val="000000"/>
              </a:solidFill>
              <a:latin typeface="Calibri"/>
            </a:endParaRPr>
          </a:p>
        </p:txBody>
      </p:sp>
      <p:sp>
        <p:nvSpPr>
          <p:cNvPr id="1634" name="Textfeld 14"/>
          <p:cNvSpPr/>
          <p:nvPr/>
        </p:nvSpPr>
        <p:spPr>
          <a:xfrm>
            <a:off x="4223880" y="5292000"/>
            <a:ext cx="16340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structuring</a:t>
            </a:r>
            <a:endParaRPr lang="en-US" sz="1800" b="0" strike="noStrike" spc="-1" dirty="0">
              <a:solidFill>
                <a:srgbClr val="000000"/>
              </a:solidFill>
              <a:latin typeface="Calibri"/>
            </a:endParaRPr>
          </a:p>
        </p:txBody>
      </p:sp>
      <p:sp>
        <p:nvSpPr>
          <p:cNvPr id="1635" name="Textfeld 15"/>
          <p:cNvSpPr/>
          <p:nvPr/>
        </p:nvSpPr>
        <p:spPr>
          <a:xfrm>
            <a:off x="5375880" y="356364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storing</a:t>
            </a:r>
            <a:endParaRPr lang="en-US" sz="1800" b="0" strike="noStrike" spc="-1" dirty="0">
              <a:solidFill>
                <a:srgbClr val="000000"/>
              </a:solidFill>
              <a:latin typeface="Calibri"/>
            </a:endParaRPr>
          </a:p>
        </p:txBody>
      </p:sp>
      <p:sp>
        <p:nvSpPr>
          <p:cNvPr id="1636" name="Textfeld 16"/>
          <p:cNvSpPr/>
          <p:nvPr/>
        </p:nvSpPr>
        <p:spPr>
          <a:xfrm>
            <a:off x="3174480" y="557208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altering</a:t>
            </a:r>
            <a:endParaRPr lang="en-US" sz="1800" b="0" strike="noStrike" spc="-1" dirty="0">
              <a:solidFill>
                <a:srgbClr val="000000"/>
              </a:solidFill>
              <a:latin typeface="Calibri"/>
            </a:endParaRPr>
          </a:p>
        </p:txBody>
      </p:sp>
      <p:sp>
        <p:nvSpPr>
          <p:cNvPr id="1637" name="Textfeld 17"/>
          <p:cNvSpPr/>
          <p:nvPr/>
        </p:nvSpPr>
        <p:spPr>
          <a:xfrm>
            <a:off x="1114560" y="500184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adapting</a:t>
            </a:r>
            <a:endParaRPr lang="en-US" sz="1800" b="0" strike="noStrike" spc="-1" dirty="0">
              <a:solidFill>
                <a:srgbClr val="000000"/>
              </a:solidFill>
              <a:latin typeface="Calibri"/>
            </a:endParaRPr>
          </a:p>
        </p:txBody>
      </p:sp>
      <p:sp>
        <p:nvSpPr>
          <p:cNvPr id="1638" name="Textfeld 18"/>
          <p:cNvSpPr/>
          <p:nvPr/>
        </p:nvSpPr>
        <p:spPr>
          <a:xfrm>
            <a:off x="1631520" y="582156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retrieving</a:t>
            </a:r>
            <a:endParaRPr lang="en-US" sz="1800" b="0" strike="noStrike" spc="-1" dirty="0">
              <a:solidFill>
                <a:srgbClr val="000000"/>
              </a:solidFill>
              <a:latin typeface="Calibri"/>
            </a:endParaRPr>
          </a:p>
        </p:txBody>
      </p:sp>
      <p:sp>
        <p:nvSpPr>
          <p:cNvPr id="1639" name="Textfeld 19"/>
          <p:cNvSpPr/>
          <p:nvPr/>
        </p:nvSpPr>
        <p:spPr>
          <a:xfrm>
            <a:off x="2999520" y="334764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using</a:t>
            </a:r>
            <a:endParaRPr lang="en-US" sz="1800" b="0" strike="noStrike" spc="-1" dirty="0">
              <a:solidFill>
                <a:srgbClr val="000000"/>
              </a:solidFill>
              <a:latin typeface="Calibri"/>
            </a:endParaRPr>
          </a:p>
        </p:txBody>
      </p:sp>
      <p:sp>
        <p:nvSpPr>
          <p:cNvPr id="1640" name="Textfeld 20"/>
          <p:cNvSpPr/>
          <p:nvPr/>
        </p:nvSpPr>
        <p:spPr>
          <a:xfrm>
            <a:off x="4390560" y="450000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disclosing</a:t>
            </a:r>
            <a:endParaRPr lang="en-US" sz="1800" b="0" strike="noStrike" spc="-1" dirty="0">
              <a:solidFill>
                <a:srgbClr val="000000"/>
              </a:solidFill>
              <a:latin typeface="Calibri"/>
            </a:endParaRPr>
          </a:p>
        </p:txBody>
      </p:sp>
      <p:sp>
        <p:nvSpPr>
          <p:cNvPr id="1641" name="Textfeld 21"/>
          <p:cNvSpPr/>
          <p:nvPr/>
        </p:nvSpPr>
        <p:spPr>
          <a:xfrm>
            <a:off x="2320560" y="2753280"/>
            <a:ext cx="17632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transmitting</a:t>
            </a:r>
            <a:endParaRPr lang="en-US" sz="1800" b="0" strike="noStrike" spc="-1" dirty="0">
              <a:solidFill>
                <a:srgbClr val="000000"/>
              </a:solidFill>
              <a:latin typeface="Calibri"/>
            </a:endParaRPr>
          </a:p>
        </p:txBody>
      </p:sp>
      <p:sp>
        <p:nvSpPr>
          <p:cNvPr id="1642" name="Textfeld 22"/>
          <p:cNvSpPr/>
          <p:nvPr/>
        </p:nvSpPr>
        <p:spPr>
          <a:xfrm>
            <a:off x="2682000" y="495288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aligning</a:t>
            </a:r>
            <a:endParaRPr lang="en-US" sz="1800" b="0" strike="noStrike" spc="-1" dirty="0">
              <a:solidFill>
                <a:srgbClr val="000000"/>
              </a:solidFill>
              <a:latin typeface="Calibri"/>
            </a:endParaRPr>
          </a:p>
        </p:txBody>
      </p:sp>
      <p:sp>
        <p:nvSpPr>
          <p:cNvPr id="1643" name="Textfeld 23"/>
          <p:cNvSpPr/>
          <p:nvPr/>
        </p:nvSpPr>
        <p:spPr>
          <a:xfrm>
            <a:off x="4064400" y="3453480"/>
            <a:ext cx="14112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combining</a:t>
            </a:r>
            <a:endParaRPr lang="en-US" sz="1800" b="0" strike="noStrike" spc="-1" dirty="0">
              <a:solidFill>
                <a:srgbClr val="000000"/>
              </a:solidFill>
              <a:latin typeface="Calibri"/>
            </a:endParaRPr>
          </a:p>
        </p:txBody>
      </p:sp>
      <p:sp>
        <p:nvSpPr>
          <p:cNvPr id="1644" name="Textfeld 25"/>
          <p:cNvSpPr/>
          <p:nvPr/>
        </p:nvSpPr>
        <p:spPr>
          <a:xfrm>
            <a:off x="243360" y="421236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restricting</a:t>
            </a:r>
            <a:endParaRPr lang="en-US" sz="1800" b="0" strike="noStrike" spc="-1" dirty="0">
              <a:solidFill>
                <a:srgbClr val="000000"/>
              </a:solidFill>
              <a:latin typeface="Calibri"/>
            </a:endParaRPr>
          </a:p>
        </p:txBody>
      </p:sp>
      <p:sp>
        <p:nvSpPr>
          <p:cNvPr id="1645" name="Textfeld 26"/>
          <p:cNvSpPr/>
          <p:nvPr/>
        </p:nvSpPr>
        <p:spPr>
          <a:xfrm>
            <a:off x="5399640" y="4163040"/>
            <a:ext cx="12945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erasing</a:t>
            </a:r>
            <a:endParaRPr lang="en-US" sz="1800" b="0" strike="noStrike" spc="-1" dirty="0">
              <a:solidFill>
                <a:srgbClr val="000000"/>
              </a:solidFill>
              <a:latin typeface="Calibri"/>
            </a:endParaRPr>
          </a:p>
        </p:txBody>
      </p:sp>
      <p:sp>
        <p:nvSpPr>
          <p:cNvPr id="1646" name="Textfeld 27"/>
          <p:cNvSpPr/>
          <p:nvPr/>
        </p:nvSpPr>
        <p:spPr>
          <a:xfrm>
            <a:off x="3772800" y="2372400"/>
            <a:ext cx="121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deleting</a:t>
            </a:r>
            <a:endParaRPr lang="en-US" sz="1800" b="0" strike="noStrike" spc="-1" dirty="0">
              <a:solidFill>
                <a:srgbClr val="000000"/>
              </a:solidFill>
              <a:latin typeface="Calibri"/>
            </a:endParaRPr>
          </a:p>
        </p:txBody>
      </p:sp>
      <p:sp>
        <p:nvSpPr>
          <p:cNvPr id="1648" name="Textfeld 29"/>
          <p:cNvSpPr/>
          <p:nvPr/>
        </p:nvSpPr>
        <p:spPr>
          <a:xfrm>
            <a:off x="7968240" y="3789000"/>
            <a:ext cx="1867320" cy="82954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2400" b="1" strike="noStrike" spc="-1" dirty="0">
                <a:solidFill>
                  <a:schemeClr val="dk1"/>
                </a:solidFill>
                <a:latin typeface="Arial"/>
                <a:ea typeface="Arial"/>
              </a:rPr>
              <a:t>Personal data</a:t>
            </a:r>
            <a:endParaRPr lang="en-US" sz="2400" b="0" strike="noStrike" spc="-1" dirty="0">
              <a:solidFill>
                <a:srgbClr val="000000"/>
              </a:solidFill>
              <a:latin typeface="Calibri"/>
            </a:endParaRPr>
          </a:p>
        </p:txBody>
      </p:sp>
      <p:sp>
        <p:nvSpPr>
          <p:cNvPr id="1649" name="Textfeld 30"/>
          <p:cNvSpPr/>
          <p:nvPr/>
        </p:nvSpPr>
        <p:spPr>
          <a:xfrm>
            <a:off x="6529680" y="3084480"/>
            <a:ext cx="16340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name</a:t>
            </a:r>
            <a:endParaRPr lang="en-US" sz="1800" b="0" strike="noStrike" spc="-1" dirty="0">
              <a:solidFill>
                <a:srgbClr val="000000"/>
              </a:solidFill>
              <a:latin typeface="Calibri"/>
            </a:endParaRPr>
          </a:p>
        </p:txBody>
      </p:sp>
      <p:sp>
        <p:nvSpPr>
          <p:cNvPr id="1650" name="Textfeld 31"/>
          <p:cNvSpPr/>
          <p:nvPr/>
        </p:nvSpPr>
        <p:spPr>
          <a:xfrm>
            <a:off x="8421120" y="2483640"/>
            <a:ext cx="16340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address</a:t>
            </a:r>
            <a:endParaRPr lang="en-US" sz="1800" b="0" strike="noStrike" spc="-1" dirty="0">
              <a:solidFill>
                <a:srgbClr val="000000"/>
              </a:solidFill>
              <a:latin typeface="Calibri"/>
            </a:endParaRPr>
          </a:p>
        </p:txBody>
      </p:sp>
      <p:sp>
        <p:nvSpPr>
          <p:cNvPr id="1651" name="Textfeld 32"/>
          <p:cNvSpPr/>
          <p:nvPr/>
        </p:nvSpPr>
        <p:spPr>
          <a:xfrm>
            <a:off x="6681960" y="4500000"/>
            <a:ext cx="16340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err="1">
                <a:solidFill>
                  <a:schemeClr val="dk1"/>
                </a:solidFill>
                <a:latin typeface="Arial"/>
                <a:ea typeface="Arial"/>
              </a:rPr>
              <a:t>localisation</a:t>
            </a:r>
            <a:endParaRPr lang="en-US" sz="1800" b="0" strike="noStrike" spc="-1" dirty="0">
              <a:solidFill>
                <a:srgbClr val="000000"/>
              </a:solidFill>
              <a:latin typeface="Calibri"/>
            </a:endParaRPr>
          </a:p>
        </p:txBody>
      </p:sp>
      <p:sp>
        <p:nvSpPr>
          <p:cNvPr id="1652" name="Textfeld 33"/>
          <p:cNvSpPr/>
          <p:nvPr/>
        </p:nvSpPr>
        <p:spPr>
          <a:xfrm>
            <a:off x="7628760" y="5157360"/>
            <a:ext cx="18939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IP</a:t>
            </a:r>
            <a:endParaRPr lang="en-US" sz="1800" b="0" strike="noStrike" spc="-1" dirty="0">
              <a:solidFill>
                <a:srgbClr val="000000"/>
              </a:solidFill>
              <a:latin typeface="Calibri"/>
            </a:endParaRPr>
          </a:p>
        </p:txBody>
      </p:sp>
      <p:sp>
        <p:nvSpPr>
          <p:cNvPr id="1653" name="Textfeld 35"/>
          <p:cNvSpPr/>
          <p:nvPr/>
        </p:nvSpPr>
        <p:spPr>
          <a:xfrm>
            <a:off x="9817560" y="4149000"/>
            <a:ext cx="18939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income</a:t>
            </a:r>
            <a:endParaRPr lang="en-US" sz="1800" b="0" strike="noStrike" spc="-1" dirty="0">
              <a:solidFill>
                <a:srgbClr val="000000"/>
              </a:solidFill>
              <a:latin typeface="Calibri"/>
            </a:endParaRPr>
          </a:p>
        </p:txBody>
      </p:sp>
      <p:sp>
        <p:nvSpPr>
          <p:cNvPr id="1654" name="Textfeld 36"/>
          <p:cNvSpPr/>
          <p:nvPr/>
        </p:nvSpPr>
        <p:spPr>
          <a:xfrm>
            <a:off x="10026000" y="5373360"/>
            <a:ext cx="139716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cultural profile</a:t>
            </a:r>
            <a:endParaRPr lang="en-US" sz="1800" b="0" strike="noStrike" spc="-1" dirty="0">
              <a:solidFill>
                <a:srgbClr val="000000"/>
              </a:solidFill>
              <a:latin typeface="Calibri"/>
            </a:endParaRPr>
          </a:p>
        </p:txBody>
      </p:sp>
      <p:sp>
        <p:nvSpPr>
          <p:cNvPr id="1655" name="Textfeld 37"/>
          <p:cNvSpPr/>
          <p:nvPr/>
        </p:nvSpPr>
        <p:spPr>
          <a:xfrm>
            <a:off x="9673200" y="3142800"/>
            <a:ext cx="189396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telephone number</a:t>
            </a:r>
            <a:endParaRPr lang="en-US" sz="1800" b="0" strike="noStrike" spc="-1" dirty="0">
              <a:solidFill>
                <a:srgbClr val="000000"/>
              </a:solidFill>
              <a:latin typeface="Calibri"/>
            </a:endParaRPr>
          </a:p>
        </p:txBody>
      </p:sp>
      <p:sp>
        <p:nvSpPr>
          <p:cNvPr id="1656" name="Textfeld 38"/>
          <p:cNvSpPr/>
          <p:nvPr/>
        </p:nvSpPr>
        <p:spPr>
          <a:xfrm>
            <a:off x="7392240" y="3203640"/>
            <a:ext cx="18939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e-mail</a:t>
            </a:r>
            <a:endParaRPr lang="en-US" sz="1800" b="0" strike="noStrike" spc="-1" dirty="0">
              <a:solidFill>
                <a:srgbClr val="000000"/>
              </a:solidFill>
              <a:latin typeface="Calibri"/>
            </a:endParaRPr>
          </a:p>
        </p:txBody>
      </p:sp>
      <p:sp>
        <p:nvSpPr>
          <p:cNvPr id="1657" name="Textfeld 39"/>
          <p:cNvSpPr/>
          <p:nvPr/>
        </p:nvSpPr>
        <p:spPr>
          <a:xfrm>
            <a:off x="6072840" y="5229360"/>
            <a:ext cx="18939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ethnicity</a:t>
            </a:r>
            <a:endParaRPr lang="en-US" sz="1800" b="0" strike="noStrike" spc="-1" dirty="0">
              <a:solidFill>
                <a:srgbClr val="000000"/>
              </a:solidFill>
              <a:latin typeface="Calibri"/>
            </a:endParaRPr>
          </a:p>
        </p:txBody>
      </p:sp>
      <p:sp>
        <p:nvSpPr>
          <p:cNvPr id="1658" name="Textfeld 40"/>
          <p:cNvSpPr/>
          <p:nvPr/>
        </p:nvSpPr>
        <p:spPr>
          <a:xfrm>
            <a:off x="6225480" y="3851640"/>
            <a:ext cx="18939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gender</a:t>
            </a:r>
            <a:endParaRPr lang="en-US" sz="1800" b="0" strike="noStrike" spc="-1" dirty="0">
              <a:solidFill>
                <a:srgbClr val="000000"/>
              </a:solidFill>
              <a:latin typeface="Calibri"/>
            </a:endParaRPr>
          </a:p>
        </p:txBody>
      </p:sp>
      <p:sp>
        <p:nvSpPr>
          <p:cNvPr id="1659" name="Textfeld 41"/>
          <p:cNvSpPr/>
          <p:nvPr/>
        </p:nvSpPr>
        <p:spPr>
          <a:xfrm>
            <a:off x="6816240" y="2350800"/>
            <a:ext cx="189396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web </a:t>
            </a:r>
            <a:endParaRPr lang="en-US" sz="1800" b="0" strike="noStrike" spc="-1" dirty="0">
              <a:solidFill>
                <a:srgbClr val="000000"/>
              </a:solidFill>
              <a:latin typeface="Calibri"/>
            </a:endParaRPr>
          </a:p>
          <a:p>
            <a:pPr algn="ctr" defTabSz="914400">
              <a:lnSpc>
                <a:spcPct val="100000"/>
              </a:lnSpc>
            </a:pPr>
            <a:r>
              <a:rPr lang="en-US" sz="1800" b="0" strike="noStrike" spc="-1" dirty="0">
                <a:solidFill>
                  <a:schemeClr val="dk1"/>
                </a:solidFill>
                <a:latin typeface="Arial"/>
                <a:ea typeface="Arial"/>
              </a:rPr>
              <a:t>cookies</a:t>
            </a:r>
            <a:endParaRPr lang="en-US" sz="1800" b="0" strike="noStrike" spc="-1" dirty="0">
              <a:solidFill>
                <a:srgbClr val="000000"/>
              </a:solidFill>
              <a:latin typeface="Calibri"/>
            </a:endParaRPr>
          </a:p>
        </p:txBody>
      </p:sp>
      <p:sp>
        <p:nvSpPr>
          <p:cNvPr id="1660" name="Textfeld 42"/>
          <p:cNvSpPr/>
          <p:nvPr/>
        </p:nvSpPr>
        <p:spPr>
          <a:xfrm>
            <a:off x="8233200" y="5652000"/>
            <a:ext cx="18939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height</a:t>
            </a:r>
            <a:endParaRPr lang="en-US" sz="1800" b="0" strike="noStrike" spc="-1" dirty="0">
              <a:solidFill>
                <a:srgbClr val="000000"/>
              </a:solidFill>
              <a:latin typeface="Calibri"/>
            </a:endParaRPr>
          </a:p>
        </p:txBody>
      </p:sp>
      <p:sp>
        <p:nvSpPr>
          <p:cNvPr id="1661" name="Textfeld 43"/>
          <p:cNvSpPr/>
          <p:nvPr/>
        </p:nvSpPr>
        <p:spPr>
          <a:xfrm>
            <a:off x="9097200" y="4869000"/>
            <a:ext cx="18939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religious views</a:t>
            </a:r>
            <a:endParaRPr lang="en-US" sz="1800" b="0" strike="noStrike" spc="-1" dirty="0">
              <a:solidFill>
                <a:srgbClr val="000000"/>
              </a:solidFill>
              <a:latin typeface="Calibri"/>
            </a:endParaRPr>
          </a:p>
        </p:txBody>
      </p:sp>
      <p:sp>
        <p:nvSpPr>
          <p:cNvPr id="1662" name="Textfeld 44"/>
          <p:cNvSpPr/>
          <p:nvPr/>
        </p:nvSpPr>
        <p:spPr>
          <a:xfrm>
            <a:off x="9946440" y="4221000"/>
            <a:ext cx="18939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defTabSz="914400">
              <a:lnSpc>
                <a:spcPct val="100000"/>
              </a:lnSpc>
            </a:pPr>
            <a:r>
              <a:rPr lang="en-US" sz="1800" b="0" strike="noStrike" spc="-1" dirty="0">
                <a:solidFill>
                  <a:schemeClr val="dk1"/>
                </a:solidFill>
                <a:latin typeface="Arial"/>
                <a:ea typeface="Arial"/>
              </a:rPr>
              <a:t>health</a:t>
            </a:r>
            <a:endParaRPr lang="en-US" sz="1800" b="0" strike="noStrike" spc="-1" dirty="0">
              <a:solidFill>
                <a:srgbClr val="000000"/>
              </a:solidFill>
              <a:latin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66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66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B8D6A64-6741-4565-A534-EF0895C5D623}" type="slidenum">
              <a:rPr lang="en-US" sz="1200" b="0" strike="noStrike" spc="-1" smtClean="0">
                <a:solidFill>
                  <a:schemeClr val="lt1">
                    <a:lumMod val="50000"/>
                  </a:schemeClr>
                </a:solidFill>
              </a:rPr>
              <a:t>101</a:t>
            </a:fld>
            <a:endParaRPr lang="en-US" sz="1200" b="0" strike="noStrike" spc="-1" dirty="0">
              <a:solidFill>
                <a:srgbClr val="000000"/>
              </a:solidFill>
              <a:latin typeface="Calibri"/>
            </a:endParaRPr>
          </a:p>
        </p:txBody>
      </p:sp>
      <p:sp>
        <p:nvSpPr>
          <p:cNvPr id="3" name="Titel 2">
            <a:extLst>
              <a:ext uri="{FF2B5EF4-FFF2-40B4-BE49-F238E27FC236}">
                <a16:creationId xmlns:a16="http://schemas.microsoft.com/office/drawing/2014/main" id="{B4EB8041-0AFE-4927-BAA6-03AC3CF6F926}"/>
              </a:ext>
            </a:extLst>
          </p:cNvPr>
          <p:cNvSpPr>
            <a:spLocks noGrp="1"/>
          </p:cNvSpPr>
          <p:nvPr>
            <p:ph type="title"/>
          </p:nvPr>
        </p:nvSpPr>
        <p:spPr>
          <a:xfrm>
            <a:off x="359280" y="150939"/>
            <a:ext cx="2634585" cy="69120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pic>
        <p:nvPicPr>
          <p:cNvPr id="1666"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679" name="Textfeld 24"/>
          <p:cNvSpPr/>
          <p:nvPr/>
        </p:nvSpPr>
        <p:spPr>
          <a:xfrm>
            <a:off x="359280" y="11919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Sensitive personal data</a:t>
            </a:r>
            <a:endParaRPr lang="en-US" sz="2800" b="0" strike="noStrike" spc="-1" dirty="0">
              <a:solidFill>
                <a:srgbClr val="000000"/>
              </a:solidFill>
              <a:latin typeface="Calibri"/>
            </a:endParaRPr>
          </a:p>
        </p:txBody>
      </p:sp>
      <p:sp>
        <p:nvSpPr>
          <p:cNvPr id="1680" name="Textfeld 27"/>
          <p:cNvSpPr/>
          <p:nvPr/>
        </p:nvSpPr>
        <p:spPr>
          <a:xfrm>
            <a:off x="407519" y="1845000"/>
            <a:ext cx="9900001" cy="31224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Certain types of sensitive personal data are subject to </a:t>
            </a:r>
            <a:r>
              <a:rPr lang="en-US" sz="1800" b="1" strike="noStrike" spc="-1" dirty="0">
                <a:solidFill>
                  <a:schemeClr val="dk1"/>
                </a:solidFill>
                <a:latin typeface="Arial"/>
                <a:ea typeface="Arial"/>
              </a:rPr>
              <a:t>additional protection</a:t>
            </a:r>
            <a:r>
              <a:rPr lang="en-US" sz="1800" b="0" strike="noStrike" spc="-1" dirty="0">
                <a:solidFill>
                  <a:schemeClr val="dk1"/>
                </a:solidFill>
                <a:latin typeface="Arial"/>
                <a:ea typeface="Arial"/>
              </a:rPr>
              <a:t> under the GDPR (</a:t>
            </a:r>
            <a:r>
              <a:rPr lang="en-US" sz="1800" b="1" strike="noStrike" spc="-1" dirty="0">
                <a:solidFill>
                  <a:schemeClr val="dk1"/>
                </a:solidFill>
                <a:latin typeface="Arial"/>
                <a:ea typeface="Arial"/>
              </a:rPr>
              <a:t>special category data </a:t>
            </a:r>
            <a:r>
              <a:rPr lang="en-US" sz="1800" b="0" strike="noStrike" spc="-1" dirty="0">
                <a:solidFill>
                  <a:schemeClr val="dk1"/>
                </a:solidFill>
                <a:latin typeface="Arial"/>
                <a:ea typeface="Arial"/>
              </a:rPr>
              <a:t>according to Art 9 + 10 GDPR)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Ethnic origin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Religious or philosophical beliefs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Trade union membership and political opinions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Sex life or sexual orientation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Health information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Genetic and biometric data for identification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Crime records</a:t>
            </a:r>
            <a:endParaRPr lang="en-US" sz="1800" b="0" strike="noStrike" spc="-1" dirty="0">
              <a:solidFill>
                <a:srgbClr val="000000"/>
              </a:solidFill>
              <a:latin typeface="Calibri"/>
            </a:endParaRPr>
          </a:p>
        </p:txBody>
      </p:sp>
      <p:sp>
        <p:nvSpPr>
          <p:cNvPr id="1681" name="Textfeld 28"/>
          <p:cNvSpPr/>
          <p:nvPr/>
        </p:nvSpPr>
        <p:spPr>
          <a:xfrm>
            <a:off x="407520" y="4975920"/>
            <a:ext cx="479304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Applies also to </a:t>
            </a:r>
            <a:r>
              <a:rPr lang="en-US" sz="1800" b="1" strike="noStrike" spc="-1" dirty="0">
                <a:solidFill>
                  <a:schemeClr val="dk1"/>
                </a:solidFill>
                <a:latin typeface="Arial"/>
                <a:ea typeface="Arial"/>
              </a:rPr>
              <a:t>circumstantial personal information</a:t>
            </a:r>
            <a:r>
              <a:rPr lang="en-US" sz="1800" b="0" strike="noStrike" spc="-1" dirty="0">
                <a:solidFill>
                  <a:schemeClr val="dk1"/>
                </a:solidFill>
                <a:latin typeface="Arial"/>
                <a:ea typeface="Arial"/>
              </a:rPr>
              <a:t> (e.g. name-specific data relating to the spouse, cohabitee or partner of a person) when it indirectly discloses the above mentioned information.</a:t>
            </a:r>
            <a:endParaRPr lang="en-US" sz="1800" b="0" strike="noStrike" spc="-1" dirty="0">
              <a:solidFill>
                <a:srgbClr val="000000"/>
              </a:solidFill>
              <a:latin typeface="Calibri"/>
            </a:endParaRPr>
          </a:p>
        </p:txBody>
      </p:sp>
      <p:grpSp>
        <p:nvGrpSpPr>
          <p:cNvPr id="2" name="Gruppieren 1" descr="Illustration showing different examples of sensitive survey topics. At the bottom left, a folder labeled “Confidential” with a lock represents data protection and sensitive information. At the top right, an icon of a prisoner represents questions about crime or criminal history. In the middle right, a rainbow pride flag symbolizes questions about sexual orientation or gender identity. At the bottom right, a tank icon represents questions about war or political conflict.">
            <a:extLst>
              <a:ext uri="{FF2B5EF4-FFF2-40B4-BE49-F238E27FC236}">
                <a16:creationId xmlns:a16="http://schemas.microsoft.com/office/drawing/2014/main" id="{AB55CF20-2969-45A4-8E96-9BC5F3043F68}"/>
              </a:ext>
            </a:extLst>
          </p:cNvPr>
          <p:cNvGrpSpPr/>
          <p:nvPr/>
        </p:nvGrpSpPr>
        <p:grpSpPr>
          <a:xfrm>
            <a:off x="5231880" y="1827360"/>
            <a:ext cx="7127280" cy="4734000"/>
            <a:chOff x="5231880" y="1827360"/>
            <a:chExt cx="7127280" cy="4734000"/>
          </a:xfrm>
        </p:grpSpPr>
        <p:pic>
          <p:nvPicPr>
            <p:cNvPr id="1668" name="Grafik 13" descr="A folder with „Confidential“ written on the front, a page sticking out and a protection symbol with a lock inside on the top right side of it. "/>
            <p:cNvPicPr/>
            <p:nvPr/>
          </p:nvPicPr>
          <p:blipFill>
            <a:blip r:embed="rId6"/>
            <a:stretch/>
          </p:blipFill>
          <p:spPr>
            <a:xfrm>
              <a:off x="5231880" y="4003560"/>
              <a:ext cx="3696840" cy="2557800"/>
            </a:xfrm>
            <a:prstGeom prst="rect">
              <a:avLst/>
            </a:prstGeom>
            <a:noFill/>
            <a:ln w="0">
              <a:noFill/>
            </a:ln>
          </p:spPr>
        </p:pic>
        <p:pic>
          <p:nvPicPr>
            <p:cNvPr id="1669" name="Grafik 14" descr="A heart with a heart monitor symbol inside"/>
            <p:cNvPicPr/>
            <p:nvPr/>
          </p:nvPicPr>
          <p:blipFill>
            <a:blip r:embed="rId7"/>
            <a:stretch/>
          </p:blipFill>
          <p:spPr>
            <a:xfrm>
              <a:off x="8666640" y="4286520"/>
              <a:ext cx="1236600" cy="1236600"/>
            </a:xfrm>
            <a:prstGeom prst="rect">
              <a:avLst/>
            </a:prstGeom>
            <a:noFill/>
            <a:ln w="0">
              <a:noFill/>
            </a:ln>
          </p:spPr>
        </p:pic>
        <p:pic>
          <p:nvPicPr>
            <p:cNvPr id="1670" name="Grafik 15" descr="Icons of four people and symbols for different religions above their heads"/>
            <p:cNvPicPr/>
            <p:nvPr/>
          </p:nvPicPr>
          <p:blipFill>
            <a:blip r:embed="rId8"/>
            <a:stretch/>
          </p:blipFill>
          <p:spPr>
            <a:xfrm>
              <a:off x="10519920" y="2978640"/>
              <a:ext cx="1551240" cy="1551240"/>
            </a:xfrm>
            <a:prstGeom prst="rect">
              <a:avLst/>
            </a:prstGeom>
            <a:noFill/>
            <a:ln w="0">
              <a:noFill/>
            </a:ln>
          </p:spPr>
        </p:pic>
        <p:pic>
          <p:nvPicPr>
            <p:cNvPr id="1671" name="Picture 12" descr="A tank icon"/>
            <p:cNvPicPr/>
            <p:nvPr/>
          </p:nvPicPr>
          <p:blipFill>
            <a:blip r:embed="rId9"/>
            <a:stretch/>
          </p:blipFill>
          <p:spPr>
            <a:xfrm>
              <a:off x="10040760" y="4530960"/>
              <a:ext cx="992160" cy="992160"/>
            </a:xfrm>
            <a:prstGeom prst="rect">
              <a:avLst/>
            </a:prstGeom>
            <a:noFill/>
            <a:ln w="0">
              <a:noFill/>
            </a:ln>
          </p:spPr>
        </p:pic>
        <p:pic>
          <p:nvPicPr>
            <p:cNvPr id="1672" name="Picture 9" descr="Icon showing a person in prisoner’s clothing"/>
            <p:cNvPicPr/>
            <p:nvPr/>
          </p:nvPicPr>
          <p:blipFill>
            <a:blip r:embed="rId10"/>
            <a:stretch/>
          </p:blipFill>
          <p:spPr>
            <a:xfrm>
              <a:off x="11212200" y="1827360"/>
              <a:ext cx="934560" cy="934560"/>
            </a:xfrm>
            <a:prstGeom prst="rect">
              <a:avLst/>
            </a:prstGeom>
            <a:noFill/>
            <a:ln w="0">
              <a:noFill/>
            </a:ln>
          </p:spPr>
        </p:pic>
        <p:pic>
          <p:nvPicPr>
            <p:cNvPr id="1673" name="Picture 3" descr="Kim Jong Un"/>
            <p:cNvPicPr/>
            <p:nvPr/>
          </p:nvPicPr>
          <p:blipFill>
            <a:blip r:embed="rId11"/>
            <a:stretch/>
          </p:blipFill>
          <p:spPr>
            <a:xfrm>
              <a:off x="7740360" y="3057480"/>
              <a:ext cx="749520" cy="749520"/>
            </a:xfrm>
            <a:prstGeom prst="rect">
              <a:avLst/>
            </a:prstGeom>
            <a:noFill/>
            <a:ln w="0">
              <a:noFill/>
            </a:ln>
          </p:spPr>
        </p:pic>
        <p:pic>
          <p:nvPicPr>
            <p:cNvPr id="1674" name="Picture 8" descr="Barack Obama"/>
            <p:cNvPicPr/>
            <p:nvPr/>
          </p:nvPicPr>
          <p:blipFill>
            <a:blip r:embed="rId12"/>
            <a:stretch/>
          </p:blipFill>
          <p:spPr>
            <a:xfrm rot="397200">
              <a:off x="8363160" y="3462480"/>
              <a:ext cx="853560" cy="853560"/>
            </a:xfrm>
            <a:prstGeom prst="rect">
              <a:avLst/>
            </a:prstGeom>
            <a:noFill/>
            <a:ln w="0">
              <a:noFill/>
            </a:ln>
          </p:spPr>
        </p:pic>
        <p:pic>
          <p:nvPicPr>
            <p:cNvPr id="1675" name="Grafik 20" descr="An inclusive LGBTIQ+ flag"/>
            <p:cNvPicPr/>
            <p:nvPr/>
          </p:nvPicPr>
          <p:blipFill>
            <a:blip r:embed="rId13"/>
            <a:stretch/>
          </p:blipFill>
          <p:spPr>
            <a:xfrm>
              <a:off x="9340560" y="3415320"/>
              <a:ext cx="1168920" cy="657000"/>
            </a:xfrm>
            <a:prstGeom prst="rect">
              <a:avLst/>
            </a:prstGeom>
            <a:noFill/>
            <a:ln w="0">
              <a:noFill/>
            </a:ln>
          </p:spPr>
        </p:pic>
        <p:sp>
          <p:nvSpPr>
            <p:cNvPr id="1676" name="Textfeld 21"/>
            <p:cNvSpPr/>
            <p:nvPr/>
          </p:nvSpPr>
          <p:spPr>
            <a:xfrm>
              <a:off x="10103400" y="5286240"/>
              <a:ext cx="899280" cy="19860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700" b="0" strike="noStrike" spc="-1" dirty="0">
                  <a:solidFill>
                    <a:schemeClr val="lt2">
                      <a:lumMod val="75000"/>
                    </a:schemeClr>
                  </a:solidFill>
                  <a:latin typeface="Arial" panose="020B0604020202020204" pitchFamily="34" charset="0"/>
                  <a:ea typeface="Arial"/>
                  <a:cs typeface="Arial" panose="020B0604020202020204" pitchFamily="34" charset="0"/>
                </a:rPr>
                <a:t>flaticon.com</a:t>
              </a:r>
              <a:endParaRPr lang="en-US" sz="700" b="0" strike="noStrike" spc="-1" dirty="0">
                <a:solidFill>
                  <a:srgbClr val="000000"/>
                </a:solidFill>
                <a:latin typeface="Arial" panose="020B0604020202020204" pitchFamily="34" charset="0"/>
                <a:cs typeface="Arial" panose="020B0604020202020204" pitchFamily="34" charset="0"/>
              </a:endParaRPr>
            </a:p>
          </p:txBody>
        </p:sp>
        <p:sp>
          <p:nvSpPr>
            <p:cNvPr id="1677" name="Textfeld 22"/>
            <p:cNvSpPr/>
            <p:nvPr/>
          </p:nvSpPr>
          <p:spPr>
            <a:xfrm>
              <a:off x="7715520" y="3789000"/>
              <a:ext cx="899280" cy="19860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700" b="0" strike="noStrike" spc="-1" dirty="0">
                  <a:solidFill>
                    <a:schemeClr val="lt2">
                      <a:lumMod val="75000"/>
                    </a:schemeClr>
                  </a:solidFill>
                  <a:latin typeface="Arial" panose="020B0604020202020204" pitchFamily="34" charset="0"/>
                  <a:ea typeface="Arial"/>
                  <a:cs typeface="Arial" panose="020B0604020202020204" pitchFamily="34" charset="0"/>
                </a:rPr>
                <a:t>flaticon.com</a:t>
              </a:r>
              <a:endParaRPr lang="en-US" sz="700" b="0" strike="noStrike" spc="-1" dirty="0">
                <a:solidFill>
                  <a:srgbClr val="000000"/>
                </a:solidFill>
                <a:latin typeface="Arial" panose="020B0604020202020204" pitchFamily="34" charset="0"/>
                <a:cs typeface="Arial" panose="020B0604020202020204" pitchFamily="34" charset="0"/>
              </a:endParaRPr>
            </a:p>
          </p:txBody>
        </p:sp>
        <p:sp>
          <p:nvSpPr>
            <p:cNvPr id="1678" name="Textfeld 23"/>
            <p:cNvSpPr/>
            <p:nvPr/>
          </p:nvSpPr>
          <p:spPr>
            <a:xfrm>
              <a:off x="11459880" y="2766240"/>
              <a:ext cx="899280" cy="19860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700" b="0" strike="noStrike" spc="-1" dirty="0">
                  <a:solidFill>
                    <a:schemeClr val="lt2">
                      <a:lumMod val="75000"/>
                    </a:schemeClr>
                  </a:solidFill>
                  <a:latin typeface="Arial" panose="020B0604020202020204" pitchFamily="34" charset="0"/>
                  <a:ea typeface="Arial"/>
                  <a:cs typeface="Arial" panose="020B0604020202020204" pitchFamily="34" charset="0"/>
                </a:rPr>
                <a:t>flaticon.com</a:t>
              </a:r>
              <a:endParaRPr lang="en-US" sz="700" b="0" strike="noStrike" spc="-1" dirty="0">
                <a:solidFill>
                  <a:srgbClr val="000000"/>
                </a:solidFill>
                <a:latin typeface="Arial" panose="020B0604020202020204" pitchFamily="34" charset="0"/>
                <a:cs typeface="Arial" panose="020B0604020202020204" pitchFamily="34" charset="0"/>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 name="Scrollen: horizontal 32">
            <a:extLst>
              <a:ext uri="{C183D7F6-B498-43B3-948B-1728B52AA6E4}">
                <adec:decorative xmlns:adec="http://schemas.microsoft.com/office/drawing/2017/decorative" val="1"/>
              </a:ext>
            </a:extLst>
          </p:cNvPr>
          <p:cNvSpPr/>
          <p:nvPr/>
        </p:nvSpPr>
        <p:spPr>
          <a:xfrm>
            <a:off x="7198200" y="2025000"/>
            <a:ext cx="3958920" cy="2482920"/>
          </a:xfrm>
          <a:prstGeom prst="horizontalScroll">
            <a:avLst>
              <a:gd name="adj" fmla="val 12500"/>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sp>
        <p:nvSpPr>
          <p:cNvPr id="1683" name="Scrollen: horizontal 31">
            <a:extLst>
              <a:ext uri="{C183D7F6-B498-43B3-948B-1728B52AA6E4}">
                <adec:decorative xmlns:adec="http://schemas.microsoft.com/office/drawing/2017/decorative" val="1"/>
              </a:ext>
            </a:extLst>
          </p:cNvPr>
          <p:cNvSpPr/>
          <p:nvPr/>
        </p:nvSpPr>
        <p:spPr>
          <a:xfrm>
            <a:off x="285120" y="2061000"/>
            <a:ext cx="4008960" cy="2482920"/>
          </a:xfrm>
          <a:prstGeom prst="horizontalScroll">
            <a:avLst>
              <a:gd name="adj" fmla="val 12500"/>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pic>
        <p:nvPicPr>
          <p:cNvPr id="1684"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685"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68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FBC900DD-C02B-4526-8A93-E99EBA37F0ED}" type="slidenum">
              <a:rPr lang="en-US" sz="1200" b="0" strike="noStrike" spc="-1" smtClean="0">
                <a:solidFill>
                  <a:schemeClr val="lt1">
                    <a:lumMod val="50000"/>
                  </a:schemeClr>
                </a:solidFill>
              </a:rPr>
              <a:t>102</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F44BAA94-4536-4F17-A3AC-ED02E19ED574}"/>
              </a:ext>
            </a:extLst>
          </p:cNvPr>
          <p:cNvSpPr>
            <a:spLocks noGrp="1"/>
          </p:cNvSpPr>
          <p:nvPr>
            <p:ph type="title"/>
          </p:nvPr>
        </p:nvSpPr>
        <p:spPr>
          <a:xfrm>
            <a:off x="312702" y="241200"/>
            <a:ext cx="2398280" cy="59832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pic>
        <p:nvPicPr>
          <p:cNvPr id="1687"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689" name="Textfeld 24"/>
          <p:cNvSpPr/>
          <p:nvPr/>
        </p:nvSpPr>
        <p:spPr>
          <a:xfrm>
            <a:off x="359280" y="1191960"/>
            <a:ext cx="638316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Legal basis for data processing</a:t>
            </a:r>
            <a:endParaRPr lang="en-US" sz="2800" b="0" strike="noStrike" spc="-1" dirty="0">
              <a:solidFill>
                <a:srgbClr val="000000"/>
              </a:solidFill>
              <a:latin typeface="Calibri"/>
            </a:endParaRPr>
          </a:p>
        </p:txBody>
      </p:sp>
      <p:pic>
        <p:nvPicPr>
          <p:cNvPr id="1693" name="Grafik 20" descr="Person with a hat and heart eyes, wearing a sweater and holding up one hand with a raised index finger. "/>
          <p:cNvPicPr/>
          <p:nvPr/>
        </p:nvPicPr>
        <p:blipFill>
          <a:blip r:embed="rId6">
            <a:extLst>
              <a:ext uri="{96DAC541-7B7A-43D3-8B79-37D633B846F1}">
                <asvg:svgBlip xmlns:asvg="http://schemas.microsoft.com/office/drawing/2016/SVG/main" r:embed="rId7"/>
              </a:ext>
            </a:extLst>
          </a:blip>
          <a:stretch/>
        </p:blipFill>
        <p:spPr>
          <a:xfrm>
            <a:off x="4871880" y="3218760"/>
            <a:ext cx="1560960" cy="1648800"/>
          </a:xfrm>
          <a:prstGeom prst="rect">
            <a:avLst/>
          </a:prstGeom>
          <a:noFill/>
          <a:ln w="0">
            <a:noFill/>
          </a:ln>
        </p:spPr>
      </p:pic>
      <p:sp>
        <p:nvSpPr>
          <p:cNvPr id="1691" name="Textfeld 18"/>
          <p:cNvSpPr/>
          <p:nvPr/>
        </p:nvSpPr>
        <p:spPr>
          <a:xfrm>
            <a:off x="551520" y="2871720"/>
            <a:ext cx="3515760" cy="127581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Legislation</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There is a statutory provision that permits (or mandates) data processing</a:t>
            </a:r>
            <a:endParaRPr lang="en-US" sz="1800" b="0" strike="noStrike" spc="-1" dirty="0">
              <a:solidFill>
                <a:srgbClr val="000000"/>
              </a:solidFill>
              <a:latin typeface="Calibri"/>
            </a:endParaRPr>
          </a:p>
        </p:txBody>
      </p:sp>
      <p:sp>
        <p:nvSpPr>
          <p:cNvPr id="1690" name="Textfeld 15"/>
          <p:cNvSpPr/>
          <p:nvPr/>
        </p:nvSpPr>
        <p:spPr>
          <a:xfrm>
            <a:off x="7464240" y="2853000"/>
            <a:ext cx="3958920" cy="16297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Consent</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The individual has given clear consent for their data to be processed for a specific purpose</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pic>
        <p:nvPicPr>
          <p:cNvPr id="1692" name="Grafik 17">
            <a:extLst>
              <a:ext uri="{C183D7F6-B498-43B3-948B-1728B52AA6E4}">
                <adec:decorative xmlns:adec="http://schemas.microsoft.com/office/drawing/2017/decorative" val="1"/>
              </a:ext>
            </a:extLst>
          </p:cNvPr>
          <p:cNvPicPr/>
          <p:nvPr/>
        </p:nvPicPr>
        <p:blipFill>
          <a:blip r:embed="rId8"/>
          <a:stretch/>
        </p:blipFill>
        <p:spPr>
          <a:xfrm>
            <a:off x="4295880" y="4365000"/>
            <a:ext cx="3084480" cy="2732400"/>
          </a:xfrm>
          <a:prstGeom prst="rect">
            <a:avLst/>
          </a:prstGeom>
          <a:noFill/>
          <a:ln w="0">
            <a:noFill/>
          </a:ln>
        </p:spPr>
      </p:pic>
      <p:pic>
        <p:nvPicPr>
          <p:cNvPr id="1694" name="Grafik 22">
            <a:extLst>
              <a:ext uri="{C183D7F6-B498-43B3-948B-1728B52AA6E4}">
                <adec:decorative xmlns:adec="http://schemas.microsoft.com/office/drawing/2017/decorative" val="1"/>
              </a:ext>
            </a:extLst>
          </p:cNvPr>
          <p:cNvPicPr/>
          <p:nvPr/>
        </p:nvPicPr>
        <p:blipFill>
          <a:blip r:embed="rId9">
            <a:extLst>
              <a:ext uri="{96DAC541-7B7A-43D3-8B79-37D633B846F1}">
                <asvg:svgBlip xmlns:asvg="http://schemas.microsoft.com/office/drawing/2016/SVG/main" r:embed="rId10"/>
              </a:ext>
            </a:extLst>
          </a:blip>
          <a:stretch/>
        </p:blipFill>
        <p:spPr>
          <a:xfrm>
            <a:off x="5477040" y="3789000"/>
            <a:ext cx="833400" cy="881280"/>
          </a:xfrm>
          <a:prstGeom prst="rect">
            <a:avLst/>
          </a:prstGeom>
          <a:noFill/>
          <a:ln w="0">
            <a:noFill/>
          </a:ln>
        </p:spPr>
      </p:pic>
      <p:pic>
        <p:nvPicPr>
          <p:cNvPr id="1695" name="Grafik 26">
            <a:extLst>
              <a:ext uri="{C183D7F6-B498-43B3-948B-1728B52AA6E4}">
                <adec:decorative xmlns:adec="http://schemas.microsoft.com/office/drawing/2017/decorative" val="1"/>
              </a:ext>
            </a:extLst>
          </p:cNvPr>
          <p:cNvPicPr/>
          <p:nvPr/>
        </p:nvPicPr>
        <p:blipFill>
          <a:blip r:embed="rId11">
            <a:extLst>
              <a:ext uri="{96DAC541-7B7A-43D3-8B79-37D633B846F1}">
                <asvg:svgBlip xmlns:asvg="http://schemas.microsoft.com/office/drawing/2016/SVG/main" r:embed="rId12"/>
              </a:ext>
            </a:extLst>
          </a:blip>
          <a:stretch/>
        </p:blipFill>
        <p:spPr>
          <a:xfrm>
            <a:off x="1852920" y="2348640"/>
            <a:ext cx="912960" cy="912960"/>
          </a:xfrm>
          <a:prstGeom prst="rect">
            <a:avLst/>
          </a:prstGeom>
          <a:noFill/>
          <a:ln w="0">
            <a:noFill/>
          </a:ln>
        </p:spPr>
      </p:pic>
      <p:pic>
        <p:nvPicPr>
          <p:cNvPr id="1696" name="Grafik 29">
            <a:extLst>
              <a:ext uri="{C183D7F6-B498-43B3-948B-1728B52AA6E4}">
                <adec:decorative xmlns:adec="http://schemas.microsoft.com/office/drawing/2017/decorative" val="1"/>
              </a:ext>
            </a:extLst>
          </p:cNvPr>
          <p:cNvPicPr/>
          <p:nvPr/>
        </p:nvPicPr>
        <p:blipFill>
          <a:blip r:embed="rId13">
            <a:extLst>
              <a:ext uri="{96DAC541-7B7A-43D3-8B79-37D633B846F1}">
                <asvg:svgBlip xmlns:asvg="http://schemas.microsoft.com/office/drawing/2016/SVG/main" r:embed="rId14"/>
              </a:ext>
            </a:extLst>
          </a:blip>
          <a:stretch/>
        </p:blipFill>
        <p:spPr>
          <a:xfrm>
            <a:off x="8725320" y="2348640"/>
            <a:ext cx="912960" cy="912960"/>
          </a:xfrm>
          <a:prstGeom prst="rect">
            <a:avLst/>
          </a:prstGeom>
          <a:noFill/>
          <a:ln w="0">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Flussdiagramm: Verbinder 15">
            <a:extLst>
              <a:ext uri="{C183D7F6-B498-43B3-948B-1728B52AA6E4}">
                <adec:decorative xmlns:adec="http://schemas.microsoft.com/office/drawing/2017/decorative" val="1"/>
              </a:ext>
            </a:extLst>
          </p:cNvPr>
          <p:cNvSpPr/>
          <p:nvPr/>
        </p:nvSpPr>
        <p:spPr>
          <a:xfrm>
            <a:off x="3863880" y="2586960"/>
            <a:ext cx="3562920" cy="3575880"/>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69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69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 name="Titel 1">
            <a:extLst>
              <a:ext uri="{FF2B5EF4-FFF2-40B4-BE49-F238E27FC236}">
                <a16:creationId xmlns:a16="http://schemas.microsoft.com/office/drawing/2014/main" id="{C1227C92-5E8E-439D-9A91-D15EAC01F247}"/>
              </a:ext>
            </a:extLst>
          </p:cNvPr>
          <p:cNvSpPr>
            <a:spLocks noGrp="1"/>
          </p:cNvSpPr>
          <p:nvPr>
            <p:ph type="title"/>
          </p:nvPr>
        </p:nvSpPr>
        <p:spPr>
          <a:xfrm>
            <a:off x="263520" y="231840"/>
            <a:ext cx="2535040" cy="51876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sp>
        <p:nvSpPr>
          <p:cNvPr id="170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5C052AC-AB74-486D-9F22-511D550E96B1}" type="slidenum">
              <a:rPr lang="en-US" sz="1200" b="0" strike="noStrike" spc="-1" smtClean="0">
                <a:solidFill>
                  <a:schemeClr val="lt1">
                    <a:lumMod val="50000"/>
                  </a:schemeClr>
                </a:solidFill>
              </a:rPr>
              <a:t>103</a:t>
            </a:fld>
            <a:endParaRPr lang="en-US" sz="1200" b="0" strike="noStrike" spc="-1" dirty="0">
              <a:solidFill>
                <a:srgbClr val="000000"/>
              </a:solidFill>
              <a:latin typeface="Calibri"/>
            </a:endParaRPr>
          </a:p>
        </p:txBody>
      </p:sp>
      <p:pic>
        <p:nvPicPr>
          <p:cNvPr id="170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703" name="Textfeld 24"/>
          <p:cNvSpPr/>
          <p:nvPr/>
        </p:nvSpPr>
        <p:spPr>
          <a:xfrm>
            <a:off x="263520" y="105264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GDPR Principles in Data Processing</a:t>
            </a:r>
            <a:endParaRPr lang="en-US" sz="2800" b="0" strike="noStrike" spc="-1" dirty="0">
              <a:solidFill>
                <a:srgbClr val="000000"/>
              </a:solidFill>
              <a:latin typeface="Calibri"/>
            </a:endParaRPr>
          </a:p>
        </p:txBody>
      </p:sp>
      <p:sp>
        <p:nvSpPr>
          <p:cNvPr id="1705" name="Rechteck: abgerundete Ecken 12"/>
          <p:cNvSpPr/>
          <p:nvPr/>
        </p:nvSpPr>
        <p:spPr>
          <a:xfrm>
            <a:off x="6012000" y="1841760"/>
            <a:ext cx="2086920" cy="1006560"/>
          </a:xfrm>
          <a:prstGeom prst="roundRect">
            <a:avLst>
              <a:gd name="adj" fmla="val 16667"/>
            </a:avLst>
          </a:prstGeom>
          <a:solidFill>
            <a:srgbClr val="FF575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Lawfulness</a:t>
            </a:r>
            <a:endParaRPr lang="en-US" sz="1800" b="0" strike="noStrike" spc="-1" dirty="0">
              <a:solidFill>
                <a:srgbClr val="FFFFFF"/>
              </a:solidFill>
              <a:latin typeface="Calibri"/>
            </a:endParaRPr>
          </a:p>
          <a:p>
            <a:pPr algn="ctr" defTabSz="914400">
              <a:lnSpc>
                <a:spcPct val="100000"/>
              </a:lnSpc>
            </a:pPr>
            <a:r>
              <a:rPr lang="en-US" sz="1800" b="0" strike="noStrike" spc="-1" dirty="0">
                <a:solidFill>
                  <a:schemeClr val="dk1"/>
                </a:solidFill>
                <a:latin typeface="Arial"/>
                <a:ea typeface="Arial"/>
              </a:rPr>
              <a:t>Fairness</a:t>
            </a:r>
            <a:endParaRPr lang="en-US" sz="1800" b="0" strike="noStrike" spc="-1" dirty="0">
              <a:solidFill>
                <a:srgbClr val="FFFFFF"/>
              </a:solidFill>
              <a:latin typeface="Calibri"/>
            </a:endParaRPr>
          </a:p>
          <a:p>
            <a:pPr algn="ctr" defTabSz="914400">
              <a:lnSpc>
                <a:spcPct val="100000"/>
              </a:lnSpc>
            </a:pPr>
            <a:r>
              <a:rPr lang="en-US" sz="1800" b="0" strike="noStrike" spc="-1" dirty="0">
                <a:solidFill>
                  <a:schemeClr val="dk1"/>
                </a:solidFill>
                <a:latin typeface="Arial"/>
                <a:ea typeface="Arial"/>
              </a:rPr>
              <a:t>Transparency</a:t>
            </a:r>
            <a:endParaRPr lang="en-US" sz="1800" b="0" strike="noStrike" spc="-1" dirty="0">
              <a:solidFill>
                <a:srgbClr val="FFFFFF"/>
              </a:solidFill>
              <a:latin typeface="Calibri"/>
            </a:endParaRPr>
          </a:p>
        </p:txBody>
      </p:sp>
      <p:sp>
        <p:nvSpPr>
          <p:cNvPr id="1709" name="Rechteck: abgerundete Ecken 22"/>
          <p:cNvSpPr/>
          <p:nvPr/>
        </p:nvSpPr>
        <p:spPr>
          <a:xfrm>
            <a:off x="7032240" y="3357000"/>
            <a:ext cx="2086920" cy="1006560"/>
          </a:xfrm>
          <a:prstGeom prst="roundRect">
            <a:avLst>
              <a:gd name="adj" fmla="val 16667"/>
            </a:avLst>
          </a:prstGeom>
          <a:solidFill>
            <a:schemeClr val="accent2">
              <a:lumMod val="40000"/>
              <a:lumOff val="6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Purpose </a:t>
            </a:r>
            <a:endParaRPr lang="en-US" sz="1800" b="0" strike="noStrike" spc="-1" dirty="0">
              <a:solidFill>
                <a:srgbClr val="000000"/>
              </a:solidFill>
              <a:latin typeface="Calibri"/>
            </a:endParaRPr>
          </a:p>
          <a:p>
            <a:pPr algn="ctr" defTabSz="914400">
              <a:lnSpc>
                <a:spcPct val="100000"/>
              </a:lnSpc>
            </a:pPr>
            <a:r>
              <a:rPr lang="en-US" sz="1800" b="0" strike="noStrike" spc="-1" dirty="0">
                <a:solidFill>
                  <a:schemeClr val="dk1"/>
                </a:solidFill>
                <a:latin typeface="Arial"/>
                <a:ea typeface="Arial"/>
              </a:rPr>
              <a:t>Limitation</a:t>
            </a:r>
            <a:endParaRPr lang="en-US" sz="1800" b="0" strike="noStrike" spc="-1" dirty="0">
              <a:solidFill>
                <a:srgbClr val="000000"/>
              </a:solidFill>
              <a:latin typeface="Calibri"/>
            </a:endParaRPr>
          </a:p>
        </p:txBody>
      </p:sp>
      <p:sp>
        <p:nvSpPr>
          <p:cNvPr id="1706" name="Rechteck: abgerundete Ecken 25"/>
          <p:cNvSpPr/>
          <p:nvPr/>
        </p:nvSpPr>
        <p:spPr>
          <a:xfrm>
            <a:off x="7032240" y="4967640"/>
            <a:ext cx="2086920" cy="1006560"/>
          </a:xfrm>
          <a:prstGeom prst="roundRect">
            <a:avLst>
              <a:gd name="adj" fmla="val 16667"/>
            </a:avLst>
          </a:prstGeom>
          <a:solidFill>
            <a:schemeClr val="accent4">
              <a:lumMod val="40000"/>
              <a:lumOff val="6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Data Minimization</a:t>
            </a:r>
            <a:endParaRPr lang="en-US" sz="1800" b="0" strike="noStrike" spc="-1" dirty="0">
              <a:solidFill>
                <a:srgbClr val="000000"/>
              </a:solidFill>
              <a:latin typeface="Calibri"/>
            </a:endParaRPr>
          </a:p>
        </p:txBody>
      </p:sp>
      <p:sp>
        <p:nvSpPr>
          <p:cNvPr id="1707" name="Rechteck: abgerundete Ecken 26"/>
          <p:cNvSpPr/>
          <p:nvPr/>
        </p:nvSpPr>
        <p:spPr>
          <a:xfrm>
            <a:off x="4583880" y="5733360"/>
            <a:ext cx="2086920" cy="1006560"/>
          </a:xfrm>
          <a:prstGeom prst="roundRect">
            <a:avLst>
              <a:gd name="adj" fmla="val 16667"/>
            </a:avLst>
          </a:prstGeom>
          <a:solidFill>
            <a:schemeClr val="accent6">
              <a:lumMod val="60000"/>
              <a:lumOff val="40000"/>
            </a:schemeClr>
          </a:solidFill>
          <a:ln w="0">
            <a:solidFill>
              <a:srgbClr val="C5E0B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Accuracy</a:t>
            </a:r>
            <a:endParaRPr lang="en-US" sz="1800" b="0" strike="noStrike" spc="-1" dirty="0">
              <a:solidFill>
                <a:srgbClr val="000000"/>
              </a:solidFill>
              <a:latin typeface="Calibri"/>
            </a:endParaRPr>
          </a:p>
        </p:txBody>
      </p:sp>
      <p:sp>
        <p:nvSpPr>
          <p:cNvPr id="1710" name="Rechteck: abgerundete Ecken 28"/>
          <p:cNvSpPr/>
          <p:nvPr/>
        </p:nvSpPr>
        <p:spPr>
          <a:xfrm>
            <a:off x="2215440" y="4967640"/>
            <a:ext cx="2086920" cy="1006560"/>
          </a:xfrm>
          <a:prstGeom prst="roundRect">
            <a:avLst>
              <a:gd name="adj" fmla="val 16667"/>
            </a:avLst>
          </a:prstGeom>
          <a:solidFill>
            <a:schemeClr val="accent5">
              <a:lumMod val="60000"/>
              <a:lumOff val="4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Storage Limitation</a:t>
            </a:r>
            <a:endParaRPr lang="en-US" sz="1800" b="0" strike="noStrike" spc="-1" dirty="0">
              <a:solidFill>
                <a:srgbClr val="000000"/>
              </a:solidFill>
              <a:latin typeface="Calibri"/>
            </a:endParaRPr>
          </a:p>
        </p:txBody>
      </p:sp>
      <p:sp>
        <p:nvSpPr>
          <p:cNvPr id="1708" name="Rechteck: abgerundete Ecken 29"/>
          <p:cNvSpPr/>
          <p:nvPr/>
        </p:nvSpPr>
        <p:spPr>
          <a:xfrm>
            <a:off x="2132640" y="3357000"/>
            <a:ext cx="2086920" cy="1006560"/>
          </a:xfrm>
          <a:prstGeom prst="roundRect">
            <a:avLst>
              <a:gd name="adj" fmla="val 16667"/>
            </a:avLst>
          </a:prstGeom>
          <a:solidFill>
            <a:srgbClr val="DAC0F6"/>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Security</a:t>
            </a:r>
            <a:endParaRPr lang="en-US" sz="1800" b="0" strike="noStrike" spc="-1" dirty="0">
              <a:solidFill>
                <a:srgbClr val="000000"/>
              </a:solidFill>
              <a:latin typeface="Calibri"/>
            </a:endParaRPr>
          </a:p>
          <a:p>
            <a:pPr algn="ctr" defTabSz="914400">
              <a:lnSpc>
                <a:spcPct val="100000"/>
              </a:lnSpc>
            </a:pPr>
            <a:r>
              <a:rPr lang="en-US" sz="1800" b="0" strike="noStrike" spc="-1" dirty="0">
                <a:solidFill>
                  <a:schemeClr val="dk1"/>
                </a:solidFill>
                <a:latin typeface="Arial"/>
                <a:ea typeface="Arial"/>
              </a:rPr>
              <a:t>Integrity</a:t>
            </a:r>
            <a:endParaRPr lang="en-US" sz="1800" b="0" strike="noStrike" spc="-1" dirty="0">
              <a:solidFill>
                <a:srgbClr val="000000"/>
              </a:solidFill>
              <a:latin typeface="Calibri"/>
            </a:endParaRPr>
          </a:p>
          <a:p>
            <a:pPr algn="ctr" defTabSz="914400">
              <a:lnSpc>
                <a:spcPct val="100000"/>
              </a:lnSpc>
            </a:pPr>
            <a:r>
              <a:rPr lang="en-US" sz="1800" b="0" strike="noStrike" spc="-1" dirty="0">
                <a:solidFill>
                  <a:schemeClr val="dk1"/>
                </a:solidFill>
                <a:latin typeface="Arial"/>
                <a:ea typeface="Arial"/>
              </a:rPr>
              <a:t>Confidentiality</a:t>
            </a:r>
            <a:endParaRPr lang="en-US" sz="1800" b="0" strike="noStrike" spc="-1" dirty="0">
              <a:solidFill>
                <a:srgbClr val="000000"/>
              </a:solidFill>
              <a:latin typeface="Calibri"/>
            </a:endParaRPr>
          </a:p>
        </p:txBody>
      </p:sp>
      <p:sp>
        <p:nvSpPr>
          <p:cNvPr id="1704" name="Rechteck: abgerundete Ecken 30"/>
          <p:cNvSpPr/>
          <p:nvPr/>
        </p:nvSpPr>
        <p:spPr>
          <a:xfrm>
            <a:off x="3058200" y="1845000"/>
            <a:ext cx="2086920" cy="1006560"/>
          </a:xfrm>
          <a:prstGeom prst="roundRect">
            <a:avLst>
              <a:gd name="adj" fmla="val 16667"/>
            </a:avLst>
          </a:prstGeom>
          <a:solidFill>
            <a:srgbClr val="FEA0C8"/>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Accountability</a:t>
            </a:r>
            <a:endParaRPr lang="en-US" sz="1800" b="0" strike="noStrike" spc="-1" dirty="0">
              <a:solidFill>
                <a:srgbClr val="000000"/>
              </a:solidFill>
              <a:latin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71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71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EA4DF53-D751-42C5-B920-10249DEA3D94}" type="slidenum">
              <a:rPr lang="en-US" sz="1200" b="0" strike="noStrike" spc="-1" smtClean="0">
                <a:solidFill>
                  <a:schemeClr val="lt1">
                    <a:lumMod val="50000"/>
                  </a:schemeClr>
                </a:solidFill>
              </a:rPr>
              <a:t>104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3D96630A-6D52-485C-9610-5A1232198C8F}"/>
              </a:ext>
            </a:extLst>
          </p:cNvPr>
          <p:cNvSpPr>
            <a:spLocks noGrp="1"/>
          </p:cNvSpPr>
          <p:nvPr>
            <p:ph type="title"/>
          </p:nvPr>
        </p:nvSpPr>
        <p:spPr>
          <a:xfrm>
            <a:off x="211560" y="269640"/>
            <a:ext cx="2423280" cy="47556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pic>
        <p:nvPicPr>
          <p:cNvPr id="171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716" name="Textfeld 24"/>
          <p:cNvSpPr/>
          <p:nvPr/>
        </p:nvSpPr>
        <p:spPr>
          <a:xfrm>
            <a:off x="359280" y="1191960"/>
            <a:ext cx="638316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Informed consent</a:t>
            </a:r>
            <a:endParaRPr lang="en-US" sz="2800" b="0" strike="noStrike" spc="-1" dirty="0">
              <a:solidFill>
                <a:srgbClr val="000000"/>
              </a:solidFill>
              <a:latin typeface="Calibri"/>
            </a:endParaRPr>
          </a:p>
        </p:txBody>
      </p:sp>
      <p:sp>
        <p:nvSpPr>
          <p:cNvPr id="1717" name="Textfeld 10"/>
          <p:cNvSpPr/>
          <p:nvPr/>
        </p:nvSpPr>
        <p:spPr>
          <a:xfrm>
            <a:off x="377640" y="1773360"/>
            <a:ext cx="6098040" cy="481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Information for data subjects about data processing (Art. 13, 14 GDPR)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Responsible entity </a:t>
            </a:r>
            <a:r>
              <a:rPr lang="en-US" sz="1800" b="0" strike="noStrike" spc="-1" dirty="0">
                <a:solidFill>
                  <a:schemeClr val="dk1"/>
                </a:solidFill>
                <a:latin typeface="Arial"/>
                <a:ea typeface="Arial"/>
              </a:rPr>
              <a:t>(name and contact details) / contact details of the </a:t>
            </a:r>
            <a:r>
              <a:rPr lang="en-US" sz="1800" b="1" strike="noStrike" spc="-1" dirty="0">
                <a:solidFill>
                  <a:schemeClr val="dk1"/>
                </a:solidFill>
                <a:latin typeface="Arial"/>
                <a:ea typeface="Arial"/>
              </a:rPr>
              <a:t>data protection officer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What </a:t>
            </a:r>
            <a:r>
              <a:rPr lang="en-US" sz="1800" b="1" strike="noStrike" spc="-1" dirty="0">
                <a:solidFill>
                  <a:schemeClr val="dk1"/>
                </a:solidFill>
                <a:latin typeface="Arial"/>
                <a:ea typeface="Arial"/>
              </a:rPr>
              <a:t>categories of personal data </a:t>
            </a:r>
            <a:r>
              <a:rPr lang="en-US" sz="1800" b="0" strike="noStrike" spc="-1" dirty="0">
                <a:solidFill>
                  <a:schemeClr val="dk1"/>
                </a:solidFill>
                <a:latin typeface="Arial"/>
                <a:ea typeface="Arial"/>
              </a:rPr>
              <a:t>are being processed?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For what </a:t>
            </a:r>
            <a:r>
              <a:rPr lang="en-US" sz="1800" b="1" strike="noStrike" spc="-1" dirty="0">
                <a:solidFill>
                  <a:schemeClr val="dk1"/>
                </a:solidFill>
                <a:latin typeface="Arial"/>
                <a:ea typeface="Arial"/>
              </a:rPr>
              <a:t>purpose</a:t>
            </a:r>
            <a:r>
              <a:rPr lang="en-US" sz="1800" b="0" strike="noStrike" spc="-1" dirty="0">
                <a:solidFill>
                  <a:schemeClr val="dk1"/>
                </a:solidFill>
                <a:latin typeface="Arial"/>
                <a:ea typeface="Arial"/>
              </a:rPr>
              <a:t> is the data being processed?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On what </a:t>
            </a:r>
            <a:r>
              <a:rPr lang="en-US" sz="1800" b="1" strike="noStrike" spc="-1" dirty="0">
                <a:solidFill>
                  <a:schemeClr val="dk1"/>
                </a:solidFill>
                <a:latin typeface="Arial"/>
                <a:ea typeface="Arial"/>
              </a:rPr>
              <a:t>legal basis </a:t>
            </a:r>
            <a:r>
              <a:rPr lang="en-US" sz="1800" b="0" strike="noStrike" spc="-1" dirty="0">
                <a:solidFill>
                  <a:schemeClr val="dk1"/>
                </a:solidFill>
                <a:latin typeface="Arial"/>
                <a:ea typeface="Arial"/>
              </a:rPr>
              <a:t>is the data processing taking place?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Which </a:t>
            </a:r>
            <a:r>
              <a:rPr lang="en-US" sz="1800" b="1" strike="noStrike" spc="-1" dirty="0">
                <a:solidFill>
                  <a:schemeClr val="dk1"/>
                </a:solidFill>
                <a:latin typeface="Arial"/>
                <a:ea typeface="Arial"/>
              </a:rPr>
              <a:t>groups of recipients </a:t>
            </a:r>
            <a:r>
              <a:rPr lang="en-US" sz="1800" b="0" strike="noStrike" spc="-1" dirty="0">
                <a:solidFill>
                  <a:schemeClr val="dk1"/>
                </a:solidFill>
                <a:latin typeface="Arial"/>
                <a:ea typeface="Arial"/>
              </a:rPr>
              <a:t>have access to the data?</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will the data be </a:t>
            </a:r>
            <a:r>
              <a:rPr lang="en-US" sz="1800" b="1" strike="noStrike" spc="-1" dirty="0">
                <a:solidFill>
                  <a:schemeClr val="dk1"/>
                </a:solidFill>
                <a:latin typeface="Arial"/>
                <a:ea typeface="Arial"/>
              </a:rPr>
              <a:t>deleted or anonymized</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If applicable, information on </a:t>
            </a:r>
            <a:r>
              <a:rPr lang="en-US" sz="1800" b="1" strike="noStrike" spc="-1" dirty="0">
                <a:solidFill>
                  <a:schemeClr val="dk1"/>
                </a:solidFill>
                <a:latin typeface="Arial"/>
                <a:ea typeface="Arial"/>
              </a:rPr>
              <a:t>data transfer outside the EU</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Information on </a:t>
            </a:r>
            <a:r>
              <a:rPr lang="en-US" sz="1800" b="1" strike="noStrike" spc="-1" dirty="0">
                <a:solidFill>
                  <a:schemeClr val="dk1"/>
                </a:solidFill>
                <a:latin typeface="Arial"/>
                <a:ea typeface="Arial"/>
              </a:rPr>
              <a:t>data subjects' rights </a:t>
            </a:r>
            <a:r>
              <a:rPr lang="en-US" sz="1800" b="0" strike="noStrike" spc="-1" dirty="0">
                <a:solidFill>
                  <a:schemeClr val="dk1"/>
                </a:solidFill>
                <a:latin typeface="Arial"/>
                <a:ea typeface="Arial"/>
              </a:rPr>
              <a:t>under GDPR (access, deletion, etc.)</a:t>
            </a:r>
            <a:endParaRPr lang="en-US" sz="1800" b="0" strike="noStrike" spc="-1" dirty="0">
              <a:solidFill>
                <a:srgbClr val="000000"/>
              </a:solidFill>
              <a:latin typeface="Calibri"/>
            </a:endParaRPr>
          </a:p>
        </p:txBody>
      </p:sp>
      <p:pic>
        <p:nvPicPr>
          <p:cNvPr id="1718" name="Picture 2" descr="Dory from Nemo with text at the top and bottom saying: „I gave informed consent“ „What am I consenting to again?“ "/>
          <p:cNvPicPr/>
          <p:nvPr/>
        </p:nvPicPr>
        <p:blipFill>
          <a:blip r:embed="rId6"/>
          <a:stretch/>
        </p:blipFill>
        <p:spPr>
          <a:xfrm>
            <a:off x="6648120" y="1773360"/>
            <a:ext cx="5067360" cy="3926880"/>
          </a:xfrm>
          <a:prstGeom prst="rect">
            <a:avLst/>
          </a:prstGeom>
          <a:noFill/>
          <a:ln w="0">
            <a:noFill/>
          </a:ln>
        </p:spPr>
      </p:pic>
      <p:sp>
        <p:nvSpPr>
          <p:cNvPr id="10" name="Textfeld 9" descr="Image source">
            <a:extLst>
              <a:ext uri="{FF2B5EF4-FFF2-40B4-BE49-F238E27FC236}">
                <a16:creationId xmlns:a16="http://schemas.microsoft.com/office/drawing/2014/main" id="{B80EDB3B-3D68-4366-9C73-F06C28070B1F}"/>
              </a:ext>
            </a:extLst>
          </p:cNvPr>
          <p:cNvSpPr txBox="1"/>
          <p:nvPr/>
        </p:nvSpPr>
        <p:spPr bwMode="auto">
          <a:xfrm>
            <a:off x="6594648" y="5713511"/>
            <a:ext cx="5334000"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Unknown creator (n.d.). </a:t>
            </a:r>
            <a:r>
              <a:rPr lang="en-US" sz="700" i="1" dirty="0">
                <a:solidFill>
                  <a:schemeClr val="bg1">
                    <a:lumMod val="75000"/>
                  </a:schemeClr>
                </a:solidFill>
                <a:latin typeface="Arial" panose="020B0604020202020204" pitchFamily="34" charset="0"/>
                <a:cs typeface="Arial" panose="020B0604020202020204" pitchFamily="34" charset="0"/>
              </a:rPr>
              <a:t>I gave informed consent, but I didn’t understand a thing</a:t>
            </a:r>
            <a:r>
              <a:rPr lang="en-US" sz="700" dirty="0">
                <a:solidFill>
                  <a:schemeClr val="bg1">
                    <a:lumMod val="75000"/>
                  </a:schemeClr>
                </a:solidFill>
                <a:latin typeface="Arial" panose="020B0604020202020204" pitchFamily="34" charset="0"/>
                <a:cs typeface="Arial" panose="020B0604020202020204" pitchFamily="34" charset="0"/>
              </a:rPr>
              <a:t> [Meme]. Retrieved June 30, 2025, from </a:t>
            </a:r>
            <a:r>
              <a:rPr lang="en-US" sz="700" dirty="0">
                <a:solidFill>
                  <a:schemeClr val="bg1">
                    <a:lumMod val="75000"/>
                  </a:schemeClr>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https://makeameme.org/meme/i-gave-informed</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72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721"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B8A065FD-A7CD-46F9-95F3-D9673C5B329D}" type="slidenum">
              <a:rPr lang="en-US" sz="1200" b="0" strike="noStrike" spc="-1" smtClean="0">
                <a:solidFill>
                  <a:schemeClr val="lt1">
                    <a:lumMod val="50000"/>
                  </a:schemeClr>
                </a:solidFill>
              </a:rPr>
              <a:t>105</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45E4C747-A0BF-4220-BFAC-C6821B067A28}"/>
              </a:ext>
            </a:extLst>
          </p:cNvPr>
          <p:cNvSpPr>
            <a:spLocks noGrp="1"/>
          </p:cNvSpPr>
          <p:nvPr>
            <p:ph type="title"/>
          </p:nvPr>
        </p:nvSpPr>
        <p:spPr>
          <a:xfrm>
            <a:off x="211560" y="182700"/>
            <a:ext cx="2514720" cy="62172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pic>
        <p:nvPicPr>
          <p:cNvPr id="1722"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724" name="Textfeld 24"/>
          <p:cNvSpPr/>
          <p:nvPr/>
        </p:nvSpPr>
        <p:spPr>
          <a:xfrm>
            <a:off x="359280" y="1191960"/>
            <a:ext cx="6383160" cy="137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Informed </a:t>
            </a:r>
            <a:endParaRPr lang="en-US" sz="2800" b="0" strike="noStrike" spc="-1" dirty="0">
              <a:solidFill>
                <a:srgbClr val="000000"/>
              </a:solidFill>
              <a:latin typeface="Calibri"/>
            </a:endParaRPr>
          </a:p>
          <a:p>
            <a:pPr defTabSz="914400">
              <a:lnSpc>
                <a:spcPct val="100000"/>
              </a:lnSpc>
            </a:pPr>
            <a:r>
              <a:rPr lang="en-US" sz="2800" b="1" strike="noStrike" spc="-1" dirty="0">
                <a:solidFill>
                  <a:srgbClr val="0070C0"/>
                </a:solidFill>
                <a:latin typeface="Arial"/>
                <a:ea typeface="Arial"/>
              </a:rPr>
              <a:t>Consent</a:t>
            </a:r>
            <a:endParaRPr lang="en-US" sz="2800" b="0" strike="noStrike" spc="-1" dirty="0">
              <a:solidFill>
                <a:srgbClr val="000000"/>
              </a:solidFill>
              <a:latin typeface="Calibri"/>
            </a:endParaRPr>
          </a:p>
          <a:p>
            <a:pPr defTabSz="914400">
              <a:lnSpc>
                <a:spcPct val="100000"/>
              </a:lnSpc>
            </a:pPr>
            <a:r>
              <a:rPr lang="en-US" sz="2800" b="1" strike="noStrike" spc="-1" dirty="0">
                <a:solidFill>
                  <a:srgbClr val="0070C0"/>
                </a:solidFill>
                <a:latin typeface="Arial"/>
                <a:ea typeface="Arial"/>
              </a:rPr>
              <a:t>- Example</a:t>
            </a:r>
            <a:endParaRPr lang="en-US" sz="2800" b="0" strike="noStrike" spc="-1" dirty="0">
              <a:solidFill>
                <a:srgbClr val="000000"/>
              </a:solidFill>
              <a:latin typeface="Calibri"/>
            </a:endParaRPr>
          </a:p>
        </p:txBody>
      </p:sp>
      <p:pic>
        <p:nvPicPr>
          <p:cNvPr id="1725" name="Grafik 7" descr="Screenhot from the Nacaps survey introduction page. Here the part of the page about data protection and the contact information are marked with a red box."/>
          <p:cNvPicPr/>
          <p:nvPr/>
        </p:nvPicPr>
        <p:blipFill>
          <a:blip r:embed="rId6"/>
          <a:srcRect r="9546"/>
          <a:stretch/>
        </p:blipFill>
        <p:spPr>
          <a:xfrm>
            <a:off x="2243880" y="1041480"/>
            <a:ext cx="4580640" cy="5451480"/>
          </a:xfrm>
          <a:prstGeom prst="rect">
            <a:avLst/>
          </a:prstGeom>
          <a:noFill/>
          <a:ln w="0">
            <a:solidFill>
              <a:srgbClr val="000000"/>
            </a:solidFill>
          </a:ln>
        </p:spPr>
      </p:pic>
      <p:sp>
        <p:nvSpPr>
          <p:cNvPr id="11" name="Textfeld 10" descr="Image source">
            <a:extLst>
              <a:ext uri="{FF2B5EF4-FFF2-40B4-BE49-F238E27FC236}">
                <a16:creationId xmlns:a16="http://schemas.microsoft.com/office/drawing/2014/main" id="{1C86E4C8-A8BB-4959-A834-17B419A83BF0}"/>
              </a:ext>
            </a:extLst>
          </p:cNvPr>
          <p:cNvSpPr txBox="1"/>
          <p:nvPr/>
        </p:nvSpPr>
        <p:spPr bwMode="auto">
          <a:xfrm>
            <a:off x="2189578" y="6516052"/>
            <a:ext cx="4842526" cy="369332"/>
          </a:xfrm>
          <a:prstGeom prst="rect">
            <a:avLst/>
          </a:prstGeom>
          <a:noFill/>
        </p:spPr>
        <p:txBody>
          <a:bodyPr wrap="square">
            <a:spAutoFit/>
          </a:bodyPr>
          <a:lstStyle/>
          <a:p>
            <a:r>
              <a:rPr lang="en-US" sz="6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600" dirty="0" err="1">
                <a:solidFill>
                  <a:schemeClr val="bg1">
                    <a:lumMod val="75000"/>
                  </a:schemeClr>
                </a:solidFill>
                <a:latin typeface="Arial" panose="020B0604020202020204" pitchFamily="34" charset="0"/>
                <a:cs typeface="Arial" panose="020B0604020202020204" pitchFamily="34" charset="0"/>
              </a:rPr>
              <a:t>Nacaps</a:t>
            </a:r>
            <a:r>
              <a:rPr lang="en-US" sz="600" dirty="0">
                <a:solidFill>
                  <a:schemeClr val="bg1">
                    <a:lumMod val="75000"/>
                  </a:schemeClr>
                </a:solidFill>
                <a:latin typeface="Arial" panose="020B0604020202020204" pitchFamily="34" charset="0"/>
                <a:cs typeface="Arial" panose="020B0604020202020204" pitchFamily="34" charset="0"/>
              </a:rPr>
              <a:t>) 2018 - Survey 2. Data collection: 2020. Hanover: FDZ-DZHW. https://doi.org/10.21249/ DZHW:nac2018:2.0.0. Questionnaire "</a:t>
            </a:r>
            <a:r>
              <a:rPr lang="en-US" sz="600" dirty="0" err="1">
                <a:solidFill>
                  <a:schemeClr val="bg1">
                    <a:lumMod val="75000"/>
                  </a:schemeClr>
                </a:solidFill>
                <a:latin typeface="Arial" panose="020B0604020202020204" pitchFamily="34" charset="0"/>
                <a:cs typeface="Arial" panose="020B0604020202020204" pitchFamily="34" charset="0"/>
              </a:rPr>
              <a:t>Nacaps</a:t>
            </a:r>
            <a:r>
              <a:rPr lang="en-US" sz="6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(2nd wave - doctoral candidates) (English) ". Index page.</a:t>
            </a:r>
          </a:p>
        </p:txBody>
      </p:sp>
      <p:pic>
        <p:nvPicPr>
          <p:cNvPr id="1726" name="Grafik 13" descr="The „Information and Consent to Survey and Data Protection“ sheet from the nacaps and DZHW survey. "/>
          <p:cNvPicPr/>
          <p:nvPr/>
        </p:nvPicPr>
        <p:blipFill>
          <a:blip r:embed="rId7"/>
          <a:stretch/>
        </p:blipFill>
        <p:spPr>
          <a:xfrm>
            <a:off x="6960240" y="1041480"/>
            <a:ext cx="4750560" cy="5483520"/>
          </a:xfrm>
          <a:prstGeom prst="rect">
            <a:avLst/>
          </a:prstGeom>
          <a:noFill/>
          <a:ln w="0">
            <a:solidFill>
              <a:srgbClr val="000000"/>
            </a:solidFill>
          </a:ln>
        </p:spPr>
      </p:pic>
      <p:sp>
        <p:nvSpPr>
          <p:cNvPr id="1727" name="Flussdiagramm: Prozess 12">
            <a:extLst>
              <a:ext uri="{C183D7F6-B498-43B3-948B-1728B52AA6E4}">
                <adec:decorative xmlns:adec="http://schemas.microsoft.com/office/drawing/2017/decorative" val="1"/>
              </a:ext>
            </a:extLst>
          </p:cNvPr>
          <p:cNvSpPr/>
          <p:nvPr/>
        </p:nvSpPr>
        <p:spPr>
          <a:xfrm>
            <a:off x="2117520" y="2967120"/>
            <a:ext cx="4840920" cy="2848320"/>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2" name="Textfeld 11" descr="Image source">
            <a:extLst>
              <a:ext uri="{FF2B5EF4-FFF2-40B4-BE49-F238E27FC236}">
                <a16:creationId xmlns:a16="http://schemas.microsoft.com/office/drawing/2014/main" id="{9545758D-E856-475B-BE6C-866441C4B034}"/>
              </a:ext>
            </a:extLst>
          </p:cNvPr>
          <p:cNvSpPr txBox="1"/>
          <p:nvPr/>
        </p:nvSpPr>
        <p:spPr bwMode="auto">
          <a:xfrm>
            <a:off x="6888088" y="6516052"/>
            <a:ext cx="4880029" cy="369332"/>
          </a:xfrm>
          <a:prstGeom prst="rect">
            <a:avLst/>
          </a:prstGeom>
          <a:noFill/>
        </p:spPr>
        <p:txBody>
          <a:bodyPr wrap="square">
            <a:spAutoFit/>
          </a:bodyPr>
          <a:lstStyle/>
          <a:p>
            <a:r>
              <a:rPr lang="en-US" sz="6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600" dirty="0" err="1">
                <a:solidFill>
                  <a:schemeClr val="bg1">
                    <a:lumMod val="75000"/>
                  </a:schemeClr>
                </a:solidFill>
                <a:latin typeface="Arial" panose="020B0604020202020204" pitchFamily="34" charset="0"/>
                <a:cs typeface="Arial" panose="020B0604020202020204" pitchFamily="34" charset="0"/>
              </a:rPr>
              <a:t>Nacaps</a:t>
            </a:r>
            <a:r>
              <a:rPr lang="en-US" sz="600" dirty="0">
                <a:solidFill>
                  <a:schemeClr val="bg1">
                    <a:lumMod val="75000"/>
                  </a:schemeClr>
                </a:solidFill>
                <a:latin typeface="Arial" panose="020B0604020202020204" pitchFamily="34" charset="0"/>
                <a:cs typeface="Arial" panose="020B0604020202020204" pitchFamily="34" charset="0"/>
              </a:rPr>
              <a:t>) 2018 - Survey 4. Data collection: 2022. Hanover: FDZ-DZHW. https://doi.org/10.21249/DZHW:nac2018:2.0.0. Questionnaire "</a:t>
            </a:r>
            <a:r>
              <a:rPr lang="en-US" sz="600" dirty="0" err="1">
                <a:solidFill>
                  <a:schemeClr val="bg1">
                    <a:lumMod val="75000"/>
                  </a:schemeClr>
                </a:solidFill>
                <a:latin typeface="Arial" panose="020B0604020202020204" pitchFamily="34" charset="0"/>
                <a:cs typeface="Arial" panose="020B0604020202020204" pitchFamily="34" charset="0"/>
              </a:rPr>
              <a:t>Nacaps</a:t>
            </a:r>
            <a:r>
              <a:rPr lang="en-US" sz="600" dirty="0">
                <a:solidFill>
                  <a:schemeClr val="bg1">
                    <a:lumMod val="75000"/>
                  </a:schemeClr>
                </a:solidFill>
                <a:latin typeface="Arial" panose="020B0604020202020204" pitchFamily="34" charset="0"/>
                <a:cs typeface="Arial" panose="020B0604020202020204" pitchFamily="34" charset="0"/>
              </a:rPr>
              <a:t> 2018. Information and Consent to Survey and Data Protection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72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73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A9E7EDA-20C8-4C06-853D-520491739537}" type="slidenum">
              <a:rPr lang="en-US" sz="1200" b="0" strike="noStrike" spc="-1" smtClean="0">
                <a:solidFill>
                  <a:schemeClr val="lt1">
                    <a:lumMod val="50000"/>
                  </a:schemeClr>
                </a:solidFill>
              </a:rPr>
              <a:t>106</a:t>
            </a:fld>
            <a:endParaRPr lang="en-US" sz="1200" b="0" strike="noStrike" spc="-1" dirty="0">
              <a:solidFill>
                <a:srgbClr val="000000"/>
              </a:solidFill>
              <a:latin typeface="Calibri"/>
            </a:endParaRPr>
          </a:p>
        </p:txBody>
      </p:sp>
      <p:pic>
        <p:nvPicPr>
          <p:cNvPr id="173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3" name="Titel 2">
            <a:extLst>
              <a:ext uri="{FF2B5EF4-FFF2-40B4-BE49-F238E27FC236}">
                <a16:creationId xmlns:a16="http://schemas.microsoft.com/office/drawing/2014/main" id="{43010C89-D5D6-4155-9B07-B5704B2C852F}"/>
              </a:ext>
            </a:extLst>
          </p:cNvPr>
          <p:cNvSpPr>
            <a:spLocks noGrp="1"/>
          </p:cNvSpPr>
          <p:nvPr>
            <p:ph type="title"/>
          </p:nvPr>
        </p:nvSpPr>
        <p:spPr>
          <a:xfrm>
            <a:off x="252200" y="-71820"/>
            <a:ext cx="4766840" cy="100170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sp>
        <p:nvSpPr>
          <p:cNvPr id="1733" name="Textfeld 12"/>
          <p:cNvSpPr/>
          <p:nvPr/>
        </p:nvSpPr>
        <p:spPr>
          <a:xfrm>
            <a:off x="359280" y="11919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Third-Party Platforms</a:t>
            </a:r>
            <a:endParaRPr lang="en-US" sz="2800" b="0" strike="noStrike" spc="-1" dirty="0">
              <a:solidFill>
                <a:srgbClr val="000000"/>
              </a:solidFill>
              <a:latin typeface="Calibri"/>
            </a:endParaRPr>
          </a:p>
        </p:txBody>
      </p:sp>
      <p:sp>
        <p:nvSpPr>
          <p:cNvPr id="1734" name="Textfeld 15"/>
          <p:cNvSpPr/>
          <p:nvPr/>
        </p:nvSpPr>
        <p:spPr>
          <a:xfrm>
            <a:off x="375840" y="1748160"/>
            <a:ext cx="3918600" cy="333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Online surveys must protect respondents' data, especially when collecting personal or sensitive information.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Ensure that the survey platform uses </a:t>
            </a:r>
            <a:r>
              <a:rPr lang="en-US" sz="1800" b="1" strike="noStrike" spc="-1" dirty="0">
                <a:solidFill>
                  <a:schemeClr val="dk1"/>
                </a:solidFill>
                <a:latin typeface="Arial"/>
                <a:ea typeface="Arial"/>
              </a:rPr>
              <a:t>encryption</a:t>
            </a:r>
            <a:r>
              <a:rPr lang="en-US" sz="1800" b="0" strike="noStrike" spc="-1" dirty="0">
                <a:solidFill>
                  <a:schemeClr val="dk1"/>
                </a:solidFill>
                <a:latin typeface="Arial"/>
                <a:ea typeface="Arial"/>
              </a:rPr>
              <a:t> (e.g., SSL) to secure data transmission.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Survey platform needs to </a:t>
            </a:r>
            <a:r>
              <a:rPr lang="en-US" sz="1800" b="1" strike="noStrike" spc="-1" dirty="0">
                <a:solidFill>
                  <a:schemeClr val="dk1"/>
                </a:solidFill>
                <a:latin typeface="Arial"/>
                <a:ea typeface="Arial"/>
              </a:rPr>
              <a:t>comply with data protection regulations</a:t>
            </a:r>
            <a:r>
              <a:rPr lang="en-US" sz="1800" b="0" strike="noStrike" spc="-1" dirty="0">
                <a:solidFill>
                  <a:schemeClr val="dk1"/>
                </a:solidFill>
                <a:latin typeface="Arial"/>
                <a:ea typeface="Arial"/>
              </a:rPr>
              <a:t> (e.g. GDPR, HIPAA)</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store data on </a:t>
            </a:r>
            <a:r>
              <a:rPr lang="en-US" sz="1800" b="1" strike="noStrike" spc="-1" dirty="0">
                <a:solidFill>
                  <a:schemeClr val="dk1"/>
                </a:solidFill>
                <a:latin typeface="Arial"/>
                <a:ea typeface="Arial"/>
              </a:rPr>
              <a:t>EU servers</a:t>
            </a:r>
            <a:endParaRPr lang="en-US" sz="1800" b="0" strike="noStrike" spc="-1" dirty="0">
              <a:solidFill>
                <a:srgbClr val="000000"/>
              </a:solidFill>
              <a:latin typeface="Calibri"/>
            </a:endParaRPr>
          </a:p>
        </p:txBody>
      </p:sp>
      <p:pic>
        <p:nvPicPr>
          <p:cNvPr id="1742" name="Grafik 10" descr="Smiley with heart eyes"/>
          <p:cNvPicPr/>
          <p:nvPr/>
        </p:nvPicPr>
        <p:blipFill>
          <a:blip r:embed="rId6">
            <a:extLst>
              <a:ext uri="{96DAC541-7B7A-43D3-8B79-37D633B846F1}">
                <asvg:svgBlip xmlns:asvg="http://schemas.microsoft.com/office/drawing/2016/SVG/main" r:embed="rId7"/>
              </a:ext>
            </a:extLst>
          </a:blip>
          <a:stretch/>
        </p:blipFill>
        <p:spPr>
          <a:xfrm>
            <a:off x="5582880" y="1512360"/>
            <a:ext cx="912960" cy="912960"/>
          </a:xfrm>
          <a:prstGeom prst="rect">
            <a:avLst/>
          </a:prstGeom>
          <a:noFill/>
          <a:ln w="0">
            <a:noFill/>
          </a:ln>
        </p:spPr>
      </p:pic>
      <p:pic>
        <p:nvPicPr>
          <p:cNvPr id="1735" name="Grafik 5" descr="Lime Survey Logo"/>
          <p:cNvPicPr/>
          <p:nvPr/>
        </p:nvPicPr>
        <p:blipFill>
          <a:blip r:embed="rId8"/>
          <a:stretch/>
        </p:blipFill>
        <p:spPr>
          <a:xfrm>
            <a:off x="5221800" y="2451240"/>
            <a:ext cx="1729440" cy="527400"/>
          </a:xfrm>
          <a:prstGeom prst="rect">
            <a:avLst/>
          </a:prstGeom>
          <a:noFill/>
          <a:ln w="0">
            <a:noFill/>
          </a:ln>
        </p:spPr>
      </p:pic>
      <p:pic>
        <p:nvPicPr>
          <p:cNvPr id="1736" name="Grafik 11" descr="REDCap Logo"/>
          <p:cNvPicPr/>
          <p:nvPr/>
        </p:nvPicPr>
        <p:blipFill>
          <a:blip r:embed="rId9"/>
          <a:stretch/>
        </p:blipFill>
        <p:spPr>
          <a:xfrm>
            <a:off x="5321520" y="2925000"/>
            <a:ext cx="1729440" cy="569880"/>
          </a:xfrm>
          <a:prstGeom prst="rect">
            <a:avLst/>
          </a:prstGeom>
          <a:noFill/>
          <a:ln w="0">
            <a:noFill/>
          </a:ln>
        </p:spPr>
      </p:pic>
      <p:pic>
        <p:nvPicPr>
          <p:cNvPr id="1738" name="Grafik 17" descr="UNIPARK Logo"/>
          <p:cNvPicPr/>
          <p:nvPr/>
        </p:nvPicPr>
        <p:blipFill>
          <a:blip r:embed="rId10"/>
          <a:stretch/>
        </p:blipFill>
        <p:spPr>
          <a:xfrm>
            <a:off x="5231880" y="3645000"/>
            <a:ext cx="2086560" cy="257760"/>
          </a:xfrm>
          <a:prstGeom prst="rect">
            <a:avLst/>
          </a:prstGeom>
          <a:noFill/>
          <a:ln w="0">
            <a:noFill/>
          </a:ln>
        </p:spPr>
      </p:pic>
      <p:pic>
        <p:nvPicPr>
          <p:cNvPr id="1754" name="Grafik 43" descr="Formbricks logo"/>
          <p:cNvPicPr/>
          <p:nvPr/>
        </p:nvPicPr>
        <p:blipFill>
          <a:blip r:embed="rId11">
            <a:extLst>
              <a:ext uri="{96DAC541-7B7A-43D3-8B79-37D633B846F1}">
                <asvg:svgBlip xmlns:asvg="http://schemas.microsoft.com/office/drawing/2016/SVG/main" r:embed="rId12"/>
              </a:ext>
            </a:extLst>
          </a:blip>
          <a:stretch/>
        </p:blipFill>
        <p:spPr>
          <a:xfrm>
            <a:off x="5231880" y="3997440"/>
            <a:ext cx="2160360" cy="445680"/>
          </a:xfrm>
          <a:prstGeom prst="rect">
            <a:avLst/>
          </a:prstGeom>
          <a:noFill/>
          <a:ln w="0">
            <a:noFill/>
          </a:ln>
        </p:spPr>
      </p:pic>
      <p:pic>
        <p:nvPicPr>
          <p:cNvPr id="1740" name="Grafik 21" descr="KoBoToolbox"/>
          <p:cNvPicPr/>
          <p:nvPr/>
        </p:nvPicPr>
        <p:blipFill>
          <a:blip r:embed="rId13"/>
          <a:stretch/>
        </p:blipFill>
        <p:spPr>
          <a:xfrm>
            <a:off x="5321520" y="4476240"/>
            <a:ext cx="1830240" cy="425880"/>
          </a:xfrm>
          <a:prstGeom prst="rect">
            <a:avLst/>
          </a:prstGeom>
          <a:noFill/>
          <a:ln w="0">
            <a:noFill/>
          </a:ln>
        </p:spPr>
      </p:pic>
      <p:pic>
        <p:nvPicPr>
          <p:cNvPr id="1739" name="Grafik 19" descr="EUSurvey logo"/>
          <p:cNvPicPr/>
          <p:nvPr/>
        </p:nvPicPr>
        <p:blipFill>
          <a:blip r:embed="rId14"/>
          <a:stretch/>
        </p:blipFill>
        <p:spPr>
          <a:xfrm>
            <a:off x="5139720" y="4538520"/>
            <a:ext cx="2160360" cy="1268280"/>
          </a:xfrm>
          <a:prstGeom prst="rect">
            <a:avLst/>
          </a:prstGeom>
          <a:noFill/>
          <a:ln w="0">
            <a:noFill/>
          </a:ln>
        </p:spPr>
      </p:pic>
      <p:pic>
        <p:nvPicPr>
          <p:cNvPr id="1737" name="Grafik 14" descr="SoSci Logo"/>
          <p:cNvPicPr/>
          <p:nvPr/>
        </p:nvPicPr>
        <p:blipFill>
          <a:blip r:embed="rId15"/>
          <a:stretch/>
        </p:blipFill>
        <p:spPr>
          <a:xfrm>
            <a:off x="5640480" y="5499360"/>
            <a:ext cx="1269360" cy="520200"/>
          </a:xfrm>
          <a:prstGeom prst="rect">
            <a:avLst/>
          </a:prstGeom>
          <a:noFill/>
          <a:ln w="0">
            <a:noFill/>
          </a:ln>
        </p:spPr>
      </p:pic>
      <p:pic>
        <p:nvPicPr>
          <p:cNvPr id="1750" name="Grafik 35" descr="Jotform Logo"/>
          <p:cNvPicPr/>
          <p:nvPr/>
        </p:nvPicPr>
        <p:blipFill>
          <a:blip r:embed="rId16"/>
          <a:stretch/>
        </p:blipFill>
        <p:spPr>
          <a:xfrm>
            <a:off x="5603040" y="6099840"/>
            <a:ext cx="1446480" cy="360720"/>
          </a:xfrm>
          <a:prstGeom prst="rect">
            <a:avLst/>
          </a:prstGeom>
          <a:noFill/>
          <a:ln w="0">
            <a:noFill/>
          </a:ln>
        </p:spPr>
      </p:pic>
      <p:grpSp>
        <p:nvGrpSpPr>
          <p:cNvPr id="4" name="Gruppieren 3" descr="Smiley with indifferent facial expression">
            <a:extLst>
              <a:ext uri="{FF2B5EF4-FFF2-40B4-BE49-F238E27FC236}">
                <a16:creationId xmlns:a16="http://schemas.microsoft.com/office/drawing/2014/main" id="{AC6A322A-11AC-4998-BCB2-7046A7BF0340}"/>
              </a:ext>
            </a:extLst>
          </p:cNvPr>
          <p:cNvGrpSpPr/>
          <p:nvPr/>
        </p:nvGrpSpPr>
        <p:grpSpPr>
          <a:xfrm>
            <a:off x="8027640" y="1488600"/>
            <a:ext cx="912960" cy="912960"/>
            <a:chOff x="8027640" y="1488600"/>
            <a:chExt cx="912960" cy="912960"/>
          </a:xfrm>
        </p:grpSpPr>
        <p:pic>
          <p:nvPicPr>
            <p:cNvPr id="1743" name="Grafik 18" descr="Smiley with indifferent facial expression"/>
            <p:cNvPicPr/>
            <p:nvPr/>
          </p:nvPicPr>
          <p:blipFill>
            <a:blip r:embed="rId17">
              <a:extLst>
                <a:ext uri="{96DAC541-7B7A-43D3-8B79-37D633B846F1}">
                  <asvg:svgBlip xmlns:asvg="http://schemas.microsoft.com/office/drawing/2016/SVG/main" r:embed="rId18"/>
                </a:ext>
              </a:extLst>
            </a:blip>
            <a:stretch/>
          </p:blipFill>
          <p:spPr>
            <a:xfrm>
              <a:off x="8027640" y="1488600"/>
              <a:ext cx="912960" cy="912960"/>
            </a:xfrm>
            <a:prstGeom prst="rect">
              <a:avLst/>
            </a:prstGeom>
            <a:noFill/>
            <a:ln w="0">
              <a:noFill/>
            </a:ln>
          </p:spPr>
        </p:pic>
        <p:sp>
          <p:nvSpPr>
            <p:cNvPr id="1744" name="Ellipse 23"/>
            <p:cNvSpPr/>
            <p:nvPr/>
          </p:nvSpPr>
          <p:spPr>
            <a:xfrm>
              <a:off x="8268840" y="1945800"/>
              <a:ext cx="430560" cy="312480"/>
            </a:xfrm>
            <a:prstGeom prst="ellipse">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cxnSp>
          <p:nvCxnSpPr>
            <p:cNvPr id="1745" name="Gerader Verbinder 25"/>
            <p:cNvCxnSpPr/>
            <p:nvPr/>
          </p:nvCxnSpPr>
          <p:spPr>
            <a:xfrm>
              <a:off x="8340480" y="2102760"/>
              <a:ext cx="289440" cy="1440"/>
            </a:xfrm>
            <a:prstGeom prst="straightConnector1">
              <a:avLst/>
            </a:prstGeom>
            <a:ln w="28575">
              <a:solidFill>
                <a:srgbClr val="000000"/>
              </a:solidFill>
              <a:round/>
            </a:ln>
          </p:spPr>
        </p:cxnSp>
      </p:grpSp>
      <p:pic>
        <p:nvPicPr>
          <p:cNvPr id="1746" name="Grafik 29" descr="Survey Monkey Logo"/>
          <p:cNvPicPr/>
          <p:nvPr/>
        </p:nvPicPr>
        <p:blipFill>
          <a:blip r:embed="rId19"/>
          <a:stretch/>
        </p:blipFill>
        <p:spPr>
          <a:xfrm>
            <a:off x="7766280" y="2635200"/>
            <a:ext cx="1518120" cy="639720"/>
          </a:xfrm>
          <a:prstGeom prst="rect">
            <a:avLst/>
          </a:prstGeom>
          <a:noFill/>
          <a:ln w="0">
            <a:noFill/>
          </a:ln>
        </p:spPr>
      </p:pic>
      <p:sp>
        <p:nvSpPr>
          <p:cNvPr id="1748" name="Textfeld 32"/>
          <p:cNvSpPr/>
          <p:nvPr/>
        </p:nvSpPr>
        <p:spPr>
          <a:xfrm>
            <a:off x="7622640" y="3213000"/>
            <a:ext cx="243252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200" b="0" strike="noStrike" spc="-1" dirty="0">
                <a:solidFill>
                  <a:schemeClr val="dk1"/>
                </a:solidFill>
                <a:latin typeface="Arial"/>
                <a:ea typeface="Arial"/>
              </a:rPr>
              <a:t>(EU server for new corporate customers only)</a:t>
            </a:r>
            <a:endParaRPr lang="en-US" sz="1200" b="0" strike="noStrike" spc="-1" dirty="0">
              <a:solidFill>
                <a:srgbClr val="000000"/>
              </a:solidFill>
              <a:latin typeface="Calibri"/>
            </a:endParaRPr>
          </a:p>
        </p:txBody>
      </p:sp>
      <p:pic>
        <p:nvPicPr>
          <p:cNvPr id="1747" name="Grafik 31" descr="qualtrics logo"/>
          <p:cNvPicPr/>
          <p:nvPr/>
        </p:nvPicPr>
        <p:blipFill>
          <a:blip r:embed="rId20"/>
          <a:srcRect l="13635" t="29284" r="13635" b="29688"/>
          <a:stretch/>
        </p:blipFill>
        <p:spPr>
          <a:xfrm>
            <a:off x="7896240" y="4221000"/>
            <a:ext cx="1360080" cy="401760"/>
          </a:xfrm>
          <a:prstGeom prst="rect">
            <a:avLst/>
          </a:prstGeom>
          <a:noFill/>
          <a:ln w="0">
            <a:noFill/>
          </a:ln>
        </p:spPr>
      </p:pic>
      <p:sp>
        <p:nvSpPr>
          <p:cNvPr id="1749" name="Textfeld 33"/>
          <p:cNvSpPr/>
          <p:nvPr/>
        </p:nvSpPr>
        <p:spPr>
          <a:xfrm>
            <a:off x="7608240" y="4538520"/>
            <a:ext cx="243252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200" b="0" strike="noStrike" spc="-1" dirty="0">
                <a:solidFill>
                  <a:schemeClr val="dk1"/>
                </a:solidFill>
                <a:latin typeface="Arial"/>
                <a:ea typeface="Arial"/>
              </a:rPr>
              <a:t>(</a:t>
            </a:r>
            <a:r>
              <a:rPr lang="en-US" sz="1200" b="0" strike="noStrike" spc="-1" dirty="0" err="1">
                <a:solidFill>
                  <a:schemeClr val="dk1"/>
                </a:solidFill>
                <a:latin typeface="Arial"/>
                <a:ea typeface="Arial"/>
              </a:rPr>
              <a:t>intransparent</a:t>
            </a:r>
            <a:r>
              <a:rPr lang="en-US" sz="1200" b="0" strike="noStrike" spc="-1" dirty="0">
                <a:solidFill>
                  <a:schemeClr val="dk1"/>
                </a:solidFill>
                <a:latin typeface="Arial"/>
                <a:ea typeface="Arial"/>
              </a:rPr>
              <a:t> about server locations)</a:t>
            </a:r>
            <a:endParaRPr lang="en-US" sz="1200" b="0" strike="noStrike" spc="-1" dirty="0">
              <a:solidFill>
                <a:srgbClr val="000000"/>
              </a:solidFill>
              <a:latin typeface="Calibri"/>
            </a:endParaRPr>
          </a:p>
        </p:txBody>
      </p:sp>
      <p:pic>
        <p:nvPicPr>
          <p:cNvPr id="1752" name="Grafik 39" descr="Google Forms logo"/>
          <p:cNvPicPr/>
          <p:nvPr/>
        </p:nvPicPr>
        <p:blipFill>
          <a:blip r:embed="rId21"/>
          <a:srcRect l="9784" t="10522" r="10906" b="11070"/>
          <a:stretch/>
        </p:blipFill>
        <p:spPr>
          <a:xfrm>
            <a:off x="8029440" y="5155200"/>
            <a:ext cx="991440" cy="923400"/>
          </a:xfrm>
          <a:prstGeom prst="rect">
            <a:avLst/>
          </a:prstGeom>
          <a:noFill/>
          <a:ln w="0">
            <a:noFill/>
          </a:ln>
        </p:spPr>
      </p:pic>
      <p:sp>
        <p:nvSpPr>
          <p:cNvPr id="1753" name="Textfeld 40"/>
          <p:cNvSpPr/>
          <p:nvPr/>
        </p:nvSpPr>
        <p:spPr>
          <a:xfrm>
            <a:off x="7622640" y="6080040"/>
            <a:ext cx="24325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200" b="0" strike="noStrike" spc="-1" dirty="0">
                <a:solidFill>
                  <a:schemeClr val="dk1"/>
                </a:solidFill>
                <a:latin typeface="Arial"/>
                <a:ea typeface="Arial"/>
              </a:rPr>
              <a:t>(enterprise version of Google Workspace and have set your data storage preferences )</a:t>
            </a:r>
            <a:endParaRPr lang="en-US" sz="1200" b="0" strike="noStrike" spc="-1" dirty="0">
              <a:solidFill>
                <a:srgbClr val="000000"/>
              </a:solidFill>
              <a:latin typeface="Calibri"/>
            </a:endParaRPr>
          </a:p>
        </p:txBody>
      </p:sp>
      <p:pic>
        <p:nvPicPr>
          <p:cNvPr id="1741" name="Grafik 2" descr="Emoticon with a sad face and a tear"/>
          <p:cNvPicPr/>
          <p:nvPr/>
        </p:nvPicPr>
        <p:blipFill>
          <a:blip r:embed="rId22">
            <a:extLst>
              <a:ext uri="{96DAC541-7B7A-43D3-8B79-37D633B846F1}">
                <asvg:svgBlip xmlns:asvg="http://schemas.microsoft.com/office/drawing/2016/SVG/main" r:embed="rId23"/>
              </a:ext>
            </a:extLst>
          </a:blip>
          <a:stretch/>
        </p:blipFill>
        <p:spPr>
          <a:xfrm>
            <a:off x="10200240" y="1460520"/>
            <a:ext cx="912960" cy="912960"/>
          </a:xfrm>
          <a:prstGeom prst="rect">
            <a:avLst/>
          </a:prstGeom>
          <a:noFill/>
          <a:ln w="0">
            <a:noFill/>
          </a:ln>
        </p:spPr>
      </p:pic>
      <p:pic>
        <p:nvPicPr>
          <p:cNvPr id="1751" name="Grafik 37" descr="Typeform Logo"/>
          <p:cNvPicPr/>
          <p:nvPr/>
        </p:nvPicPr>
        <p:blipFill>
          <a:blip r:embed="rId24"/>
          <a:stretch/>
        </p:blipFill>
        <p:spPr>
          <a:xfrm>
            <a:off x="9704880" y="2442600"/>
            <a:ext cx="1903680" cy="67284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3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73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73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73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738"/>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739"/>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740"/>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741"/>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742"/>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7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174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1748"/>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1749"/>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1750"/>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1751"/>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1752"/>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1753"/>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1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72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pic>
        <p:nvPicPr>
          <p:cNvPr id="173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73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A9E7EDA-20C8-4C06-853D-520491739537}" type="slidenum">
              <a:rPr lang="en-US" sz="1200" b="0" strike="noStrike" spc="-1" smtClean="0">
                <a:solidFill>
                  <a:schemeClr val="lt1">
                    <a:lumMod val="50000"/>
                  </a:schemeClr>
                </a:solidFill>
              </a:rPr>
              <a:t>107</a:t>
            </a:fld>
            <a:endParaRPr lang="en-US" sz="1200" b="0" strike="noStrike" spc="-1" dirty="0">
              <a:solidFill>
                <a:srgbClr val="000000"/>
              </a:solidFill>
              <a:latin typeface="Calibri"/>
            </a:endParaRPr>
          </a:p>
        </p:txBody>
      </p:sp>
      <p:sp>
        <p:nvSpPr>
          <p:cNvPr id="3" name="Titel 2">
            <a:extLst>
              <a:ext uri="{FF2B5EF4-FFF2-40B4-BE49-F238E27FC236}">
                <a16:creationId xmlns:a16="http://schemas.microsoft.com/office/drawing/2014/main" id="{F91087C7-CE13-42D6-AB3A-DA1C8FABF8BF}"/>
              </a:ext>
            </a:extLst>
          </p:cNvPr>
          <p:cNvSpPr>
            <a:spLocks noGrp="1"/>
          </p:cNvSpPr>
          <p:nvPr>
            <p:ph type="title"/>
          </p:nvPr>
        </p:nvSpPr>
        <p:spPr>
          <a:xfrm>
            <a:off x="459733" y="274540"/>
            <a:ext cx="2789040" cy="533520"/>
          </a:xfrm>
        </p:spPr>
        <p:txBody>
          <a:bodyPr/>
          <a:lstStyle/>
          <a:p>
            <a:r>
              <a:rPr lang="en-US" sz="2800" dirty="0">
                <a:solidFill>
                  <a:schemeClr val="bg1"/>
                </a:solidFill>
                <a:latin typeface="Arial" panose="020B0604020202020204" pitchFamily="34" charset="0"/>
                <a:cs typeface="Arial" panose="020B0604020202020204" pitchFamily="34" charset="0"/>
              </a:rPr>
              <a:t>Data Protection</a:t>
            </a:r>
          </a:p>
        </p:txBody>
      </p:sp>
      <p:sp>
        <p:nvSpPr>
          <p:cNvPr id="36" name="PlaceHolder 2">
            <a:extLst>
              <a:ext uri="{FF2B5EF4-FFF2-40B4-BE49-F238E27FC236}">
                <a16:creationId xmlns:a16="http://schemas.microsoft.com/office/drawing/2014/main" id="{3A8A7833-9663-402B-9725-03CA709D2B1A}"/>
              </a:ext>
            </a:extLst>
          </p:cNvPr>
          <p:cNvSpPr txBox="1">
            <a:spLocks/>
          </p:cNvSpPr>
          <p:nvPr/>
        </p:nvSpPr>
        <p:spPr>
          <a:xfrm>
            <a:off x="459733" y="1268840"/>
            <a:ext cx="9467280" cy="382978"/>
          </a:xfrm>
          <a:prstGeom prst="rect">
            <a:avLst/>
          </a:prstGeom>
          <a:noFill/>
          <a:ln w="0">
            <a:noFill/>
          </a:ln>
        </p:spPr>
        <p:txBody>
          <a:bodyPr vert="horz" lIns="0" tIns="0" rIns="0" bIns="0" rtlCol="0" anchor="t">
            <a:no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a:lnSpc>
                <a:spcPct val="100000"/>
              </a:lnSpc>
              <a:spcBef>
                <a:spcPts val="1199"/>
              </a:spcBef>
              <a:spcAft>
                <a:spcPts val="601"/>
              </a:spcAft>
              <a:tabLst>
                <a:tab pos="0" algn="l"/>
              </a:tabLst>
            </a:pPr>
            <a:r>
              <a:rPr lang="en-US" sz="2400" b="1" spc="-1" dirty="0">
                <a:solidFill>
                  <a:srgbClr val="0070C0"/>
                </a:solidFill>
                <a:ea typeface="Open Sans"/>
              </a:rPr>
              <a:t>Collecting Contact Information in Web Surveys</a:t>
            </a:r>
            <a:endParaRPr lang="en-US" sz="2000" b="1" spc="-1" dirty="0">
              <a:solidFill>
                <a:schemeClr val="tx1"/>
              </a:solidFill>
            </a:endParaRPr>
          </a:p>
        </p:txBody>
      </p:sp>
      <p:sp>
        <p:nvSpPr>
          <p:cNvPr id="2" name="Rectangle 1">
            <a:extLst>
              <a:ext uri="{FF2B5EF4-FFF2-40B4-BE49-F238E27FC236}">
                <a16:creationId xmlns:a16="http://schemas.microsoft.com/office/drawing/2014/main" id="{A798195A-D82F-443F-9E81-EE0D9B28EE28}"/>
              </a:ext>
            </a:extLst>
          </p:cNvPr>
          <p:cNvSpPr>
            <a:spLocks noChangeArrowheads="1"/>
          </p:cNvSpPr>
          <p:nvPr/>
        </p:nvSpPr>
        <p:spPr bwMode="auto">
          <a:xfrm>
            <a:off x="376920" y="1745377"/>
            <a:ext cx="9973979" cy="4816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Inquire contact data at the end of the surv</a:t>
            </a:r>
            <a:r>
              <a:rPr lang="en-US" altLang="en-US" b="1" dirty="0">
                <a:latin typeface="Arial" panose="020B0604020202020204" pitchFamily="34" charset="0"/>
              </a:rPr>
              <a:t>ey</a:t>
            </a: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Allow participants to opt out</a:t>
            </a:r>
          </a:p>
          <a:p>
            <a:pPr marL="0" marR="0" lvl="0" indent="0" algn="l" defTabSz="914400" rtl="0" eaLnBrk="0" fontAlgn="base" latinLnBrk="0" hangingPunct="0">
              <a:lnSpc>
                <a:spcPct val="100000"/>
              </a:lnSpc>
              <a:spcBef>
                <a:spcPct val="0"/>
              </a:spcBef>
              <a:spcAft>
                <a:spcPts val="600"/>
              </a:spcAft>
              <a:buClrTx/>
              <a:buSzTx/>
              <a:buFontTx/>
              <a:buChar char="•"/>
              <a:tabLst/>
            </a:pPr>
            <a:r>
              <a:rPr lang="en-US" altLang="en-US" b="1" dirty="0">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Clearly separate survey data from contact data</a:t>
            </a:r>
            <a:endParaRPr lang="en-US" altLang="en-US" dirty="0">
              <a:latin typeface="Arial" panose="020B0604020202020204" pitchFamily="34" charset="0"/>
            </a:endParaRPr>
          </a:p>
          <a:p>
            <a:pPr marL="742950" lvl="1" indent="-285750" eaLnBrk="0" fontAlgn="base" hangingPunct="0">
              <a:spcBef>
                <a:spcPct val="0"/>
              </a:spcBef>
              <a:spcAft>
                <a:spcPts val="600"/>
              </a:spcAft>
              <a:buFont typeface="Wingdings" panose="05000000000000000000" pitchFamily="2" charset="2"/>
              <a:buChar char="Ø"/>
            </a:pPr>
            <a:r>
              <a:rPr kumimoji="0" lang="en-US" altLang="en-US" i="0" u="none" strike="noStrike" cap="none" normalizeH="0" baseline="0" dirty="0">
                <a:ln>
                  <a:noFill/>
                </a:ln>
                <a:solidFill>
                  <a:schemeClr val="tx1"/>
                </a:solidFill>
                <a:effectLst/>
                <a:latin typeface="Arial" panose="020B0604020202020204" pitchFamily="34" charset="0"/>
              </a:rPr>
              <a:t>Use dedicated tools or functions to collect contact information</a:t>
            </a:r>
            <a:br>
              <a:rPr kumimoji="0" lang="en-US" altLang="en-US" i="0" u="none" strike="noStrike" cap="none" normalizeH="0" baseline="0" dirty="0">
                <a:ln>
                  <a:noFill/>
                </a:ln>
                <a:solidFill>
                  <a:schemeClr val="tx1"/>
                </a:solidFill>
                <a:effectLst/>
                <a:latin typeface="Arial" panose="020B0604020202020204" pitchFamily="34" charset="0"/>
              </a:rPr>
            </a:br>
            <a:r>
              <a:rPr kumimoji="0" lang="en-US" altLang="en-US" i="0" u="none" strike="noStrike" cap="none" normalizeH="0" baseline="0" dirty="0">
                <a:ln>
                  <a:noFill/>
                </a:ln>
                <a:solidFill>
                  <a:schemeClr val="tx1"/>
                </a:solidFill>
                <a:effectLst/>
                <a:latin typeface="Arial" panose="020B0604020202020204" pitchFamily="34" charset="0"/>
              </a:rPr>
              <a:t>For example, use a </a:t>
            </a:r>
            <a:r>
              <a:rPr kumimoji="0" lang="en-US" altLang="en-US" i="1" u="none" strike="noStrike" cap="none" normalizeH="0" baseline="0" dirty="0">
                <a:ln>
                  <a:noFill/>
                </a:ln>
                <a:solidFill>
                  <a:schemeClr val="tx1"/>
                </a:solidFill>
                <a:effectLst/>
                <a:latin typeface="Arial" panose="020B0604020202020204" pitchFamily="34" charset="0"/>
              </a:rPr>
              <a:t>"contact form"</a:t>
            </a:r>
            <a:r>
              <a:rPr kumimoji="0" lang="en-US" altLang="en-US" i="0" u="none" strike="noStrike" cap="none" normalizeH="0" baseline="0" dirty="0">
                <a:ln>
                  <a:noFill/>
                </a:ln>
                <a:solidFill>
                  <a:schemeClr val="tx1"/>
                </a:solidFill>
                <a:effectLst/>
                <a:latin typeface="Arial" panose="020B0604020202020204" pitchFamily="34" charset="0"/>
              </a:rPr>
              <a:t> function or </a:t>
            </a:r>
            <a:r>
              <a:rPr kumimoji="0" lang="en-US" altLang="en-US" i="1" u="none" strike="noStrike" cap="none" normalizeH="0" baseline="0" dirty="0">
                <a:ln>
                  <a:noFill/>
                </a:ln>
                <a:solidFill>
                  <a:schemeClr val="tx1"/>
                </a:solidFill>
                <a:effectLst/>
                <a:latin typeface="Arial" panose="020B0604020202020204" pitchFamily="34" charset="0"/>
              </a:rPr>
              <a:t>linked survey page</a:t>
            </a:r>
            <a:r>
              <a:rPr kumimoji="0" lang="en-US" altLang="en-US" i="0" u="none" strike="noStrike" cap="none" normalizeH="0" baseline="0" dirty="0">
                <a:ln>
                  <a:noFill/>
                </a:ln>
                <a:solidFill>
                  <a:schemeClr val="tx1"/>
                </a:solidFill>
                <a:effectLst/>
                <a:latin typeface="Arial" panose="020B0604020202020204" pitchFamily="34" charset="0"/>
              </a:rPr>
              <a:t> that stores data on a separate server.</a:t>
            </a:r>
          </a:p>
          <a:p>
            <a:pPr marL="742950" lvl="1" indent="-285750" eaLnBrk="0" fontAlgn="base" hangingPunct="0">
              <a:spcBef>
                <a:spcPct val="0"/>
              </a:spcBef>
              <a:spcAft>
                <a:spcPts val="600"/>
              </a:spcAft>
              <a:buFont typeface="Wingdings" panose="05000000000000000000" pitchFamily="2" charset="2"/>
              <a:buChar char="Ø"/>
            </a:pPr>
            <a:r>
              <a:rPr kumimoji="0" lang="en-US" altLang="en-US" sz="1800" i="0" u="none" strike="noStrike" cap="none" normalizeH="0" baseline="0" dirty="0">
                <a:ln>
                  <a:noFill/>
                </a:ln>
                <a:solidFill>
                  <a:schemeClr val="tx1"/>
                </a:solidFill>
                <a:effectLst/>
                <a:latin typeface="Arial" panose="020B0604020202020204" pitchFamily="34" charset="0"/>
              </a:rPr>
              <a:t>Store contact data separately from response data</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182563" lvl="1" indent="-182563" eaLnBrk="0" fontAlgn="base" hangingPunct="0">
              <a:spcBef>
                <a:spcPct val="0"/>
              </a:spcBef>
              <a:spcAft>
                <a:spcPts val="60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Apply strong encryption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182563" lvl="1" indent="-182563" eaLnBrk="0" fontAlgn="base" hangingPunct="0">
              <a:spcBef>
                <a:spcPct val="0"/>
              </a:spcBef>
              <a:spcAft>
                <a:spcPts val="60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Use secure and access-controlled storage</a:t>
            </a:r>
            <a:endParaRPr lang="en-US" altLang="en-US" dirty="0">
              <a:latin typeface="Arial" panose="020B0604020202020204" pitchFamily="34" charset="0"/>
            </a:endParaRPr>
          </a:p>
          <a:p>
            <a:pPr marL="731837" lvl="1" indent="-285750" eaLnBrk="0" fontAlgn="base" hangingPunct="0">
              <a:spcBef>
                <a:spcPct val="0"/>
              </a:spcBef>
              <a:spcAft>
                <a:spcPts val="600"/>
              </a:spcAft>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Arial" panose="020B0604020202020204" pitchFamily="34" charset="0"/>
              </a:rPr>
              <a:t>Store on institutional servers or trusted, GDPR-compliant cloud solutions.</a:t>
            </a: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Restrict access to contact data</a:t>
            </a:r>
            <a:endParaRPr lang="en-US" altLang="en-US" dirty="0">
              <a:latin typeface="Arial" panose="020B0604020202020204" pitchFamily="34" charset="0"/>
            </a:endParaRPr>
          </a:p>
          <a:p>
            <a:pPr marL="742950" lvl="1" indent="-285750" eaLnBrk="0" fontAlgn="base" hangingPunct="0">
              <a:spcBef>
                <a:spcPct val="0"/>
              </a:spcBef>
              <a:spcAft>
                <a:spcPts val="600"/>
              </a:spcAft>
              <a:buFont typeface="Wingdings" panose="05000000000000000000" pitchFamily="2" charset="2"/>
              <a:buChar char="Ø"/>
            </a:pPr>
            <a:r>
              <a:rPr kumimoji="0" lang="en-US" altLang="en-US" b="0" i="0" u="none" strike="noStrike" cap="none" normalizeH="0" baseline="0" dirty="0">
                <a:ln>
                  <a:noFill/>
                </a:ln>
                <a:solidFill>
                  <a:schemeClr val="tx1"/>
                </a:solidFill>
                <a:effectLst/>
                <a:latin typeface="Arial" panose="020B0604020202020204" pitchFamily="34" charset="0"/>
              </a:rPr>
              <a:t>Grant access only to authorized personnel, ideally with role-based permissions.</a:t>
            </a: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Inform participants transparently</a:t>
            </a:r>
            <a:endParaRPr lang="en-US" altLang="en-US" dirty="0">
              <a:latin typeface="Arial" panose="020B0604020202020204" pitchFamily="34" charset="0"/>
            </a:endParaRPr>
          </a:p>
          <a:p>
            <a:pPr marL="720725" marR="0" lvl="0" indent="-274638" algn="l" defTabSz="914400" rtl="0" eaLnBrk="0" fontAlgn="base" latinLnBrk="0" hangingPunct="0">
              <a:lnSpc>
                <a:spcPct val="100000"/>
              </a:lnSpc>
              <a:spcBef>
                <a:spcPct val="0"/>
              </a:spcBef>
              <a:spcAft>
                <a:spcPts val="60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Clearly state what data will be collected, how it will be stored, and for what purpose.</a:t>
            </a:r>
          </a:p>
        </p:txBody>
      </p:sp>
      <p:pic>
        <p:nvPicPr>
          <p:cNvPr id="32" name="Grafik 31" descr="Cryptomator App Logo">
            <a:extLst>
              <a:ext uri="{FF2B5EF4-FFF2-40B4-BE49-F238E27FC236}">
                <a16:creationId xmlns:a16="http://schemas.microsoft.com/office/drawing/2014/main" id="{F71289E0-8A41-4F90-934A-6B5934BB7F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50899" y="2607304"/>
            <a:ext cx="1223258" cy="1223258"/>
          </a:xfrm>
          <a:prstGeom prst="rect">
            <a:avLst/>
          </a:prstGeom>
        </p:spPr>
      </p:pic>
      <p:sp>
        <p:nvSpPr>
          <p:cNvPr id="33" name="Textfeld 32">
            <a:extLst>
              <a:ext uri="{FF2B5EF4-FFF2-40B4-BE49-F238E27FC236}">
                <a16:creationId xmlns:a16="http://schemas.microsoft.com/office/drawing/2014/main" id="{5B93238A-A950-4732-97B1-79524A3FC713}"/>
              </a:ext>
            </a:extLst>
          </p:cNvPr>
          <p:cNvSpPr txBox="1"/>
          <p:nvPr/>
        </p:nvSpPr>
        <p:spPr>
          <a:xfrm>
            <a:off x="10170000" y="3830562"/>
            <a:ext cx="2243207"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err="1">
                <a:ln>
                  <a:noFill/>
                </a:ln>
                <a:solidFill>
                  <a:schemeClr val="tx1"/>
                </a:solidFill>
                <a:effectLst/>
                <a:latin typeface="Arial" panose="020B0604020202020204" pitchFamily="34" charset="0"/>
                <a:hlinkClick r:id="rId7"/>
              </a:rPr>
              <a:t>Cryptomator</a:t>
            </a:r>
            <a:r>
              <a:rPr kumimoji="0" lang="en-US" altLang="en-US" sz="1800" b="0" i="0" u="none" strike="noStrike" cap="none" normalizeH="0" baseline="0" dirty="0">
                <a:ln>
                  <a:noFill/>
                </a:ln>
                <a:solidFill>
                  <a:schemeClr val="tx1"/>
                </a:solidFill>
                <a:effectLst/>
                <a:latin typeface="Arial" panose="020B0604020202020204" pitchFamily="34" charset="0"/>
                <a:hlinkClick r:id="rId7"/>
              </a:rPr>
              <a:t> - Installation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995700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75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75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25C227E-930A-42BE-AB98-59A0A6B883C4}" type="slidenum">
              <a:rPr lang="en-US" sz="1200" b="0" strike="noStrike" spc="-1" smtClean="0">
                <a:solidFill>
                  <a:schemeClr val="lt1">
                    <a:lumMod val="50000"/>
                  </a:schemeClr>
                </a:solidFill>
              </a:rPr>
              <a:t>108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4C0EF0CE-086A-43EC-9E75-8B99DD8D1DB6}"/>
              </a:ext>
            </a:extLst>
          </p:cNvPr>
          <p:cNvSpPr>
            <a:spLocks noGrp="1"/>
          </p:cNvSpPr>
          <p:nvPr>
            <p:ph type="title"/>
          </p:nvPr>
        </p:nvSpPr>
        <p:spPr>
          <a:xfrm>
            <a:off x="359280" y="267885"/>
            <a:ext cx="4028560" cy="62172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pic>
        <p:nvPicPr>
          <p:cNvPr id="175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760" name="Textfeld 24"/>
          <p:cNvSpPr/>
          <p:nvPr/>
        </p:nvSpPr>
        <p:spPr>
          <a:xfrm>
            <a:off x="359280" y="11919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err="1">
                <a:solidFill>
                  <a:srgbClr val="0070C0"/>
                </a:solidFill>
                <a:latin typeface="Arial"/>
                <a:ea typeface="Arial"/>
              </a:rPr>
              <a:t>Ressources</a:t>
            </a:r>
            <a:endParaRPr lang="en-US" sz="2800" b="0" strike="noStrike" spc="-1" dirty="0">
              <a:solidFill>
                <a:srgbClr val="000000"/>
              </a:solidFill>
              <a:latin typeface="Calibri"/>
            </a:endParaRPr>
          </a:p>
        </p:txBody>
      </p:sp>
      <p:sp>
        <p:nvSpPr>
          <p:cNvPr id="1761" name="Textfeld 27"/>
          <p:cNvSpPr/>
          <p:nvPr/>
        </p:nvSpPr>
        <p:spPr>
          <a:xfrm>
            <a:off x="359280" y="1669680"/>
            <a:ext cx="10838520" cy="182981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U Bremen employees</a:t>
            </a:r>
            <a:endParaRPr lang="en-US" sz="1800" b="0" strike="noStrike" spc="-1" dirty="0">
              <a:solidFill>
                <a:srgbClr val="000000"/>
              </a:solidFill>
              <a:latin typeface="Calibri"/>
            </a:endParaRPr>
          </a:p>
          <a:p>
            <a:pPr defTabSz="914400">
              <a:lnSpc>
                <a:spcPct val="100000"/>
              </a:lnSpc>
            </a:pPr>
            <a:r>
              <a:rPr lang="en-US" sz="1800" b="1" strike="noStrike" spc="-1" dirty="0">
                <a:solidFill>
                  <a:schemeClr val="dk1"/>
                </a:solidFill>
                <a:latin typeface="Arial"/>
                <a:ea typeface="Arial"/>
              </a:rPr>
              <a:t>Katja </a:t>
            </a:r>
            <a:r>
              <a:rPr lang="en-US" sz="1800" b="1" strike="noStrike" spc="-1" dirty="0" err="1">
                <a:solidFill>
                  <a:schemeClr val="dk1"/>
                </a:solidFill>
                <a:latin typeface="Arial"/>
                <a:ea typeface="Arial"/>
              </a:rPr>
              <a:t>Losch</a:t>
            </a:r>
            <a:r>
              <a:rPr lang="en-US" sz="1800" b="1" strike="noStrike" spc="-1" dirty="0">
                <a:solidFill>
                  <a:schemeClr val="dk1"/>
                </a:solidFill>
                <a:latin typeface="Arial"/>
                <a:ea typeface="Arial"/>
              </a:rPr>
              <a:t>-Kremer</a:t>
            </a:r>
            <a:endParaRPr lang="en-US" sz="1800" b="0" strike="noStrike" spc="-1" dirty="0">
              <a:solidFill>
                <a:srgbClr val="000000"/>
              </a:solidFill>
              <a:latin typeface="Calibri"/>
            </a:endParaRPr>
          </a:p>
          <a:p>
            <a:pPr defTabSz="914400">
              <a:lnSpc>
                <a:spcPct val="100000"/>
              </a:lnSpc>
            </a:pPr>
            <a:r>
              <a:rPr lang="en-US" sz="1800" b="0" u="sng" strike="noStrike" spc="-1" dirty="0">
                <a:solidFill>
                  <a:schemeClr val="dk1"/>
                </a:solidFill>
                <a:uFillTx/>
                <a:latin typeface="Arial"/>
                <a:ea typeface="Arial"/>
                <a:hlinkClick r:id="rId6"/>
              </a:rPr>
              <a:t>katja.losch-kremer@vw.uni-Bremen.de</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Consulting on Data Protection </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Data Protection Officer</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
        <p:nvSpPr>
          <p:cNvPr id="1762" name="Textfeld 12"/>
          <p:cNvSpPr/>
          <p:nvPr/>
        </p:nvSpPr>
        <p:spPr>
          <a:xfrm>
            <a:off x="5399280" y="1700640"/>
            <a:ext cx="5420160" cy="16297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u="sng" strike="noStrike" spc="-1" dirty="0">
                <a:solidFill>
                  <a:schemeClr val="dk1"/>
                </a:solidFill>
                <a:uFillTx/>
                <a:latin typeface="Arial"/>
                <a:ea typeface="Arial"/>
                <a:hlinkClick r:id="rId7"/>
              </a:rPr>
              <a:t>Information portal on data protection and information security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Templates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Checklist “Data Protection for Research Projects” (DE/EN)</a:t>
            </a:r>
            <a:endParaRPr lang="en-US" sz="1800" b="0" strike="noStrike" spc="-1" dirty="0">
              <a:solidFill>
                <a:srgbClr val="000000"/>
              </a:solidFill>
              <a:latin typeface="Calibri"/>
            </a:endParaRPr>
          </a:p>
        </p:txBody>
      </p:sp>
      <p:sp>
        <p:nvSpPr>
          <p:cNvPr id="1763" name="Textfeld 13"/>
          <p:cNvSpPr/>
          <p:nvPr/>
        </p:nvSpPr>
        <p:spPr>
          <a:xfrm>
            <a:off x="337320" y="4056570"/>
            <a:ext cx="6096240" cy="176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accent1"/>
                </a:solidFill>
                <a:latin typeface="Arial"/>
                <a:ea typeface="Arial"/>
              </a:rPr>
              <a:t>… and More</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err="1">
                <a:solidFill>
                  <a:srgbClr val="0563C1"/>
                </a:solidFill>
                <a:uFillTx/>
                <a:latin typeface="Arial"/>
                <a:ea typeface="Arial"/>
                <a:hlinkClick r:id="rId8"/>
              </a:rPr>
              <a:t>RatSWD</a:t>
            </a:r>
            <a:r>
              <a:rPr lang="en-US" sz="1800" b="0" u="sng" strike="noStrike" spc="-1" dirty="0">
                <a:solidFill>
                  <a:srgbClr val="0563C1"/>
                </a:solidFill>
                <a:uFillTx/>
                <a:latin typeface="Arial"/>
                <a:ea typeface="Arial"/>
                <a:hlinkClick r:id="rId8"/>
              </a:rPr>
              <a:t> Data Protection Guide</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err="1">
                <a:solidFill>
                  <a:schemeClr val="dk1"/>
                </a:solidFill>
                <a:uFillTx/>
                <a:latin typeface="Arial"/>
                <a:ea typeface="Arial"/>
                <a:hlinkClick r:id="rId9"/>
              </a:rPr>
              <a:t>RatSWD</a:t>
            </a:r>
            <a:r>
              <a:rPr lang="en-US" sz="1800" b="0" u="sng" strike="noStrike" spc="-1" dirty="0">
                <a:solidFill>
                  <a:schemeClr val="dk1"/>
                </a:solidFill>
                <a:uFillTx/>
                <a:latin typeface="Arial"/>
                <a:ea typeface="Arial"/>
                <a:hlinkClick r:id="rId9"/>
              </a:rPr>
              <a:t> Informed Consent Documents</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err="1">
                <a:solidFill>
                  <a:schemeClr val="dk1"/>
                </a:solidFill>
                <a:uFillTx/>
                <a:latin typeface="Arial"/>
                <a:ea typeface="Arial"/>
                <a:hlinkClick r:id="rId10"/>
              </a:rPr>
              <a:t>VerbundFDB</a:t>
            </a:r>
            <a:r>
              <a:rPr lang="en-US" sz="1800" b="0" u="sng" strike="noStrike" spc="-1" dirty="0">
                <a:solidFill>
                  <a:schemeClr val="dk1"/>
                </a:solidFill>
                <a:uFillTx/>
                <a:latin typeface="Arial"/>
                <a:ea typeface="Arial"/>
                <a:hlinkClick r:id="rId10"/>
              </a:rPr>
              <a:t> Information and Templates (also for minors)</a:t>
            </a:r>
            <a:endParaRPr lang="en-US" sz="1800" b="0" strike="noStrike" spc="-1" dirty="0">
              <a:solidFill>
                <a:srgbClr val="000000"/>
              </a:solidFill>
              <a:latin typeface="Calibri"/>
            </a:endParaRPr>
          </a:p>
          <a:p>
            <a:pPr defTabSz="914400">
              <a:lnSpc>
                <a:spcPct val="100000"/>
              </a:lnSpc>
            </a:pPr>
            <a:r>
              <a:rPr lang="en-US" sz="1800" b="0" u="sng" strike="noStrike" spc="-1" dirty="0">
                <a:solidFill>
                  <a:schemeClr val="dk1"/>
                </a:solidFill>
                <a:uFillTx/>
                <a:latin typeface="Arial"/>
                <a:ea typeface="Arial"/>
                <a:hlinkClick r:id="rId11"/>
              </a:rPr>
              <a:t>BERD@BW Virtual Assistant Tool</a:t>
            </a:r>
            <a:endParaRPr lang="en-US" sz="1800" b="0" strike="noStrike" spc="-1" dirty="0">
              <a:solidFill>
                <a:srgbClr val="000000"/>
              </a:solidFill>
              <a:latin typeface="Calibri"/>
            </a:endParaRPr>
          </a:p>
        </p:txBody>
      </p:sp>
      <p:pic>
        <p:nvPicPr>
          <p:cNvPr id="1764" name="Grafik 2">
            <a:extLst>
              <a:ext uri="{C183D7F6-B498-43B3-948B-1728B52AA6E4}">
                <adec:decorative xmlns:adec="http://schemas.microsoft.com/office/drawing/2017/decorative" val="1"/>
              </a:ext>
            </a:extLst>
          </p:cNvPr>
          <p:cNvPicPr/>
          <p:nvPr/>
        </p:nvPicPr>
        <p:blipFill>
          <a:blip r:embed="rId12"/>
          <a:stretch/>
        </p:blipFill>
        <p:spPr>
          <a:xfrm>
            <a:off x="9273600" y="2155680"/>
            <a:ext cx="3093120" cy="3093120"/>
          </a:xfrm>
          <a:prstGeom prst="rect">
            <a:avLst/>
          </a:prstGeom>
          <a:noFill/>
          <a:ln w="0">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pic>
        <p:nvPicPr>
          <p:cNvPr id="5" name="Grafik 4">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0408395" y="159920"/>
            <a:ext cx="1573665" cy="565098"/>
          </a:xfrm>
          <a:prstGeom prst="rect">
            <a:avLst/>
          </a:prstGeom>
        </p:spPr>
      </p:pic>
      <p:sp>
        <p:nvSpPr>
          <p:cNvPr id="2" name="Titel 1">
            <a:extLst>
              <a:ext uri="{FF2B5EF4-FFF2-40B4-BE49-F238E27FC236}">
                <a16:creationId xmlns:a16="http://schemas.microsoft.com/office/drawing/2014/main" id="{73C1E2B9-33D7-4DE0-AF27-4BC8759C2AE4}"/>
              </a:ext>
            </a:extLst>
          </p:cNvPr>
          <p:cNvSpPr>
            <a:spLocks noGrp="1"/>
          </p:cNvSpPr>
          <p:nvPr>
            <p:ph type="title"/>
          </p:nvPr>
        </p:nvSpPr>
        <p:spPr>
          <a:xfrm>
            <a:off x="350400" y="2766960"/>
            <a:ext cx="3500240" cy="1324080"/>
          </a:xfrm>
        </p:spPr>
        <p:txBody>
          <a:bodyPr/>
          <a:lstStyle/>
          <a:p>
            <a:r>
              <a:rPr lang="en-US" sz="4000" b="1" dirty="0">
                <a:latin typeface="Arial" panose="020B0604020202020204" pitchFamily="34" charset="0"/>
                <a:cs typeface="Arial" panose="020B0604020202020204" pitchFamily="34" charset="0"/>
              </a:rPr>
              <a:t>Break</a:t>
            </a:r>
          </a:p>
        </p:txBody>
      </p:sp>
      <p:pic>
        <p:nvPicPr>
          <p:cNvPr id="10" name="Grafik 9" descr="A picture of a cute dog laying on the ground and chewing on a red toy."/>
          <p:cNvPicPr>
            <a:picLocks noChangeAspect="1"/>
          </p:cNvPicPr>
          <p:nvPr/>
        </p:nvPicPr>
        <p:blipFill>
          <a:blip r:embed="rId5"/>
          <a:stretch/>
        </p:blipFill>
        <p:spPr bwMode="auto">
          <a:xfrm>
            <a:off x="7058372" y="1700808"/>
            <a:ext cx="5143500" cy="6858000"/>
          </a:xfrm>
          <a:prstGeom prst="rect">
            <a:avLst/>
          </a:prstGeom>
          <a:effectLst>
            <a:glow rad="101600">
              <a:schemeClr val="accent5">
                <a:lumMod val="40000"/>
                <a:lumOff val="60000"/>
                <a:alpha val="60000"/>
              </a:schemeClr>
            </a:glow>
          </a:effectLst>
        </p:spPr>
      </p:pic>
      <p:pic>
        <p:nvPicPr>
          <p:cNvPr id="6" name="Grafik 5">
            <a:extLst>
              <a:ext uri="{C183D7F6-B498-43B3-948B-1728B52AA6E4}">
                <adec:decorative xmlns:adec="http://schemas.microsoft.com/office/drawing/2017/decorative" val="1"/>
              </a:ext>
            </a:extLst>
          </p:cNvPr>
          <p:cNvPicPr>
            <a:picLocks noChangeAspect="1"/>
          </p:cNvPicPr>
          <p:nvPr/>
        </p:nvPicPr>
        <p:blipFill>
          <a:blip r:embed="rId6"/>
          <a:stretch/>
        </p:blipFill>
        <p:spPr bwMode="auto">
          <a:xfrm>
            <a:off x="9182504" y="101731"/>
            <a:ext cx="988928" cy="623287"/>
          </a:xfrm>
          <a:prstGeom prst="rect">
            <a:avLst/>
          </a:prstGeom>
        </p:spPr>
      </p:pic>
    </p:spTree>
    <p:extLst>
      <p:ext uri="{BB962C8B-B14F-4D97-AF65-F5344CB8AC3E}">
        <p14:creationId xmlns:p14="http://schemas.microsoft.com/office/powerpoint/2010/main" val="1132767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6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68"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F89AB136-C7CD-4436-8042-A50FFAE331B9}" type="slidenum">
              <a:rPr lang="en-US" sz="1200" b="0" strike="noStrike" spc="-1" smtClean="0">
                <a:solidFill>
                  <a:schemeClr val="lt1">
                    <a:lumMod val="50000"/>
                  </a:schemeClr>
                </a:solidFill>
                <a:latin typeface="Arial"/>
                <a:ea typeface="Arial"/>
              </a:rPr>
              <a:t>11</a:t>
            </a:fld>
            <a:endParaRPr lang="en-US" sz="1200" b="0" strike="noStrike" spc="-1">
              <a:solidFill>
                <a:srgbClr val="000000"/>
              </a:solidFill>
              <a:latin typeface="Calibri"/>
            </a:endParaRPr>
          </a:p>
        </p:txBody>
      </p:sp>
      <p:sp>
        <p:nvSpPr>
          <p:cNvPr id="2" name="Titel 1">
            <a:extLst>
              <a:ext uri="{FF2B5EF4-FFF2-40B4-BE49-F238E27FC236}">
                <a16:creationId xmlns:a16="http://schemas.microsoft.com/office/drawing/2014/main" id="{59DB98D9-12F8-4D8C-9739-76A33896C731}"/>
              </a:ext>
            </a:extLst>
          </p:cNvPr>
          <p:cNvSpPr>
            <a:spLocks noGrp="1"/>
          </p:cNvSpPr>
          <p:nvPr>
            <p:ph type="title"/>
          </p:nvPr>
        </p:nvSpPr>
        <p:spPr>
          <a:xfrm>
            <a:off x="211560" y="131360"/>
            <a:ext cx="2321680" cy="722880"/>
          </a:xfrm>
        </p:spPr>
        <p:txBody>
          <a:bodyPr/>
          <a:lstStyle/>
          <a:p>
            <a:r>
              <a:rPr lang="en-US" sz="2400">
                <a:solidFill>
                  <a:schemeClr val="bg1"/>
                </a:solidFill>
                <a:latin typeface="Arial" panose="020B0604020202020204" pitchFamily="34" charset="0"/>
                <a:cs typeface="Arial" panose="020B0604020202020204" pitchFamily="34" charset="0"/>
              </a:rPr>
              <a:t>Web Surveys</a:t>
            </a:r>
          </a:p>
        </p:txBody>
      </p:sp>
      <p:pic>
        <p:nvPicPr>
          <p:cNvPr id="169"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70" name="Rechteck 11"/>
          <p:cNvSpPr/>
          <p:nvPr/>
        </p:nvSpPr>
        <p:spPr>
          <a:xfrm>
            <a:off x="623520" y="1054800"/>
            <a:ext cx="1150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a:solidFill>
                  <a:srgbClr val="0070C0"/>
                </a:solidFill>
                <a:latin typeface="Arial"/>
                <a:ea typeface="Arial"/>
              </a:rPr>
              <a:t>Pros </a:t>
            </a:r>
            <a:endParaRPr lang="en-US" sz="2800" b="0" strike="noStrike" spc="-1">
              <a:solidFill>
                <a:srgbClr val="000000"/>
              </a:solidFill>
              <a:latin typeface="Calibri"/>
            </a:endParaRPr>
          </a:p>
        </p:txBody>
      </p:sp>
      <p:sp>
        <p:nvSpPr>
          <p:cNvPr id="171" name="Textfeld 15"/>
          <p:cNvSpPr/>
          <p:nvPr/>
        </p:nvSpPr>
        <p:spPr>
          <a:xfrm>
            <a:off x="622440" y="1659600"/>
            <a:ext cx="5760360" cy="489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1" strike="noStrike" spc="-1">
                <a:solidFill>
                  <a:schemeClr val="dk1"/>
                </a:solidFill>
                <a:latin typeface="Arial"/>
                <a:ea typeface="Arial"/>
              </a:rPr>
              <a:t>Cost-effective</a:t>
            </a:r>
            <a:r>
              <a:rPr lang="en-US" sz="1800" b="0" strike="noStrike" spc="-1">
                <a:solidFill>
                  <a:schemeClr val="dk1"/>
                </a:solidFill>
                <a:latin typeface="Arial"/>
                <a:ea typeface="Arial"/>
              </a:rPr>
              <a:t> (no need for printed materials, postage, or interviewers)</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Created, distributed, and collected </a:t>
            </a:r>
            <a:r>
              <a:rPr lang="en-US" sz="1800" b="1" strike="noStrike" spc="-1">
                <a:solidFill>
                  <a:schemeClr val="dk1"/>
                </a:solidFill>
                <a:latin typeface="Arial"/>
                <a:ea typeface="Arial"/>
              </a:rPr>
              <a:t>quickly</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Broad </a:t>
            </a:r>
            <a:r>
              <a:rPr lang="en-US" sz="1800" b="1" strike="noStrike" spc="-1">
                <a:solidFill>
                  <a:schemeClr val="dk1"/>
                </a:solidFill>
                <a:latin typeface="Arial"/>
                <a:ea typeface="Arial"/>
              </a:rPr>
              <a:t>reach</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a:solidFill>
                  <a:schemeClr val="dk1"/>
                </a:solidFill>
                <a:latin typeface="Arial"/>
                <a:ea typeface="Arial"/>
              </a:rPr>
              <a:t>Easier </a:t>
            </a:r>
            <a:r>
              <a:rPr lang="en-US" sz="1800" b="0" strike="noStrike" spc="-1">
                <a:solidFill>
                  <a:schemeClr val="dk1"/>
                </a:solidFill>
                <a:latin typeface="Arial"/>
                <a:ea typeface="Arial"/>
              </a:rPr>
              <a:t>data cleaning and processing</a:t>
            </a:r>
            <a:endParaRPr lang="en-US" sz="1800" b="0" strike="noStrike" spc="-1">
              <a:solidFill>
                <a:srgbClr val="000000"/>
              </a:solidFill>
              <a:latin typeface="Calibri"/>
            </a:endParaRPr>
          </a:p>
          <a:p>
            <a:pPr marL="743040" lvl="1" indent="-285840" defTabSz="914400">
              <a:lnSpc>
                <a:spcPct val="100000"/>
              </a:lnSpc>
              <a:spcAft>
                <a:spcPts val="601"/>
              </a:spcAft>
              <a:buClr>
                <a:srgbClr val="000000"/>
              </a:buClr>
              <a:buFont typeface="Courier New"/>
              <a:buChar char="o"/>
            </a:pPr>
            <a:r>
              <a:rPr lang="en-US" sz="1800" b="0" strike="noStrike" spc="-1">
                <a:solidFill>
                  <a:schemeClr val="dk1"/>
                </a:solidFill>
                <a:latin typeface="Arial"/>
                <a:ea typeface="Arial"/>
              </a:rPr>
              <a:t>Responses directly entered into the database, no data entry errors</a:t>
            </a:r>
            <a:endParaRPr lang="en-US" sz="1800" b="0" strike="noStrike" spc="-1">
              <a:solidFill>
                <a:srgbClr val="000000"/>
              </a:solidFill>
              <a:latin typeface="Calibri"/>
            </a:endParaRPr>
          </a:p>
          <a:p>
            <a:pPr marL="743040" lvl="1" indent="-285840" defTabSz="914400">
              <a:lnSpc>
                <a:spcPct val="100000"/>
              </a:lnSpc>
              <a:spcAft>
                <a:spcPts val="601"/>
              </a:spcAft>
              <a:buClr>
                <a:srgbClr val="000000"/>
              </a:buClr>
              <a:buFont typeface="Courier New"/>
              <a:buChar char="o"/>
            </a:pPr>
            <a:r>
              <a:rPr lang="en-US" sz="1800" b="0" strike="noStrike" spc="-1">
                <a:solidFill>
                  <a:schemeClr val="dk1"/>
                </a:solidFill>
                <a:latin typeface="Arial"/>
                <a:ea typeface="Arial"/>
              </a:rPr>
              <a:t>Forcing, plausibility checks and range validation on the fly</a:t>
            </a:r>
            <a:endParaRPr lang="en-US" sz="1800" b="0" strike="noStrike" spc="-1">
              <a:solidFill>
                <a:srgbClr val="000000"/>
              </a:solidFill>
              <a:latin typeface="Calibri"/>
            </a:endParaRPr>
          </a:p>
          <a:p>
            <a:pPr marL="285840" lvl="1" indent="-28584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Support a </a:t>
            </a:r>
            <a:r>
              <a:rPr lang="en-US" sz="1800" b="1" strike="noStrike" spc="-1">
                <a:solidFill>
                  <a:schemeClr val="dk1"/>
                </a:solidFill>
                <a:latin typeface="Arial"/>
                <a:ea typeface="Arial"/>
              </a:rPr>
              <a:t>variety</a:t>
            </a:r>
            <a:r>
              <a:rPr lang="en-US" sz="1800" b="0" strike="noStrike" spc="-1">
                <a:solidFill>
                  <a:schemeClr val="dk1"/>
                </a:solidFill>
                <a:latin typeface="Arial"/>
                <a:ea typeface="Arial"/>
              </a:rPr>
              <a:t> of question formats, including images, audio, and videos</a:t>
            </a:r>
            <a:endParaRPr lang="en-US" sz="1800" b="0" strike="noStrike" spc="-1">
              <a:solidFill>
                <a:srgbClr val="000000"/>
              </a:solidFill>
              <a:latin typeface="Calibri"/>
            </a:endParaRPr>
          </a:p>
          <a:p>
            <a:pPr marL="285840" lvl="1" indent="-285840" defTabSz="914400">
              <a:lnSpc>
                <a:spcPct val="100000"/>
              </a:lnSpc>
              <a:spcAft>
                <a:spcPts val="601"/>
              </a:spcAft>
              <a:buClr>
                <a:srgbClr val="000000"/>
              </a:buClr>
              <a:buFont typeface="Arial"/>
              <a:buChar char="•"/>
            </a:pPr>
            <a:r>
              <a:rPr lang="en-US" sz="1800" b="1" strike="noStrike" spc="-1">
                <a:solidFill>
                  <a:schemeClr val="dk1"/>
                </a:solidFill>
                <a:latin typeface="Arial"/>
                <a:ea typeface="Arial"/>
              </a:rPr>
              <a:t>Convenience</a:t>
            </a:r>
            <a:r>
              <a:rPr lang="en-US" sz="1800" b="0" strike="noStrike" spc="-1">
                <a:solidFill>
                  <a:schemeClr val="dk1"/>
                </a:solidFill>
                <a:latin typeface="Arial"/>
                <a:ea typeface="Arial"/>
              </a:rPr>
              <a:t> for respondents</a:t>
            </a:r>
            <a:endParaRPr lang="en-US" sz="1800" b="0" strike="noStrike" spc="-1">
              <a:solidFill>
                <a:srgbClr val="000000"/>
              </a:solidFill>
              <a:latin typeface="Calibri"/>
            </a:endParaRPr>
          </a:p>
          <a:p>
            <a:pPr marL="743040" lvl="2" indent="-285840" defTabSz="914400">
              <a:lnSpc>
                <a:spcPct val="100000"/>
              </a:lnSpc>
              <a:spcAft>
                <a:spcPts val="601"/>
              </a:spcAft>
              <a:buClr>
                <a:srgbClr val="000000"/>
              </a:buClr>
              <a:buFont typeface="Courier New"/>
              <a:buChar char="o"/>
            </a:pPr>
            <a:r>
              <a:rPr lang="en-US" sz="1800" b="0" strike="noStrike" spc="-1">
                <a:solidFill>
                  <a:schemeClr val="dk1"/>
                </a:solidFill>
                <a:latin typeface="Arial"/>
                <a:ea typeface="Arial"/>
              </a:rPr>
              <a:t>can complete the survey at their own pace and from any device</a:t>
            </a:r>
            <a:endParaRPr lang="en-US" sz="1800" b="0" strike="noStrike" spc="-1">
              <a:solidFill>
                <a:srgbClr val="000000"/>
              </a:solidFill>
              <a:latin typeface="Calibri"/>
            </a:endParaRPr>
          </a:p>
          <a:p>
            <a:pPr marL="743040" lvl="2" indent="-285840" defTabSz="914400">
              <a:lnSpc>
                <a:spcPct val="100000"/>
              </a:lnSpc>
              <a:spcAft>
                <a:spcPts val="601"/>
              </a:spcAft>
              <a:buClr>
                <a:srgbClr val="000000"/>
              </a:buClr>
              <a:buFont typeface="Courier New"/>
              <a:buChar char="o"/>
            </a:pPr>
            <a:r>
              <a:rPr lang="en-US" sz="1800" b="0" strike="noStrike" spc="-1">
                <a:solidFill>
                  <a:schemeClr val="dk1"/>
                </a:solidFill>
                <a:latin typeface="Arial"/>
                <a:ea typeface="Arial"/>
              </a:rPr>
              <a:t>Visual conditions and branching</a:t>
            </a:r>
            <a:endParaRPr lang="en-US" sz="1800" b="0" strike="noStrike" spc="-1">
              <a:solidFill>
                <a:srgbClr val="000000"/>
              </a:solidFill>
              <a:latin typeface="Calibri"/>
            </a:endParaRPr>
          </a:p>
        </p:txBody>
      </p:sp>
      <p:pic>
        <p:nvPicPr>
          <p:cNvPr id="172" name="Grafik 19">
            <a:extLs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p:blipFill>
        <p:spPr>
          <a:xfrm>
            <a:off x="1797120" y="1054800"/>
            <a:ext cx="623520" cy="623520"/>
          </a:xfrm>
          <a:prstGeom prst="rect">
            <a:avLst/>
          </a:prstGeom>
          <a:noFill/>
          <a:ln w="0">
            <a:noFill/>
          </a:ln>
        </p:spPr>
      </p:pic>
      <p:sp>
        <p:nvSpPr>
          <p:cNvPr id="173" name="Rechteck 21"/>
          <p:cNvSpPr/>
          <p:nvPr/>
        </p:nvSpPr>
        <p:spPr>
          <a:xfrm>
            <a:off x="6528600" y="1010880"/>
            <a:ext cx="338112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a:solidFill>
                  <a:srgbClr val="0070C0"/>
                </a:solidFill>
                <a:latin typeface="Arial"/>
                <a:ea typeface="Arial"/>
              </a:rPr>
              <a:t>When useful? </a:t>
            </a:r>
            <a:endParaRPr lang="en-US" sz="2800" b="0" strike="noStrike" spc="-1">
              <a:solidFill>
                <a:srgbClr val="000000"/>
              </a:solidFill>
              <a:latin typeface="Calibri"/>
            </a:endParaRPr>
          </a:p>
        </p:txBody>
      </p:sp>
      <p:sp>
        <p:nvSpPr>
          <p:cNvPr id="174" name="Textfeld 10"/>
          <p:cNvSpPr/>
          <p:nvPr/>
        </p:nvSpPr>
        <p:spPr>
          <a:xfrm>
            <a:off x="6599160" y="1661040"/>
            <a:ext cx="4752000" cy="239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1" strike="noStrike" spc="-1">
                <a:solidFill>
                  <a:schemeClr val="dk1"/>
                </a:solidFill>
                <a:latin typeface="Arial"/>
                <a:ea typeface="Arial"/>
              </a:rPr>
              <a:t>Large</a:t>
            </a:r>
            <a:r>
              <a:rPr lang="en-US" sz="1800" b="0" strike="noStrike" spc="-1">
                <a:solidFill>
                  <a:schemeClr val="dk1"/>
                </a:solidFill>
                <a:latin typeface="Arial"/>
                <a:ea typeface="Arial"/>
              </a:rPr>
              <a:t>, </a:t>
            </a:r>
            <a:r>
              <a:rPr lang="en-US" sz="1800" b="1" strike="noStrike" spc="-1">
                <a:solidFill>
                  <a:schemeClr val="dk1"/>
                </a:solidFill>
                <a:latin typeface="Arial"/>
                <a:ea typeface="Arial"/>
              </a:rPr>
              <a:t>geographical diverse </a:t>
            </a:r>
            <a:r>
              <a:rPr lang="en-US" sz="1800" b="0" strike="noStrike" spc="-1">
                <a:solidFill>
                  <a:schemeClr val="dk1"/>
                </a:solidFill>
                <a:latin typeface="Arial"/>
                <a:ea typeface="Arial"/>
              </a:rPr>
              <a:t>samples</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a:solidFill>
                  <a:schemeClr val="dk1"/>
                </a:solidFill>
                <a:latin typeface="Arial"/>
                <a:ea typeface="Arial"/>
              </a:rPr>
              <a:t>Time-sensitive</a:t>
            </a:r>
            <a:r>
              <a:rPr lang="en-US" sz="1800" b="0" strike="noStrike" spc="-1">
                <a:solidFill>
                  <a:schemeClr val="dk1"/>
                </a:solidFill>
                <a:latin typeface="Arial"/>
                <a:ea typeface="Arial"/>
              </a:rPr>
              <a:t> data collection</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a:solidFill>
                  <a:schemeClr val="dk1"/>
                </a:solidFill>
                <a:latin typeface="Arial"/>
                <a:ea typeface="Arial"/>
              </a:rPr>
              <a:t>Sensitive</a:t>
            </a:r>
            <a:r>
              <a:rPr lang="en-US" sz="1800" b="0" strike="noStrike" spc="-1">
                <a:solidFill>
                  <a:schemeClr val="dk1"/>
                </a:solidFill>
                <a:latin typeface="Arial"/>
                <a:ea typeface="Arial"/>
              </a:rPr>
              <a:t> topics</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a:solidFill>
                  <a:schemeClr val="dk1"/>
                </a:solidFill>
                <a:latin typeface="Arial"/>
                <a:ea typeface="Arial"/>
              </a:rPr>
              <a:t>Anonymity</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Studies requiring </a:t>
            </a:r>
            <a:r>
              <a:rPr lang="en-US" sz="1800" b="1" strike="noStrike" spc="-1">
                <a:solidFill>
                  <a:schemeClr val="dk1"/>
                </a:solidFill>
                <a:latin typeface="Arial"/>
                <a:ea typeface="Arial"/>
              </a:rPr>
              <a:t>visual</a:t>
            </a:r>
            <a:r>
              <a:rPr lang="en-US" sz="1800" b="0" strike="noStrike" spc="-1">
                <a:solidFill>
                  <a:schemeClr val="dk1"/>
                </a:solidFill>
                <a:latin typeface="Arial"/>
                <a:ea typeface="Arial"/>
              </a:rPr>
              <a:t> or multimedia content</a:t>
            </a:r>
            <a:endParaRPr lang="en-US" sz="1800" b="0" strike="noStrike" spc="-1">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a:solidFill>
                  <a:schemeClr val="dk1"/>
                </a:solidFill>
                <a:latin typeface="Arial"/>
                <a:ea typeface="Arial"/>
              </a:rPr>
              <a:t>Follow-up</a:t>
            </a:r>
            <a:r>
              <a:rPr lang="en-US" sz="1800" b="0" strike="noStrike" spc="-1">
                <a:solidFill>
                  <a:schemeClr val="dk1"/>
                </a:solidFill>
                <a:latin typeface="Arial"/>
                <a:ea typeface="Arial"/>
              </a:rPr>
              <a:t> and longitudinal studies</a:t>
            </a:r>
            <a:endParaRPr lang="en-US" sz="1800" b="0" strike="noStrike" spc="-1">
              <a:solidFill>
                <a:srgbClr val="000000"/>
              </a:solidFill>
              <a:latin typeface="Calibri"/>
            </a:endParaRPr>
          </a:p>
        </p:txBody>
      </p:sp>
      <p:pic>
        <p:nvPicPr>
          <p:cNvPr id="175" name="Grafik 13" descr="Oprah Winfrey Meme. Oprah in her Studio in a red blouse and her arms wide open pointing into the audience, a microphone in one of her hands. The text says: „Quantitative Research!!! Survey for you! And you! And you!!!“. "/>
          <p:cNvPicPr/>
          <p:nvPr/>
        </p:nvPicPr>
        <p:blipFill>
          <a:blip r:embed="rId8"/>
          <a:stretch/>
        </p:blipFill>
        <p:spPr>
          <a:xfrm>
            <a:off x="7396920" y="4161600"/>
            <a:ext cx="3009960" cy="2247120"/>
          </a:xfrm>
          <a:prstGeom prst="rect">
            <a:avLst/>
          </a:prstGeom>
          <a:noFill/>
          <a:ln w="0">
            <a:noFill/>
          </a:ln>
        </p:spPr>
      </p:pic>
      <p:sp>
        <p:nvSpPr>
          <p:cNvPr id="14" name="Textfeld 13" descr="Image source">
            <a:extLst>
              <a:ext uri="{FF2B5EF4-FFF2-40B4-BE49-F238E27FC236}">
                <a16:creationId xmlns:a16="http://schemas.microsoft.com/office/drawing/2014/main" id="{57A2B7C3-921F-458D-A400-B68338247639}"/>
              </a:ext>
            </a:extLst>
          </p:cNvPr>
          <p:cNvSpPr txBox="1"/>
          <p:nvPr/>
        </p:nvSpPr>
        <p:spPr>
          <a:xfrm>
            <a:off x="7326698" y="6406556"/>
            <a:ext cx="3236528" cy="415498"/>
          </a:xfrm>
          <a:prstGeom prst="rect">
            <a:avLst/>
          </a:prstGeom>
          <a:noFill/>
        </p:spPr>
        <p:txBody>
          <a:bodyPr wrap="square">
            <a:spAutoFit/>
          </a:bodyPr>
          <a:lstStyle/>
          <a:p>
            <a:r>
              <a:rPr lang="en-US" sz="700">
                <a:solidFill>
                  <a:schemeClr val="bg1">
                    <a:lumMod val="75000"/>
                  </a:schemeClr>
                </a:solidFill>
                <a:latin typeface="Arial" panose="020B0604020202020204" pitchFamily="34" charset="0"/>
                <a:cs typeface="Arial" panose="020B0604020202020204" pitchFamily="34" charset="0"/>
              </a:rPr>
              <a:t>Meme using the Oprah You Get a Car meme template, retrieved from Make a Meme, </a:t>
            </a:r>
            <a:r>
              <a:rPr lang="en-US" sz="700">
                <a:solidFill>
                  <a:schemeClr val="bg1">
                    <a:lumMod val="75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https://makeameme.org/meme/quantitative-research-survey</a:t>
            </a:r>
            <a:r>
              <a:rPr lang="en-US" sz="700">
                <a:solidFill>
                  <a:schemeClr val="bg1">
                    <a:lumMod val="75000"/>
                  </a:schemeClr>
                </a:solidFill>
                <a:latin typeface="Arial" panose="020B0604020202020204" pitchFamily="34" charset="0"/>
                <a:cs typeface="Arial" panose="020B0604020202020204" pitchFamily="34" charset="0"/>
              </a:rPr>
              <a:t> (accessed 25 June 2025)</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8" name="Grafik 5">
            <a:extLst>
              <a:ext uri="{C183D7F6-B498-43B3-948B-1728B52AA6E4}">
                <adec:decorative xmlns:adec="http://schemas.microsoft.com/office/drawing/2017/decorative" val="1"/>
              </a:ext>
            </a:extLst>
          </p:cNvPr>
          <p:cNvPicPr/>
          <p:nvPr/>
        </p:nvPicPr>
        <p:blipFill>
          <a:blip r:embed="rId3"/>
          <a:srcRect l="12300"/>
          <a:stretch/>
        </p:blipFill>
        <p:spPr>
          <a:xfrm>
            <a:off x="-30620" y="-38440"/>
            <a:ext cx="12292200" cy="6906600"/>
          </a:xfrm>
          <a:prstGeom prst="rect">
            <a:avLst/>
          </a:prstGeom>
          <a:noFill/>
          <a:ln w="0">
            <a:noFill/>
          </a:ln>
        </p:spPr>
      </p:pic>
      <p:sp>
        <p:nvSpPr>
          <p:cNvPr id="2" name="Titel 1">
            <a:extLst>
              <a:ext uri="{FF2B5EF4-FFF2-40B4-BE49-F238E27FC236}">
                <a16:creationId xmlns:a16="http://schemas.microsoft.com/office/drawing/2014/main" id="{3680D526-4197-4710-BE33-4545D1EB7555}"/>
              </a:ext>
            </a:extLst>
          </p:cNvPr>
          <p:cNvSpPr>
            <a:spLocks noGrp="1"/>
          </p:cNvSpPr>
          <p:nvPr>
            <p:ph type="title"/>
          </p:nvPr>
        </p:nvSpPr>
        <p:spPr>
          <a:xfrm>
            <a:off x="584080" y="2397040"/>
            <a:ext cx="10514160" cy="1324080"/>
          </a:xfrm>
        </p:spPr>
        <p:txBody>
          <a:bodyPr/>
          <a:lstStyle/>
          <a:p>
            <a:pPr algn="ctr"/>
            <a:r>
              <a:rPr lang="en-US" sz="2800" b="1" dirty="0">
                <a:solidFill>
                  <a:schemeClr val="bg1"/>
                </a:solidFill>
                <a:latin typeface="Arial" panose="020B0604020202020204" pitchFamily="34" charset="0"/>
                <a:cs typeface="Arial" panose="020B0604020202020204" pitchFamily="34" charset="0"/>
              </a:rPr>
              <a:t>Documentation</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 name="Grafik 6">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772" name="Grafik 8">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 name="Titel 1">
            <a:extLst>
              <a:ext uri="{FF2B5EF4-FFF2-40B4-BE49-F238E27FC236}">
                <a16:creationId xmlns:a16="http://schemas.microsoft.com/office/drawing/2014/main" id="{6EF95F59-3AF8-4542-89CC-39678C58D2B5}"/>
              </a:ext>
            </a:extLst>
          </p:cNvPr>
          <p:cNvSpPr>
            <a:spLocks noGrp="1"/>
          </p:cNvSpPr>
          <p:nvPr>
            <p:ph type="title"/>
          </p:nvPr>
        </p:nvSpPr>
        <p:spPr>
          <a:xfrm>
            <a:off x="250120" y="159840"/>
            <a:ext cx="4241920" cy="764280"/>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sp>
        <p:nvSpPr>
          <p:cNvPr id="177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3BC817A3-3494-41F4-A0CE-4AE00126455F}" type="slidenum">
              <a:rPr lang="en-US" sz="1200" b="0" strike="noStrike" spc="-1" smtClean="0">
                <a:solidFill>
                  <a:schemeClr val="lt1">
                    <a:lumMod val="50000"/>
                  </a:schemeClr>
                </a:solidFill>
              </a:rPr>
              <a:t>111</a:t>
            </a:fld>
            <a:endParaRPr lang="en-US" sz="1200" b="0" strike="noStrike" spc="-1" dirty="0">
              <a:solidFill>
                <a:srgbClr val="000000"/>
              </a:solidFill>
              <a:latin typeface="Calibri"/>
            </a:endParaRPr>
          </a:p>
        </p:txBody>
      </p:sp>
      <p:pic>
        <p:nvPicPr>
          <p:cNvPr id="1774" name="Grafik 12">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777" name="Textfeld 10"/>
          <p:cNvSpPr/>
          <p:nvPr/>
        </p:nvSpPr>
        <p:spPr>
          <a:xfrm>
            <a:off x="263520" y="1052640"/>
            <a:ext cx="1058364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Why is it important to think about it?</a:t>
            </a:r>
            <a:endParaRPr lang="en-US" sz="2800" b="0" strike="noStrike" spc="-1" dirty="0">
              <a:solidFill>
                <a:srgbClr val="000000"/>
              </a:solidFill>
              <a:latin typeface="Calibri"/>
            </a:endParaRPr>
          </a:p>
        </p:txBody>
      </p:sp>
      <p:sp>
        <p:nvSpPr>
          <p:cNvPr id="1778" name="Textfeld 11"/>
          <p:cNvSpPr/>
          <p:nvPr/>
        </p:nvSpPr>
        <p:spPr>
          <a:xfrm>
            <a:off x="408600" y="1785600"/>
            <a:ext cx="6440760" cy="461519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Allows others (e.g., collaborators, reviewers, or stakeholders) for future you to </a:t>
            </a:r>
            <a:r>
              <a:rPr lang="en-US" sz="1800" b="1" strike="noStrike" spc="-1" dirty="0">
                <a:solidFill>
                  <a:schemeClr val="dk1"/>
                </a:solidFill>
                <a:latin typeface="Arial"/>
                <a:ea typeface="Arial"/>
              </a:rPr>
              <a:t>understand the rationale</a:t>
            </a:r>
            <a:r>
              <a:rPr lang="en-US" sz="1800" b="0" strike="noStrike" spc="-1" dirty="0">
                <a:solidFill>
                  <a:schemeClr val="dk1"/>
                </a:solidFill>
                <a:latin typeface="Arial"/>
                <a:ea typeface="Arial"/>
              </a:rPr>
              <a:t> behind design choices and changes</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1" strike="noStrike" spc="-1" dirty="0">
                <a:solidFill>
                  <a:schemeClr val="dk1"/>
                </a:solidFill>
                <a:latin typeface="Arial"/>
                <a:ea typeface="Arial"/>
              </a:rPr>
              <a:t>Tracks changes </a:t>
            </a:r>
            <a:r>
              <a:rPr lang="en-US" sz="1800" b="0" strike="noStrike" spc="-1" dirty="0">
                <a:solidFill>
                  <a:schemeClr val="dk1"/>
                </a:solidFill>
                <a:latin typeface="Arial"/>
                <a:ea typeface="Arial"/>
              </a:rPr>
              <a:t>and secures against data loss</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Provides context for </a:t>
            </a:r>
            <a:r>
              <a:rPr lang="en-US" sz="1800" b="1" strike="noStrike" spc="-1" dirty="0">
                <a:solidFill>
                  <a:schemeClr val="dk1"/>
                </a:solidFill>
                <a:latin typeface="Arial"/>
                <a:ea typeface="Arial"/>
              </a:rPr>
              <a:t>interpreting results </a:t>
            </a:r>
            <a:r>
              <a:rPr lang="en-US" sz="1800" b="0" strike="noStrike" spc="-1" dirty="0">
                <a:solidFill>
                  <a:schemeClr val="dk1"/>
                </a:solidFill>
                <a:latin typeface="Arial"/>
                <a:ea typeface="Arial"/>
              </a:rPr>
              <a:t>accurately</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Enables researchers to </a:t>
            </a:r>
            <a:r>
              <a:rPr lang="en-US" sz="1800" b="1" strike="noStrike" spc="-1" dirty="0">
                <a:solidFill>
                  <a:schemeClr val="dk1"/>
                </a:solidFill>
                <a:latin typeface="Arial"/>
                <a:ea typeface="Arial"/>
              </a:rPr>
              <a:t>assess </a:t>
            </a:r>
            <a:r>
              <a:rPr lang="en-US" sz="1800" b="0" strike="noStrike" spc="-1" dirty="0">
                <a:solidFill>
                  <a:schemeClr val="dk1"/>
                </a:solidFill>
                <a:latin typeface="Arial"/>
                <a:ea typeface="Arial"/>
              </a:rPr>
              <a:t>what worked well and consider alternative approaches for future projects</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Provides the necessary details that </a:t>
            </a:r>
            <a:r>
              <a:rPr lang="en-US" sz="1800" b="1" strike="noStrike" spc="-1" dirty="0">
                <a:solidFill>
                  <a:schemeClr val="dk1"/>
                </a:solidFill>
                <a:latin typeface="Arial"/>
                <a:ea typeface="Arial"/>
              </a:rPr>
              <a:t>reviewers and funders </a:t>
            </a:r>
            <a:r>
              <a:rPr lang="en-US" sz="1800" b="0" strike="noStrike" spc="-1" dirty="0">
                <a:solidFill>
                  <a:schemeClr val="dk1"/>
                </a:solidFill>
                <a:latin typeface="Arial"/>
                <a:ea typeface="Arial"/>
              </a:rPr>
              <a:t>look for when evaluating the study</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Documents </a:t>
            </a:r>
            <a:r>
              <a:rPr lang="en-US" sz="1800" b="1" strike="noStrike" spc="-1" dirty="0">
                <a:solidFill>
                  <a:schemeClr val="dk1"/>
                </a:solidFill>
                <a:latin typeface="Arial"/>
                <a:ea typeface="Arial"/>
              </a:rPr>
              <a:t>compliance</a:t>
            </a:r>
            <a:r>
              <a:rPr lang="en-US" sz="1800" b="0" strike="noStrike" spc="-1" dirty="0">
                <a:solidFill>
                  <a:schemeClr val="dk1"/>
                </a:solidFill>
                <a:latin typeface="Arial"/>
                <a:ea typeface="Arial"/>
              </a:rPr>
              <a:t> with data protection laws (like GDPR) and ethical considerations</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Provides information and material for </a:t>
            </a:r>
            <a:r>
              <a:rPr lang="en-US" sz="1800" b="1" strike="noStrike" spc="-1" dirty="0">
                <a:solidFill>
                  <a:schemeClr val="dk1"/>
                </a:solidFill>
                <a:latin typeface="Arial"/>
                <a:ea typeface="Arial"/>
              </a:rPr>
              <a:t>publishing</a:t>
            </a:r>
            <a:r>
              <a:rPr lang="en-US" sz="1800" b="0" strike="noStrike" spc="-1" dirty="0">
                <a:solidFill>
                  <a:schemeClr val="dk1"/>
                </a:solidFill>
                <a:latin typeface="Arial"/>
                <a:ea typeface="Arial"/>
              </a:rPr>
              <a:t> and </a:t>
            </a:r>
            <a:r>
              <a:rPr lang="en-US" sz="1800" b="1" strike="noStrike" spc="-1" dirty="0">
                <a:solidFill>
                  <a:schemeClr val="dk1"/>
                </a:solidFill>
                <a:latin typeface="Arial"/>
                <a:ea typeface="Arial"/>
              </a:rPr>
              <a:t>reusing</a:t>
            </a:r>
            <a:r>
              <a:rPr lang="en-US" sz="1800" b="0" strike="noStrike" spc="-1" dirty="0">
                <a:solidFill>
                  <a:schemeClr val="dk1"/>
                </a:solidFill>
                <a:latin typeface="Arial"/>
                <a:ea typeface="Arial"/>
              </a:rPr>
              <a:t> the data</a:t>
            </a:r>
            <a:endParaRPr lang="en-US" sz="1800" b="0" strike="noStrike" spc="-1" dirty="0">
              <a:solidFill>
                <a:srgbClr val="000000"/>
              </a:solidFill>
              <a:latin typeface="Calibri"/>
            </a:endParaRPr>
          </a:p>
        </p:txBody>
      </p:sp>
      <p:pic>
        <p:nvPicPr>
          <p:cNvPr id="1775" name="Grafik 13" descr="Meme of a man behind a desk with text at the bottom saying: „I was told there would be documentation“. The man has thick glasses, an office ID, pens in his front pocket, and dressed in a shirt and tie sitting at an office desk. The surrounding and the clothes of the man are mostly grey and he is looking disappointedly and resigned into the distance."/>
          <p:cNvPicPr/>
          <p:nvPr/>
        </p:nvPicPr>
        <p:blipFill>
          <a:blip r:embed="rId6"/>
          <a:stretch/>
        </p:blipFill>
        <p:spPr>
          <a:xfrm>
            <a:off x="6973200" y="1869120"/>
            <a:ext cx="4665960" cy="3646800"/>
          </a:xfrm>
          <a:prstGeom prst="rect">
            <a:avLst/>
          </a:prstGeom>
          <a:noFill/>
          <a:ln w="0">
            <a:solidFill>
              <a:srgbClr val="000000"/>
            </a:solidFill>
          </a:ln>
        </p:spPr>
      </p:pic>
      <p:sp>
        <p:nvSpPr>
          <p:cNvPr id="10" name="Textfeld 9" descr="Image source">
            <a:extLst>
              <a:ext uri="{FF2B5EF4-FFF2-40B4-BE49-F238E27FC236}">
                <a16:creationId xmlns:a16="http://schemas.microsoft.com/office/drawing/2014/main" id="{0F188B1C-4B5E-4B32-989D-4FBCE45E0740}"/>
              </a:ext>
            </a:extLst>
          </p:cNvPr>
          <p:cNvSpPr txBox="1"/>
          <p:nvPr/>
        </p:nvSpPr>
        <p:spPr bwMode="auto">
          <a:xfrm>
            <a:off x="6848878" y="5529617"/>
            <a:ext cx="5184576" cy="307777"/>
          </a:xfrm>
          <a:prstGeom prst="rect">
            <a:avLst/>
          </a:prstGeom>
          <a:noFill/>
        </p:spPr>
        <p:txBody>
          <a:bodyPr wrap="square">
            <a:spAutoFit/>
          </a:bodyPr>
          <a:lstStyle/>
          <a:p>
            <a:r>
              <a:rPr lang="en-US" sz="700" dirty="0" err="1">
                <a:solidFill>
                  <a:schemeClr val="bg1">
                    <a:lumMod val="75000"/>
                  </a:schemeClr>
                </a:solidFill>
              </a:rPr>
              <a:t>Drata</a:t>
            </a:r>
            <a:r>
              <a:rPr lang="en-US" sz="700" dirty="0">
                <a:solidFill>
                  <a:schemeClr val="bg1">
                    <a:lumMod val="75000"/>
                  </a:schemeClr>
                </a:solidFill>
              </a:rPr>
              <a:t>. (2023). “I was told there would be documentation” meme. Retrieved June 30, 2025, from https://drata.com/blog/compliance-memes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78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78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1E169235-7A2F-4039-9974-54F669E582FB}" type="slidenum">
              <a:rPr lang="en-US" sz="1200" b="0" strike="noStrike" spc="-1" smtClean="0">
                <a:solidFill>
                  <a:schemeClr val="lt1">
                    <a:lumMod val="50000"/>
                  </a:schemeClr>
                </a:solidFill>
              </a:rPr>
              <a:t>112</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38E118DC-CF8D-4FBF-AE29-AA18581EEF67}"/>
              </a:ext>
            </a:extLst>
          </p:cNvPr>
          <p:cNvSpPr>
            <a:spLocks noGrp="1"/>
          </p:cNvSpPr>
          <p:nvPr>
            <p:ph type="title"/>
          </p:nvPr>
        </p:nvSpPr>
        <p:spPr>
          <a:xfrm>
            <a:off x="211560" y="204760"/>
            <a:ext cx="2717920" cy="722880"/>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pic>
        <p:nvPicPr>
          <p:cNvPr id="1783"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784" name="Textfeld 10"/>
          <p:cNvSpPr/>
          <p:nvPr/>
        </p:nvSpPr>
        <p:spPr>
          <a:xfrm>
            <a:off x="374800" y="1145271"/>
            <a:ext cx="595332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2800" b="1" strike="noStrike" spc="-1" dirty="0">
                <a:solidFill>
                  <a:srgbClr val="0070C0"/>
                </a:solidFill>
                <a:latin typeface="Arial"/>
                <a:ea typeface="Arial"/>
              </a:rPr>
              <a:t>What to document?</a:t>
            </a:r>
            <a:endParaRPr lang="en-US" sz="2800" b="0" strike="noStrike" spc="-1" dirty="0">
              <a:solidFill>
                <a:srgbClr val="000000"/>
              </a:solidFill>
              <a:latin typeface="Calibri"/>
            </a:endParaRPr>
          </a:p>
        </p:txBody>
      </p:sp>
      <p:sp>
        <p:nvSpPr>
          <p:cNvPr id="1785" name="Rechteck: abgerundete Ecken 5"/>
          <p:cNvSpPr/>
          <p:nvPr/>
        </p:nvSpPr>
        <p:spPr>
          <a:xfrm>
            <a:off x="583200" y="1845000"/>
            <a:ext cx="3498840" cy="574560"/>
          </a:xfrm>
          <a:prstGeom prst="roundRect">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General information</a:t>
            </a:r>
            <a:endParaRPr lang="en-US" sz="1800" b="0" strike="noStrike" spc="-1" dirty="0">
              <a:solidFill>
                <a:srgbClr val="FFFFFF"/>
              </a:solidFill>
              <a:latin typeface="Calibri"/>
            </a:endParaRPr>
          </a:p>
        </p:txBody>
      </p:sp>
      <p:sp>
        <p:nvSpPr>
          <p:cNvPr id="1786" name="Rechteck: abgerundete Ecken 27"/>
          <p:cNvSpPr/>
          <p:nvPr/>
        </p:nvSpPr>
        <p:spPr>
          <a:xfrm>
            <a:off x="551520" y="3141000"/>
            <a:ext cx="3547800" cy="3310920"/>
          </a:xfrm>
          <a:prstGeom prst="roundRect">
            <a:avLst>
              <a:gd name="adj" fmla="val 8982"/>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0" tIns="0" rIns="0" bIns="0" anchor="t">
            <a:noAutofit/>
          </a:bodyPr>
          <a:lstStyle/>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Study topic and objectives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Researchers and affiliations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Funding</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Responsibilities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Fieldwork time</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Target population </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Sampling strategy</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Sample size, characteristics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Response metrics</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pic>
        <p:nvPicPr>
          <p:cNvPr id="1787" name="Grafik 11">
            <a:extLs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p:blipFill>
        <p:spPr>
          <a:xfrm>
            <a:off x="583200" y="2102040"/>
            <a:ext cx="912960" cy="912960"/>
          </a:xfrm>
          <a:prstGeom prst="rect">
            <a:avLst/>
          </a:prstGeom>
          <a:noFill/>
          <a:ln w="0">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78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79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7DFD380C-AF96-4AB9-936C-C6646DAE3E02}" type="slidenum">
              <a:rPr lang="en-US" sz="1200" b="0" strike="noStrike" spc="-1" smtClean="0">
                <a:solidFill>
                  <a:schemeClr val="lt1">
                    <a:lumMod val="50000"/>
                  </a:schemeClr>
                </a:solidFill>
              </a:rPr>
              <a:t>113</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25398221-93BB-4EF2-82BA-BA819A4C4D13}"/>
              </a:ext>
            </a:extLst>
          </p:cNvPr>
          <p:cNvSpPr>
            <a:spLocks noGrp="1"/>
          </p:cNvSpPr>
          <p:nvPr>
            <p:ph type="title"/>
          </p:nvPr>
        </p:nvSpPr>
        <p:spPr>
          <a:xfrm>
            <a:off x="226980" y="259716"/>
            <a:ext cx="2910960" cy="629176"/>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sp>
        <p:nvSpPr>
          <p:cNvPr id="1797" name="Textfeld 16"/>
          <p:cNvSpPr/>
          <p:nvPr/>
        </p:nvSpPr>
        <p:spPr>
          <a:xfrm>
            <a:off x="325080" y="1845000"/>
            <a:ext cx="4554720" cy="210681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The </a:t>
            </a:r>
            <a:r>
              <a:rPr lang="en-US" sz="1800" b="1" strike="noStrike" spc="-1" dirty="0">
                <a:solidFill>
                  <a:schemeClr val="dk1"/>
                </a:solidFill>
                <a:latin typeface="Arial"/>
                <a:ea typeface="Arial"/>
              </a:rPr>
              <a:t>American Association for Public Opinion Research (AAPOR)</a:t>
            </a:r>
            <a:r>
              <a:rPr lang="en-US" sz="1800" b="0" strike="noStrike" spc="-1" dirty="0">
                <a:solidFill>
                  <a:schemeClr val="dk1"/>
                </a:solidFill>
                <a:latin typeface="Arial"/>
                <a:ea typeface="Arial"/>
              </a:rPr>
              <a:t> provides standardized definitions and formulas for response metrics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ensures consistency, transparency, and comparability in reporting survey outcomes. </a:t>
            </a:r>
            <a:endParaRPr lang="en-US" sz="1800" b="0" strike="noStrike" spc="-1" dirty="0">
              <a:solidFill>
                <a:srgbClr val="000000"/>
              </a:solidFill>
              <a:latin typeface="Calibri"/>
            </a:endParaRPr>
          </a:p>
        </p:txBody>
      </p:sp>
      <p:pic>
        <p:nvPicPr>
          <p:cNvPr id="179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799" name="Textfeld 22"/>
          <p:cNvSpPr/>
          <p:nvPr/>
        </p:nvSpPr>
        <p:spPr>
          <a:xfrm>
            <a:off x="397080" y="4149000"/>
            <a:ext cx="483336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u="sng" strike="noStrike" spc="-1" dirty="0">
                <a:solidFill>
                  <a:schemeClr val="dk1"/>
                </a:solidFill>
                <a:uFillTx/>
                <a:latin typeface="Arial"/>
                <a:ea typeface="Arial"/>
                <a:hlinkClick r:id="rId6"/>
              </a:rPr>
              <a:t>AAPOR Standard Definitions Final Dispositions of Case Codes and Outcome Rates for Surveys</a:t>
            </a:r>
            <a:endParaRPr lang="en-US" sz="1800" b="0" strike="noStrike" spc="-1" dirty="0">
              <a:solidFill>
                <a:srgbClr val="000000"/>
              </a:solidFill>
              <a:latin typeface="Calibri"/>
            </a:endParaRPr>
          </a:p>
        </p:txBody>
      </p:sp>
      <p:sp>
        <p:nvSpPr>
          <p:cNvPr id="1796" name="Textfeld 14">
            <a:hlinkClick r:id="rId7"/>
          </p:cNvPr>
          <p:cNvSpPr/>
          <p:nvPr/>
        </p:nvSpPr>
        <p:spPr>
          <a:xfrm>
            <a:off x="407520" y="5094000"/>
            <a:ext cx="4102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u="sng" strike="noStrike" spc="-1" dirty="0">
                <a:solidFill>
                  <a:schemeClr val="dk1"/>
                </a:solidFill>
                <a:uFillTx/>
                <a:latin typeface="Arial"/>
                <a:ea typeface="Arial"/>
                <a:hlinkClick r:id="rId7"/>
              </a:rPr>
              <a:t>AAPOR Response Rates Calculator</a:t>
            </a:r>
            <a:endParaRPr lang="en-US" sz="1800" b="0" strike="noStrike" spc="-1" dirty="0">
              <a:solidFill>
                <a:srgbClr val="000000"/>
              </a:solidFill>
              <a:latin typeface="Calibri"/>
            </a:endParaRPr>
          </a:p>
        </p:txBody>
      </p:sp>
      <p:sp>
        <p:nvSpPr>
          <p:cNvPr id="1798" name="Textfeld 20"/>
          <p:cNvSpPr/>
          <p:nvPr/>
        </p:nvSpPr>
        <p:spPr>
          <a:xfrm>
            <a:off x="376200" y="5680440"/>
            <a:ext cx="445248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u="sng" strike="noStrike" spc="-1" dirty="0">
                <a:solidFill>
                  <a:schemeClr val="dk1"/>
                </a:solidFill>
                <a:uFillTx/>
                <a:latin typeface="Arial"/>
                <a:ea typeface="Arial"/>
                <a:hlinkClick r:id="rId8"/>
              </a:rPr>
              <a:t>Gesis Adaptation of the AAPOR Final Disposition Codes for the German Survey Context</a:t>
            </a:r>
            <a:endParaRPr lang="en-US" sz="1800" b="0" strike="noStrike" spc="-1" dirty="0">
              <a:solidFill>
                <a:srgbClr val="000000"/>
              </a:solidFill>
              <a:latin typeface="Calibri"/>
            </a:endParaRPr>
          </a:p>
        </p:txBody>
      </p:sp>
      <p:pic>
        <p:nvPicPr>
          <p:cNvPr id="1794" name="Grafik 5" descr="Table showing the gross and net response rate of the nacaps follow-up survey waves according to AAPOR 2016 from the Data and methods report on the Nacaps survey 2018. The data depicted here includes invitations sent, undeliverable and adjusted invitations, different completion stages, number of all and usable cases, and response rates for the 2nd, 3rd, and 4th wave of surveys. "/>
          <p:cNvPicPr/>
          <p:nvPr/>
        </p:nvPicPr>
        <p:blipFill>
          <a:blip r:embed="rId9"/>
          <a:stretch/>
        </p:blipFill>
        <p:spPr>
          <a:xfrm>
            <a:off x="4914000" y="1340640"/>
            <a:ext cx="6869160" cy="3839040"/>
          </a:xfrm>
          <a:prstGeom prst="rect">
            <a:avLst/>
          </a:prstGeom>
          <a:noFill/>
          <a:ln w="0">
            <a:solidFill>
              <a:schemeClr val="tx1"/>
            </a:solidFill>
          </a:ln>
        </p:spPr>
      </p:pic>
      <p:sp>
        <p:nvSpPr>
          <p:cNvPr id="17" name="Textfeld 16" descr="Image source">
            <a:extLst>
              <a:ext uri="{FF2B5EF4-FFF2-40B4-BE49-F238E27FC236}">
                <a16:creationId xmlns:a16="http://schemas.microsoft.com/office/drawing/2014/main" id="{42DEE870-A7FD-4497-A0B9-28D29578E1DA}"/>
              </a:ext>
            </a:extLst>
          </p:cNvPr>
          <p:cNvSpPr txBox="1"/>
          <p:nvPr/>
        </p:nvSpPr>
        <p:spPr>
          <a:xfrm>
            <a:off x="4859160" y="5158800"/>
            <a:ext cx="6988680" cy="307777"/>
          </a:xfrm>
          <a:prstGeom prst="rect">
            <a:avLst/>
          </a:prstGeom>
          <a:noFill/>
        </p:spPr>
        <p:txBody>
          <a:bodyPr wrap="square">
            <a:spAutoFit/>
          </a:bodyPr>
          <a:lstStyle/>
          <a:p>
            <a:r>
              <a:rPr lang="en-US" sz="700" dirty="0" err="1">
                <a:solidFill>
                  <a:schemeClr val="bg1">
                    <a:lumMod val="75000"/>
                  </a:schemeClr>
                </a:solidFill>
                <a:latin typeface="Roboto" panose="02000000000000000000" pitchFamily="2" charset="0"/>
              </a:rPr>
              <a:t>Br</a:t>
            </a:r>
            <a:r>
              <a:rPr lang="en-US" sz="700" b="0" i="0" dirty="0" err="1">
                <a:solidFill>
                  <a:schemeClr val="bg1">
                    <a:lumMod val="75000"/>
                  </a:schemeClr>
                </a:solidFill>
                <a:effectLst/>
                <a:latin typeface="Roboto" panose="02000000000000000000" pitchFamily="2" charset="0"/>
              </a:rPr>
              <a:t>iedis</a:t>
            </a:r>
            <a:r>
              <a:rPr lang="en-US" sz="700" b="0" i="0" dirty="0">
                <a:solidFill>
                  <a:schemeClr val="bg1">
                    <a:lumMod val="75000"/>
                  </a:schemeClr>
                </a:solidFill>
                <a:effectLst/>
                <a:latin typeface="Roboto" panose="02000000000000000000" pitchFamily="2" charset="0"/>
              </a:rPr>
              <a:t>, K., </a:t>
            </a:r>
            <a:r>
              <a:rPr lang="en-US" sz="700" b="0" i="0" dirty="0" err="1">
                <a:solidFill>
                  <a:schemeClr val="bg1">
                    <a:lumMod val="75000"/>
                  </a:schemeClr>
                </a:solidFill>
                <a:effectLst/>
                <a:latin typeface="Roboto" panose="02000000000000000000" pitchFamily="2" charset="0"/>
              </a:rPr>
              <a:t>Lietz</a:t>
            </a:r>
            <a:r>
              <a:rPr lang="en-US" sz="700" b="0" i="0" dirty="0">
                <a:solidFill>
                  <a:schemeClr val="bg1">
                    <a:lumMod val="75000"/>
                  </a:schemeClr>
                </a:solidFill>
                <a:effectLst/>
                <a:latin typeface="Roboto" panose="02000000000000000000" pitchFamily="2" charset="0"/>
              </a:rPr>
              <a:t>, A., </a:t>
            </a:r>
            <a:r>
              <a:rPr lang="en-US" sz="700" b="0" i="0" dirty="0" err="1">
                <a:solidFill>
                  <a:schemeClr val="bg1">
                    <a:lumMod val="75000"/>
                  </a:schemeClr>
                </a:solidFill>
                <a:effectLst/>
                <a:latin typeface="Roboto" panose="02000000000000000000" pitchFamily="2" charset="0"/>
              </a:rPr>
              <a:t>Ruß</a:t>
            </a:r>
            <a:r>
              <a:rPr lang="en-US" sz="700" b="0" i="0" dirty="0">
                <a:solidFill>
                  <a:schemeClr val="bg1">
                    <a:lumMod val="75000"/>
                  </a:schemeClr>
                </a:solidFill>
                <a:effectLst/>
                <a:latin typeface="Roboto" panose="02000000000000000000" pitchFamily="2" charset="0"/>
              </a:rPr>
              <a:t>, U., Schwabe, U., Seifert, M., </a:t>
            </a:r>
            <a:r>
              <a:rPr lang="en-US" sz="700" b="0" i="0" dirty="0" err="1">
                <a:solidFill>
                  <a:schemeClr val="bg1">
                    <a:lumMod val="75000"/>
                  </a:schemeClr>
                </a:solidFill>
                <a:effectLst/>
                <a:latin typeface="Roboto" panose="02000000000000000000" pitchFamily="2" charset="0"/>
              </a:rPr>
              <a:t>Mühleck</a:t>
            </a:r>
            <a:r>
              <a:rPr lang="en-US" sz="700" b="0" i="0" dirty="0">
                <a:solidFill>
                  <a:schemeClr val="bg1">
                    <a:lumMod val="75000"/>
                  </a:schemeClr>
                </a:solidFill>
                <a:effectLst/>
                <a:latin typeface="Roboto" panose="02000000000000000000" pitchFamily="2" charset="0"/>
              </a:rPr>
              <a:t>, K., </a:t>
            </a:r>
            <a:r>
              <a:rPr lang="en-US" sz="700" b="0" i="0" dirty="0" err="1">
                <a:solidFill>
                  <a:schemeClr val="bg1">
                    <a:lumMod val="75000"/>
                  </a:schemeClr>
                </a:solidFill>
                <a:effectLst/>
                <a:latin typeface="Roboto" panose="02000000000000000000" pitchFamily="2" charset="0"/>
              </a:rPr>
              <a:t>Scheller</a:t>
            </a:r>
            <a:r>
              <a:rPr lang="en-US" sz="700" b="0" i="0" dirty="0">
                <a:solidFill>
                  <a:schemeClr val="bg1">
                    <a:lumMod val="75000"/>
                  </a:schemeClr>
                </a:solidFill>
                <a:effectLst/>
                <a:latin typeface="Roboto" panose="02000000000000000000" pitchFamily="2" charset="0"/>
              </a:rPr>
              <a:t>, P., </a:t>
            </a:r>
            <a:r>
              <a:rPr lang="en-US" sz="700" b="0" i="0" dirty="0" err="1">
                <a:solidFill>
                  <a:schemeClr val="bg1">
                    <a:lumMod val="75000"/>
                  </a:schemeClr>
                </a:solidFill>
                <a:effectLst/>
                <a:latin typeface="Roboto" panose="02000000000000000000" pitchFamily="2" charset="0"/>
              </a:rPr>
              <a:t>Teichmann</a:t>
            </a:r>
            <a:r>
              <a:rPr lang="en-US" sz="700" b="0" i="0" dirty="0">
                <a:solidFill>
                  <a:schemeClr val="bg1">
                    <a:lumMod val="75000"/>
                  </a:schemeClr>
                </a:solidFill>
                <a:effectLst/>
                <a:latin typeface="Roboto" panose="02000000000000000000" pitchFamily="2" charset="0"/>
              </a:rPr>
              <a:t>, C., de Vogel, S., Weber, A., </a:t>
            </a:r>
            <a:r>
              <a:rPr lang="en-US" sz="700" b="0" i="0" dirty="0" err="1">
                <a:solidFill>
                  <a:schemeClr val="bg1">
                    <a:lumMod val="75000"/>
                  </a:schemeClr>
                </a:solidFill>
                <a:effectLst/>
                <a:latin typeface="Roboto" panose="02000000000000000000" pitchFamily="2" charset="0"/>
              </a:rPr>
              <a:t>Schmidtchen</a:t>
            </a:r>
            <a:r>
              <a:rPr lang="en-US" sz="700" b="0" i="0" dirty="0">
                <a:solidFill>
                  <a:schemeClr val="bg1">
                    <a:lumMod val="75000"/>
                  </a:schemeClr>
                </a:solidFill>
                <a:effectLst/>
                <a:latin typeface="Roboto" panose="02000000000000000000" pitchFamily="2" charset="0"/>
              </a:rPr>
              <a:t>, H., </a:t>
            </a:r>
            <a:r>
              <a:rPr lang="en-US" sz="700" b="0" i="0" dirty="0" err="1">
                <a:solidFill>
                  <a:schemeClr val="bg1">
                    <a:lumMod val="75000"/>
                  </a:schemeClr>
                </a:solidFill>
                <a:effectLst/>
                <a:latin typeface="Roboto" panose="02000000000000000000" pitchFamily="2" charset="0"/>
              </a:rPr>
              <a:t>Birkelbach</a:t>
            </a:r>
            <a:r>
              <a:rPr lang="en-US" sz="700" b="0" i="0" dirty="0">
                <a:solidFill>
                  <a:schemeClr val="bg1">
                    <a:lumMod val="75000"/>
                  </a:schemeClr>
                </a:solidFill>
                <a:effectLst/>
                <a:latin typeface="Roboto" panose="02000000000000000000" pitchFamily="2" charset="0"/>
              </a:rPr>
              <a:t>, R., </a:t>
            </a:r>
            <a:r>
              <a:rPr lang="en-US" sz="700" b="0" i="0" dirty="0" err="1">
                <a:solidFill>
                  <a:schemeClr val="bg1">
                    <a:lumMod val="75000"/>
                  </a:schemeClr>
                </a:solidFill>
                <a:effectLst/>
                <a:latin typeface="Roboto" panose="02000000000000000000" pitchFamily="2" charset="0"/>
              </a:rPr>
              <a:t>Hoffstätter</a:t>
            </a:r>
            <a:r>
              <a:rPr lang="en-US" sz="700" b="0" i="0" dirty="0">
                <a:solidFill>
                  <a:schemeClr val="bg1">
                    <a:lumMod val="75000"/>
                  </a:schemeClr>
                </a:solidFill>
                <a:effectLst/>
                <a:latin typeface="Roboto" panose="02000000000000000000" pitchFamily="2" charset="0"/>
              </a:rPr>
              <a:t>, U. &amp; </a:t>
            </a:r>
            <a:r>
              <a:rPr lang="en-US" sz="700" b="0" i="0" dirty="0" err="1">
                <a:solidFill>
                  <a:schemeClr val="bg1">
                    <a:lumMod val="75000"/>
                  </a:schemeClr>
                </a:solidFill>
                <a:effectLst/>
                <a:latin typeface="Roboto" panose="02000000000000000000" pitchFamily="2" charset="0"/>
              </a:rPr>
              <a:t>Oestreich</a:t>
            </a:r>
            <a:r>
              <a:rPr lang="en-US" sz="700" b="0" i="0" dirty="0">
                <a:solidFill>
                  <a:schemeClr val="bg1">
                    <a:lumMod val="75000"/>
                  </a:schemeClr>
                </a:solidFill>
                <a:effectLst/>
                <a:latin typeface="Roboto" panose="02000000000000000000" pitchFamily="2" charset="0"/>
              </a:rPr>
              <a:t>, T. (2024). </a:t>
            </a:r>
            <a:r>
              <a:rPr lang="en-US" sz="700" b="0" i="0" dirty="0" err="1">
                <a:solidFill>
                  <a:schemeClr val="bg1">
                    <a:lumMod val="75000"/>
                  </a:schemeClr>
                </a:solidFill>
                <a:effectLst/>
                <a:latin typeface="Roboto" panose="02000000000000000000" pitchFamily="2" charset="0"/>
              </a:rPr>
              <a:t>Nacaps</a:t>
            </a:r>
            <a:r>
              <a:rPr lang="en-US" sz="700" b="0" i="0" dirty="0">
                <a:solidFill>
                  <a:schemeClr val="bg1">
                    <a:lumMod val="75000"/>
                  </a:schemeClr>
                </a:solidFill>
                <a:effectLst/>
                <a:latin typeface="Roboto" panose="02000000000000000000" pitchFamily="2" charset="0"/>
              </a:rPr>
              <a:t> 2018 - Data and methods report on the National Academics Panel Study 2018 (1st-4th wave - doctoral candidates). Hanover: RDC-DZHW.</a:t>
            </a:r>
            <a:endParaRPr lang="en-US" sz="700" dirty="0">
              <a:solidFill>
                <a:schemeClr val="bg1">
                  <a:lumMod val="75000"/>
                </a:schemeClr>
              </a:solidFill>
            </a:endParaRPr>
          </a:p>
        </p:txBody>
      </p:sp>
      <p:sp>
        <p:nvSpPr>
          <p:cNvPr id="3" name="Textfeld 2">
            <a:extLst>
              <a:ext uri="{FF2B5EF4-FFF2-40B4-BE49-F238E27FC236}">
                <a16:creationId xmlns:a16="http://schemas.microsoft.com/office/drawing/2014/main" id="{4341722B-0A87-4C14-8656-C5D88B0DFF03}"/>
              </a:ext>
            </a:extLst>
          </p:cNvPr>
          <p:cNvSpPr txBox="1"/>
          <p:nvPr/>
        </p:nvSpPr>
        <p:spPr>
          <a:xfrm>
            <a:off x="226980" y="1187796"/>
            <a:ext cx="5574380" cy="523220"/>
          </a:xfrm>
          <a:prstGeom prst="rect">
            <a:avLst/>
          </a:prstGeom>
          <a:noFill/>
        </p:spPr>
        <p:txBody>
          <a:bodyPr wrap="square" rtlCol="0">
            <a:spAutoFit/>
          </a:bodyPr>
          <a:lstStyle/>
          <a:p>
            <a:r>
              <a:rPr lang="en-US" sz="2800" b="1" spc="-1" dirty="0">
                <a:solidFill>
                  <a:schemeClr val="accent5">
                    <a:lumMod val="75000"/>
                  </a:schemeClr>
                </a:solidFill>
                <a:latin typeface="Arial" panose="020B0604020202020204" pitchFamily="34" charset="0"/>
                <a:cs typeface="Arial" panose="020B0604020202020204" pitchFamily="34" charset="0"/>
              </a:rPr>
              <a:t>Response metrics</a:t>
            </a:r>
            <a:endParaRPr lang="en-US" sz="2800" spc="-1"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0"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01"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80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AD56185-39C7-4E86-9A61-9C6EFCDBA2C2}" type="slidenum">
              <a:rPr lang="en-US" sz="1200" b="0" strike="noStrike" spc="-1" smtClean="0">
                <a:solidFill>
                  <a:schemeClr val="lt1">
                    <a:lumMod val="50000"/>
                  </a:schemeClr>
                </a:solidFill>
              </a:rPr>
              <a:t>114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3C94E64C-5DB3-4A41-8194-44A94BC84218}"/>
              </a:ext>
            </a:extLst>
          </p:cNvPr>
          <p:cNvSpPr>
            <a:spLocks noGrp="1"/>
          </p:cNvSpPr>
          <p:nvPr>
            <p:ph type="title"/>
          </p:nvPr>
        </p:nvSpPr>
        <p:spPr>
          <a:xfrm>
            <a:off x="211560" y="-123840"/>
            <a:ext cx="10514160" cy="1324080"/>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pic>
        <p:nvPicPr>
          <p:cNvPr id="180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805" name="Textfeld 10"/>
          <p:cNvSpPr/>
          <p:nvPr/>
        </p:nvSpPr>
        <p:spPr>
          <a:xfrm>
            <a:off x="364640" y="1171360"/>
            <a:ext cx="595332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2800" b="1" strike="noStrike" spc="-1" dirty="0">
                <a:solidFill>
                  <a:srgbClr val="0070C0"/>
                </a:solidFill>
                <a:latin typeface="Arial"/>
                <a:ea typeface="Arial"/>
              </a:rPr>
              <a:t>What to document?</a:t>
            </a:r>
            <a:endParaRPr lang="en-US" sz="2800" b="0" strike="noStrike" spc="-1" dirty="0">
              <a:solidFill>
                <a:srgbClr val="000000"/>
              </a:solidFill>
              <a:latin typeface="Calibri"/>
            </a:endParaRPr>
          </a:p>
        </p:txBody>
      </p:sp>
      <p:sp>
        <p:nvSpPr>
          <p:cNvPr id="1806" name="Rechteck: abgerundete Ecken 5">
            <a:extLst>
              <a:ext uri="{C183D7F6-B498-43B3-948B-1728B52AA6E4}">
                <adec:decorative xmlns:adec="http://schemas.microsoft.com/office/drawing/2017/decorative" val="1"/>
              </a:ext>
            </a:extLst>
          </p:cNvPr>
          <p:cNvSpPr/>
          <p:nvPr/>
        </p:nvSpPr>
        <p:spPr>
          <a:xfrm>
            <a:off x="583200" y="1845000"/>
            <a:ext cx="3498840" cy="574560"/>
          </a:xfrm>
          <a:prstGeom prst="roundRect">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General information</a:t>
            </a:r>
            <a:endParaRPr lang="en-US" sz="1800" b="0" strike="noStrike" spc="-1" dirty="0">
              <a:solidFill>
                <a:srgbClr val="FFFFFF"/>
              </a:solidFill>
              <a:latin typeface="Calibri"/>
            </a:endParaRPr>
          </a:p>
        </p:txBody>
      </p:sp>
      <p:sp>
        <p:nvSpPr>
          <p:cNvPr id="1809" name="Rechteck: abgerundete Ecken 27">
            <a:extLst>
              <a:ext uri="{C183D7F6-B498-43B3-948B-1728B52AA6E4}">
                <adec:decorative xmlns:adec="http://schemas.microsoft.com/office/drawing/2017/decorative" val="1"/>
              </a:ext>
            </a:extLst>
          </p:cNvPr>
          <p:cNvSpPr/>
          <p:nvPr/>
        </p:nvSpPr>
        <p:spPr>
          <a:xfrm>
            <a:off x="551520" y="3141000"/>
            <a:ext cx="3547800" cy="3310920"/>
          </a:xfrm>
          <a:prstGeom prst="roundRect">
            <a:avLst>
              <a:gd name="adj" fmla="val 8982"/>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0" tIns="0" rIns="0" bIns="0" anchor="t">
            <a:noAutofit/>
          </a:bodyPr>
          <a:lstStyle/>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Study topic and objectives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Researchers and affiliations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Funding</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Responsibilities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Fieldwork time</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Target population </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Sampling strategy</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Sample size, characteristics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Response metrics</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807" name="Rechteck: abgerundete Ecken 12"/>
          <p:cNvSpPr/>
          <p:nvPr/>
        </p:nvSpPr>
        <p:spPr>
          <a:xfrm>
            <a:off x="4367880" y="1845000"/>
            <a:ext cx="3498840" cy="574560"/>
          </a:xfrm>
          <a:prstGeom prst="roundRect">
            <a:avLst>
              <a:gd name="adj" fmla="val 16667"/>
            </a:avLst>
          </a:prstGeom>
          <a:solidFill>
            <a:schemeClr val="accent4">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Questionnaire</a:t>
            </a:r>
            <a:endParaRPr lang="en-US" sz="1800" b="0" strike="noStrike" spc="-1" dirty="0">
              <a:solidFill>
                <a:srgbClr val="000000"/>
              </a:solidFill>
              <a:latin typeface="Calibri"/>
            </a:endParaRPr>
          </a:p>
        </p:txBody>
      </p:sp>
      <p:sp>
        <p:nvSpPr>
          <p:cNvPr id="1808" name="Rechteck: abgerundete Ecken 18"/>
          <p:cNvSpPr/>
          <p:nvPr/>
        </p:nvSpPr>
        <p:spPr>
          <a:xfrm>
            <a:off x="4367880" y="3131640"/>
            <a:ext cx="3498840" cy="3329280"/>
          </a:xfrm>
          <a:prstGeom prst="roundRect">
            <a:avLst>
              <a:gd name="adj" fmla="val 8982"/>
            </a:avLst>
          </a:prstGeom>
          <a:solidFill>
            <a:srgbClr val="FFFFFF"/>
          </a:solidFill>
          <a:ln>
            <a:solidFill>
              <a:srgbClr val="FFC000"/>
            </a:solidFill>
          </a:ln>
        </p:spPr>
        <p:style>
          <a:lnRef idx="2">
            <a:schemeClr val="accent4"/>
          </a:lnRef>
          <a:fillRef idx="1">
            <a:schemeClr val="lt1"/>
          </a:fillRef>
          <a:effectRef idx="0">
            <a:schemeClr val="accent4"/>
          </a:effectRef>
          <a:fontRef idx="minor"/>
        </p:style>
        <p:txBody>
          <a:bodyPr lIns="0" tIns="0" rIns="0" bIns="0" anchor="t">
            <a:noAutofit/>
          </a:bodyPr>
          <a:lstStyle/>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Measurement instrument development</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Translation </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Pretests (interview guide-lines, transcripts, results)</a:t>
            </a:r>
            <a:endParaRPr lang="en-US" sz="1800" b="0" strike="noStrike" spc="-1" dirty="0">
              <a:solidFill>
                <a:srgbClr val="000000"/>
              </a:solidFill>
              <a:latin typeface="Calibri"/>
            </a:endParaRPr>
          </a:p>
          <a:p>
            <a:pPr marL="177840" indent="-177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Variable questionnaire, Layout version (e.g. screenshots)</a:t>
            </a:r>
            <a:endParaRPr lang="en-US" sz="1800" b="0" strike="noStrike" spc="-1" dirty="0">
              <a:solidFill>
                <a:srgbClr val="000000"/>
              </a:solidFill>
              <a:latin typeface="Calibri"/>
            </a:endParaRPr>
          </a:p>
          <a:p>
            <a:pPr marL="177840" indent="-177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Flowchart</a:t>
            </a:r>
            <a:endParaRPr lang="en-US" sz="1800" b="0" strike="noStrike" spc="-1" dirty="0">
              <a:solidFill>
                <a:srgbClr val="000000"/>
              </a:solidFill>
              <a:latin typeface="Calibri"/>
            </a:endParaRPr>
          </a:p>
          <a:p>
            <a:pPr marL="177840" indent="-177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Codebook</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marL="181080" defTabSz="914400">
              <a:lnSpc>
                <a:spcPct val="100000"/>
              </a:lnSpc>
              <a:spcAft>
                <a:spcPts val="601"/>
              </a:spcAft>
            </a:pPr>
            <a:endParaRPr lang="en-US" sz="1800" b="0" strike="noStrike" spc="-1" dirty="0">
              <a:solidFill>
                <a:srgbClr val="000000"/>
              </a:solidFill>
              <a:latin typeface="Calibri"/>
            </a:endParaRPr>
          </a:p>
          <a:p>
            <a:pPr marL="181080" defTabSz="914400">
              <a:lnSpc>
                <a:spcPct val="100000"/>
              </a:lnSpc>
              <a:spcAft>
                <a:spcPts val="601"/>
              </a:spcAft>
            </a:pPr>
            <a:endParaRPr lang="en-US" sz="1800" b="0" strike="noStrike" spc="-1" dirty="0">
              <a:solidFill>
                <a:srgbClr val="000000"/>
              </a:solidFill>
              <a:latin typeface="Calibri"/>
            </a:endParaRPr>
          </a:p>
          <a:p>
            <a:pPr marL="181080" defTabSz="914400">
              <a:lnSpc>
                <a:spcPct val="100000"/>
              </a:lnSpc>
            </a:pPr>
            <a:endParaRPr lang="en-US" sz="1800" b="0" strike="noStrike" spc="-1" dirty="0">
              <a:solidFill>
                <a:srgbClr val="000000"/>
              </a:solidFill>
              <a:latin typeface="Calibri"/>
            </a:endParaRPr>
          </a:p>
        </p:txBody>
      </p:sp>
      <p:pic>
        <p:nvPicPr>
          <p:cNvPr id="1810" name="Grafik 2">
            <a:extLs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p:blipFill>
        <p:spPr>
          <a:xfrm>
            <a:off x="4367880" y="1960560"/>
            <a:ext cx="1103760" cy="1103760"/>
          </a:xfrm>
          <a:prstGeom prst="rect">
            <a:avLst/>
          </a:prstGeom>
          <a:noFill/>
          <a:ln w="0">
            <a:noFill/>
          </a:ln>
        </p:spPr>
      </p:pic>
      <p:pic>
        <p:nvPicPr>
          <p:cNvPr id="1811" name="Grafik 11">
            <a:extLst>
              <a:ext uri="{C183D7F6-B498-43B3-948B-1728B52AA6E4}">
                <adec:decorative xmlns:adec="http://schemas.microsoft.com/office/drawing/2017/decorative" val="1"/>
              </a:ext>
            </a:extLst>
          </p:cNvPr>
          <p:cNvPicPr/>
          <p:nvPr/>
        </p:nvPicPr>
        <p:blipFill>
          <a:blip r:embed="rId8"/>
          <a:stretch/>
        </p:blipFill>
        <p:spPr>
          <a:xfrm>
            <a:off x="583200" y="2102040"/>
            <a:ext cx="912960" cy="912960"/>
          </a:xfrm>
          <a:prstGeom prst="rect">
            <a:avLst/>
          </a:prstGeom>
          <a:noFill/>
          <a:ln w="0">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13"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814"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7F1458AE-F3E2-4E7C-97D1-7CAF64EAE652}" type="slidenum">
              <a:rPr lang="en-US" sz="1200" b="0" strike="noStrike" spc="-1" smtClean="0">
                <a:solidFill>
                  <a:schemeClr val="lt1">
                    <a:lumMod val="50000"/>
                  </a:schemeClr>
                </a:solidFill>
              </a:rPr>
              <a:t>115</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99A04421-C754-4236-B812-21B11A3C5FE8}"/>
              </a:ext>
            </a:extLst>
          </p:cNvPr>
          <p:cNvSpPr>
            <a:spLocks noGrp="1"/>
          </p:cNvSpPr>
          <p:nvPr>
            <p:ph type="title"/>
          </p:nvPr>
        </p:nvSpPr>
        <p:spPr>
          <a:xfrm>
            <a:off x="211560" y="72630"/>
            <a:ext cx="4597520" cy="752580"/>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pic>
        <p:nvPicPr>
          <p:cNvPr id="1815"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3" name="Textfeld 12">
            <a:extLst>
              <a:ext uri="{FF2B5EF4-FFF2-40B4-BE49-F238E27FC236}">
                <a16:creationId xmlns:a16="http://schemas.microsoft.com/office/drawing/2014/main" id="{BADFDE46-F33D-4478-81DE-5CAD94027A44}"/>
              </a:ext>
            </a:extLst>
          </p:cNvPr>
          <p:cNvSpPr txBox="1"/>
          <p:nvPr/>
        </p:nvSpPr>
        <p:spPr>
          <a:xfrm>
            <a:off x="440578" y="1001168"/>
            <a:ext cx="7514701" cy="480131"/>
          </a:xfrm>
          <a:prstGeom prst="rect">
            <a:avLst/>
          </a:prstGeom>
          <a:noFill/>
        </p:spPr>
        <p:txBody>
          <a:bodyPr wrap="square">
            <a:spAutoFit/>
          </a:bodyPr>
          <a:lstStyle/>
          <a:p>
            <a:pPr indent="0" defTabSz="914400">
              <a:lnSpc>
                <a:spcPct val="90000"/>
              </a:lnSpc>
              <a:spcBef>
                <a:spcPts val="1001"/>
              </a:spcBef>
              <a:spcAft>
                <a:spcPts val="1199"/>
              </a:spcAft>
              <a:buNone/>
              <a:tabLst>
                <a:tab pos="0" algn="l"/>
              </a:tabLst>
            </a:pPr>
            <a:r>
              <a:rPr lang="en-US" sz="2800" b="1" strike="noStrike" spc="-1" dirty="0">
                <a:solidFill>
                  <a:schemeClr val="accent5">
                    <a:lumMod val="75000"/>
                  </a:schemeClr>
                </a:solidFill>
                <a:latin typeface="Arial"/>
                <a:ea typeface="Arial"/>
              </a:rPr>
              <a:t>Variable questionnaire and layout version</a:t>
            </a:r>
            <a:endParaRPr lang="en-US" sz="2800" b="0" strike="noStrike" spc="-1" dirty="0">
              <a:solidFill>
                <a:srgbClr val="000000"/>
              </a:solidFill>
              <a:latin typeface="Calibri"/>
            </a:endParaRPr>
          </a:p>
        </p:txBody>
      </p:sp>
      <p:pic>
        <p:nvPicPr>
          <p:cNvPr id="1817" name="Grafik 2" descr="Screenshot of a question from the Nacaps survey asking: „Why did you start the PhD/doctorate?“ and nine different statements with scales between 1 (does not apply at all) and 5 (applies fully). Underneath the title A5 conditions can be seen and next to the scales the value codes are seen in red (adtc01(a-j)). "/>
          <p:cNvPicPr/>
          <p:nvPr/>
        </p:nvPicPr>
        <p:blipFill>
          <a:blip r:embed="rId6"/>
          <a:stretch/>
        </p:blipFill>
        <p:spPr>
          <a:xfrm>
            <a:off x="551520" y="1772640"/>
            <a:ext cx="6159960" cy="4364280"/>
          </a:xfrm>
          <a:prstGeom prst="rect">
            <a:avLst/>
          </a:prstGeom>
          <a:solidFill>
            <a:schemeClr val="tx1"/>
          </a:solidFill>
          <a:ln w="9525">
            <a:solidFill>
              <a:schemeClr val="tx1"/>
            </a:solidFill>
          </a:ln>
        </p:spPr>
      </p:pic>
      <p:pic>
        <p:nvPicPr>
          <p:cNvPr id="1819" name="Grafik 6" descr="Screenshot of a question from the nacaps survey asking: „Why did you start the PhD/doctorate?“ and 9 statements with ranges between 1 and 5 as the answer option. The statements are alternately backed in grey or white. No other text is visible except the progression bar going from A to F in the top right corner. "/>
          <p:cNvPicPr/>
          <p:nvPr/>
        </p:nvPicPr>
        <p:blipFill>
          <a:blip r:embed="rId7"/>
          <a:stretch/>
        </p:blipFill>
        <p:spPr>
          <a:xfrm>
            <a:off x="7161120" y="1672200"/>
            <a:ext cx="4334040" cy="4923720"/>
          </a:xfrm>
          <a:prstGeom prst="rect">
            <a:avLst/>
          </a:prstGeom>
          <a:solidFill>
            <a:schemeClr val="tx1"/>
          </a:solidFill>
          <a:ln w="9525">
            <a:solidFill>
              <a:schemeClr val="tx1"/>
            </a:solidFill>
          </a:ln>
        </p:spPr>
      </p:pic>
      <p:sp>
        <p:nvSpPr>
          <p:cNvPr id="11" name="Textfeld 10" descr="Image sources">
            <a:extLst>
              <a:ext uri="{FF2B5EF4-FFF2-40B4-BE49-F238E27FC236}">
                <a16:creationId xmlns:a16="http://schemas.microsoft.com/office/drawing/2014/main" id="{D2E06982-944A-4705-9F29-558440BE2889}"/>
              </a:ext>
            </a:extLst>
          </p:cNvPr>
          <p:cNvSpPr txBox="1"/>
          <p:nvPr/>
        </p:nvSpPr>
        <p:spPr bwMode="auto">
          <a:xfrm>
            <a:off x="438307" y="6165304"/>
            <a:ext cx="6665805" cy="415498"/>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Survey 1. Data collection: 2019. Hanover: FDZ-DZHW. https://doi.org/10.21249/DZHW:nac2018:2.0.0. Questionnaire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(1st wave - doctoral candidates) (English) ". Question A05.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2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82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2916095-C829-4145-8BC0-DB2F0706AC18}" type="slidenum">
              <a:rPr lang="en-US" sz="1200" b="0" strike="noStrike" spc="-1" smtClean="0">
                <a:solidFill>
                  <a:schemeClr val="lt1">
                    <a:lumMod val="50000"/>
                  </a:schemeClr>
                </a:solidFill>
              </a:rPr>
              <a:t>116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5629CEB2-E316-4693-B828-F27FE08BDD7C}"/>
              </a:ext>
            </a:extLst>
          </p:cNvPr>
          <p:cNvSpPr>
            <a:spLocks noGrp="1"/>
          </p:cNvSpPr>
          <p:nvPr>
            <p:ph type="title"/>
          </p:nvPr>
        </p:nvSpPr>
        <p:spPr>
          <a:xfrm>
            <a:off x="263520" y="190080"/>
            <a:ext cx="4211440" cy="638280"/>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pic>
        <p:nvPicPr>
          <p:cNvPr id="182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826" name="Textfeld 13"/>
          <p:cNvSpPr/>
          <p:nvPr/>
        </p:nvSpPr>
        <p:spPr>
          <a:xfrm>
            <a:off x="263520" y="1052640"/>
            <a:ext cx="1058364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Flowchart</a:t>
            </a:r>
            <a:endParaRPr lang="en-US" sz="2800" b="0" strike="noStrike" spc="-1" dirty="0">
              <a:solidFill>
                <a:srgbClr val="000000"/>
              </a:solidFill>
              <a:latin typeface="Calibri"/>
            </a:endParaRPr>
          </a:p>
        </p:txBody>
      </p:sp>
      <p:sp>
        <p:nvSpPr>
          <p:cNvPr id="1832" name="Textfeld 19"/>
          <p:cNvSpPr/>
          <p:nvPr/>
        </p:nvSpPr>
        <p:spPr>
          <a:xfrm>
            <a:off x="335520" y="1627200"/>
            <a:ext cx="10728360" cy="223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7000"/>
              </a:lnSpc>
              <a:spcAft>
                <a:spcPts val="601"/>
              </a:spcAft>
            </a:pPr>
            <a:r>
              <a:rPr lang="en-US" sz="1800" b="0" strike="noStrike" spc="-1" dirty="0">
                <a:solidFill>
                  <a:schemeClr val="dk1"/>
                </a:solidFill>
                <a:latin typeface="Arial"/>
                <a:ea typeface="Calibri"/>
              </a:rPr>
              <a:t>Visual tool that maps out the </a:t>
            </a:r>
            <a:r>
              <a:rPr lang="en-US" sz="1800" b="1" strike="noStrike" spc="-1" dirty="0">
                <a:solidFill>
                  <a:schemeClr val="dk1"/>
                </a:solidFill>
                <a:latin typeface="Arial"/>
                <a:ea typeface="Calibri"/>
              </a:rPr>
              <a:t>structure and logical flow </a:t>
            </a:r>
            <a:r>
              <a:rPr lang="en-US" sz="1800" b="0" strike="noStrike" spc="-1" dirty="0">
                <a:solidFill>
                  <a:schemeClr val="dk1"/>
                </a:solidFill>
                <a:latin typeface="Arial"/>
                <a:ea typeface="Calibri"/>
              </a:rPr>
              <a:t>of the survey</a:t>
            </a:r>
            <a:endParaRPr lang="en-US" sz="1800" b="0" strike="noStrike" spc="-1" dirty="0">
              <a:solidFill>
                <a:srgbClr val="000000"/>
              </a:solidFill>
              <a:latin typeface="Calibri"/>
            </a:endParaRPr>
          </a:p>
          <a:p>
            <a:pPr marL="285840" indent="-285840" defTabSz="914400">
              <a:lnSpc>
                <a:spcPct val="107000"/>
              </a:lnSpc>
              <a:spcAft>
                <a:spcPts val="601"/>
              </a:spcAft>
              <a:buClr>
                <a:srgbClr val="000000"/>
              </a:buClr>
              <a:buFont typeface="Arial"/>
              <a:buChar char="•"/>
            </a:pPr>
            <a:r>
              <a:rPr lang="en-US" sz="1800" b="0" strike="noStrike" spc="-1" dirty="0">
                <a:solidFill>
                  <a:schemeClr val="dk1"/>
                </a:solidFill>
                <a:latin typeface="Arial"/>
                <a:ea typeface="Calibri"/>
              </a:rPr>
              <a:t>Sequence of questions</a:t>
            </a:r>
            <a:endParaRPr lang="en-US" sz="1800" b="0" strike="noStrike" spc="-1" dirty="0">
              <a:solidFill>
                <a:srgbClr val="000000"/>
              </a:solidFill>
              <a:latin typeface="Calibri"/>
            </a:endParaRPr>
          </a:p>
          <a:p>
            <a:pPr marL="285840" indent="-285840" defTabSz="914400">
              <a:lnSpc>
                <a:spcPct val="107000"/>
              </a:lnSpc>
              <a:spcAft>
                <a:spcPts val="601"/>
              </a:spcAft>
              <a:buClr>
                <a:srgbClr val="000000"/>
              </a:buClr>
              <a:buFont typeface="Arial"/>
              <a:buChar char="•"/>
            </a:pPr>
            <a:r>
              <a:rPr lang="en-US" sz="1800" b="0" strike="noStrike" spc="-1" dirty="0">
                <a:solidFill>
                  <a:schemeClr val="dk1"/>
                </a:solidFill>
                <a:latin typeface="Arial"/>
                <a:ea typeface="Calibri"/>
              </a:rPr>
              <a:t>Skip patterns or branching logic</a:t>
            </a:r>
            <a:endParaRPr lang="en-US" sz="1800" b="0" strike="noStrike" spc="-1" dirty="0">
              <a:solidFill>
                <a:srgbClr val="000000"/>
              </a:solidFill>
              <a:latin typeface="Calibri"/>
            </a:endParaRPr>
          </a:p>
          <a:p>
            <a:pPr marL="285840" indent="-285840" defTabSz="914400">
              <a:lnSpc>
                <a:spcPct val="107000"/>
              </a:lnSpc>
              <a:spcAft>
                <a:spcPts val="601"/>
              </a:spcAft>
              <a:buClr>
                <a:srgbClr val="000000"/>
              </a:buClr>
              <a:buFont typeface="Arial"/>
              <a:buChar char="•"/>
            </a:pPr>
            <a:r>
              <a:rPr lang="en-US" sz="1800" b="0" strike="noStrike" spc="-1" dirty="0">
                <a:solidFill>
                  <a:schemeClr val="dk1"/>
                </a:solidFill>
                <a:latin typeface="Arial"/>
                <a:ea typeface="Calibri"/>
              </a:rPr>
              <a:t>Visible condition </a:t>
            </a:r>
            <a:endParaRPr lang="en-US" sz="1800" b="0" strike="noStrike" spc="-1" dirty="0">
              <a:solidFill>
                <a:srgbClr val="000000"/>
              </a:solidFill>
              <a:latin typeface="Calibri"/>
            </a:endParaRPr>
          </a:p>
          <a:p>
            <a:pPr marL="285840" indent="-285840" defTabSz="914400">
              <a:lnSpc>
                <a:spcPct val="107000"/>
              </a:lnSpc>
              <a:spcAft>
                <a:spcPts val="601"/>
              </a:spcAft>
              <a:buClr>
                <a:srgbClr val="000000"/>
              </a:buClr>
              <a:buFont typeface="Arial"/>
              <a:buChar char="•"/>
            </a:pPr>
            <a:r>
              <a:rPr lang="en-US" sz="1800" b="0" strike="noStrike" spc="-1" dirty="0">
                <a:solidFill>
                  <a:schemeClr val="dk1"/>
                </a:solidFill>
                <a:latin typeface="Arial"/>
                <a:ea typeface="Calibri"/>
              </a:rPr>
              <a:t>Randomization and rotation</a:t>
            </a:r>
            <a:endParaRPr lang="en-US" sz="1800" b="0" strike="noStrike" spc="-1" dirty="0">
              <a:solidFill>
                <a:srgbClr val="000000"/>
              </a:solidFill>
              <a:latin typeface="Calibri"/>
            </a:endParaRPr>
          </a:p>
          <a:p>
            <a:pPr defTabSz="914400">
              <a:lnSpc>
                <a:spcPct val="107000"/>
              </a:lnSpc>
              <a:spcAft>
                <a:spcPts val="601"/>
              </a:spcAft>
            </a:pPr>
            <a:endParaRPr lang="en-US" sz="1800" b="0" strike="noStrike" spc="-1" dirty="0">
              <a:solidFill>
                <a:srgbClr val="000000"/>
              </a:solidFill>
              <a:latin typeface="Calibri"/>
            </a:endParaRPr>
          </a:p>
        </p:txBody>
      </p:sp>
      <p:grpSp>
        <p:nvGrpSpPr>
          <p:cNvPr id="3" name="Gruppieren 2" descr="4-pages long flowchart of the DZHW PhD panel study">
            <a:extLst>
              <a:ext uri="{FF2B5EF4-FFF2-40B4-BE49-F238E27FC236}">
                <a16:creationId xmlns:a16="http://schemas.microsoft.com/office/drawing/2014/main" id="{D75D0A2A-72EA-4A60-AA86-63B5F6E98FB6}"/>
              </a:ext>
            </a:extLst>
          </p:cNvPr>
          <p:cNvGrpSpPr/>
          <p:nvPr/>
        </p:nvGrpSpPr>
        <p:grpSpPr>
          <a:xfrm>
            <a:off x="407520" y="3560760"/>
            <a:ext cx="9754560" cy="3107160"/>
            <a:chOff x="407520" y="3560760"/>
            <a:chExt cx="9754560" cy="3107160"/>
          </a:xfrm>
        </p:grpSpPr>
        <p:pic>
          <p:nvPicPr>
            <p:cNvPr id="1827" name="Grafik 14" descr="A flowchart of questions from tge DZHW PhD-Panel 2014. "/>
            <p:cNvPicPr/>
            <p:nvPr/>
          </p:nvPicPr>
          <p:blipFill>
            <a:blip r:embed="rId6"/>
            <a:stretch/>
          </p:blipFill>
          <p:spPr>
            <a:xfrm>
              <a:off x="407520" y="3591360"/>
              <a:ext cx="2295720" cy="3075480"/>
            </a:xfrm>
            <a:prstGeom prst="rect">
              <a:avLst/>
            </a:prstGeom>
            <a:noFill/>
            <a:ln w="0">
              <a:solidFill>
                <a:schemeClr val="tx1"/>
              </a:solidFill>
            </a:ln>
          </p:spPr>
        </p:pic>
        <p:pic>
          <p:nvPicPr>
            <p:cNvPr id="1828" name="Grafik 15" descr="A flowchart of questions from tge DZHW PhD-Panel 2014. "/>
            <p:cNvPicPr/>
            <p:nvPr/>
          </p:nvPicPr>
          <p:blipFill>
            <a:blip r:embed="rId7"/>
            <a:stretch/>
          </p:blipFill>
          <p:spPr>
            <a:xfrm>
              <a:off x="2855520" y="3592440"/>
              <a:ext cx="2302200" cy="3075480"/>
            </a:xfrm>
            <a:prstGeom prst="rect">
              <a:avLst/>
            </a:prstGeom>
            <a:noFill/>
            <a:ln w="0">
              <a:solidFill>
                <a:schemeClr val="tx1"/>
              </a:solidFill>
            </a:ln>
          </p:spPr>
        </p:pic>
        <p:pic>
          <p:nvPicPr>
            <p:cNvPr id="1829" name="Grafik 16" descr="A flowchart of questions from tge DZHW PhD-Panel 2014. "/>
            <p:cNvPicPr/>
            <p:nvPr/>
          </p:nvPicPr>
          <p:blipFill>
            <a:blip r:embed="rId8"/>
            <a:stretch/>
          </p:blipFill>
          <p:spPr>
            <a:xfrm>
              <a:off x="5310720" y="3560760"/>
              <a:ext cx="2314440" cy="3106080"/>
            </a:xfrm>
            <a:prstGeom prst="rect">
              <a:avLst/>
            </a:prstGeom>
            <a:noFill/>
            <a:ln w="0">
              <a:solidFill>
                <a:schemeClr val="tx1"/>
              </a:solidFill>
            </a:ln>
          </p:spPr>
        </p:pic>
        <p:pic>
          <p:nvPicPr>
            <p:cNvPr id="1830" name="Grafik 17" descr="A flowchart of questions from tge DZHW PhD-Panel 2014. "/>
            <p:cNvPicPr/>
            <p:nvPr/>
          </p:nvPicPr>
          <p:blipFill>
            <a:blip r:embed="rId9"/>
            <a:stretch/>
          </p:blipFill>
          <p:spPr>
            <a:xfrm>
              <a:off x="7824240" y="3561840"/>
              <a:ext cx="2337840" cy="3106080"/>
            </a:xfrm>
            <a:prstGeom prst="rect">
              <a:avLst/>
            </a:prstGeom>
            <a:noFill/>
            <a:ln w="0">
              <a:solidFill>
                <a:schemeClr val="tx1"/>
              </a:solidFill>
            </a:ln>
          </p:spPr>
        </p:pic>
      </p:grpSp>
      <p:sp>
        <p:nvSpPr>
          <p:cNvPr id="14" name="Textfeld 13" descr="Image source">
            <a:extLst>
              <a:ext uri="{FF2B5EF4-FFF2-40B4-BE49-F238E27FC236}">
                <a16:creationId xmlns:a16="http://schemas.microsoft.com/office/drawing/2014/main" id="{EABD4E4A-A059-49A3-BA08-AFD548306271}"/>
              </a:ext>
            </a:extLst>
          </p:cNvPr>
          <p:cNvSpPr txBox="1"/>
          <p:nvPr/>
        </p:nvSpPr>
        <p:spPr bwMode="auto">
          <a:xfrm rot="16200000">
            <a:off x="8884732" y="4881764"/>
            <a:ext cx="3165096" cy="523220"/>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DZHW PhD Panel 2014 - Survey 1. Data collection: 2015. Hanover: FDZ-DZHW.10.21249/DZHW:phd2014:4.0.0. Question Flow  (5th wave - German)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3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3" name="Titel 2">
            <a:extLst>
              <a:ext uri="{FF2B5EF4-FFF2-40B4-BE49-F238E27FC236}">
                <a16:creationId xmlns:a16="http://schemas.microsoft.com/office/drawing/2014/main" id="{CDA51B12-275A-4606-BEF0-03120B6128DF}"/>
              </a:ext>
            </a:extLst>
          </p:cNvPr>
          <p:cNvSpPr>
            <a:spLocks noGrp="1"/>
          </p:cNvSpPr>
          <p:nvPr>
            <p:ph type="title"/>
          </p:nvPr>
        </p:nvSpPr>
        <p:spPr>
          <a:xfrm>
            <a:off x="375840" y="248120"/>
            <a:ext cx="5883920" cy="711000"/>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sp>
        <p:nvSpPr>
          <p:cNvPr id="183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53DFD30-0243-43DE-96D3-08E6475E6F22}" type="slidenum">
              <a:rPr lang="en-US" sz="1200" b="0" strike="noStrike" spc="-1" smtClean="0">
                <a:solidFill>
                  <a:schemeClr val="lt1">
                    <a:lumMod val="50000"/>
                  </a:schemeClr>
                </a:solidFill>
              </a:rPr>
              <a:t>117</a:t>
            </a:fld>
            <a:endParaRPr lang="en-US" sz="1200" b="0" strike="noStrike" spc="-1" dirty="0">
              <a:solidFill>
                <a:srgbClr val="000000"/>
              </a:solidFill>
              <a:latin typeface="Calibri"/>
            </a:endParaRPr>
          </a:p>
        </p:txBody>
      </p:sp>
      <p:sp>
        <p:nvSpPr>
          <p:cNvPr id="18" name="Textfeld 17">
            <a:extLst>
              <a:ext uri="{FF2B5EF4-FFF2-40B4-BE49-F238E27FC236}">
                <a16:creationId xmlns:a16="http://schemas.microsoft.com/office/drawing/2014/main" id="{68E6A4E2-295B-45E1-83EC-FF1A0936DF35}"/>
              </a:ext>
            </a:extLst>
          </p:cNvPr>
          <p:cNvSpPr txBox="1"/>
          <p:nvPr/>
        </p:nvSpPr>
        <p:spPr>
          <a:xfrm>
            <a:off x="375840" y="1179446"/>
            <a:ext cx="6096000" cy="480131"/>
          </a:xfrm>
          <a:prstGeom prst="rect">
            <a:avLst/>
          </a:prstGeom>
          <a:noFill/>
        </p:spPr>
        <p:txBody>
          <a:bodyPr wrap="square">
            <a:spAutoFit/>
          </a:bodyPr>
          <a:lstStyle/>
          <a:p>
            <a:pPr indent="0" defTabSz="914400">
              <a:lnSpc>
                <a:spcPct val="90000"/>
              </a:lnSpc>
              <a:spcBef>
                <a:spcPts val="1001"/>
              </a:spcBef>
              <a:spcAft>
                <a:spcPts val="1199"/>
              </a:spcAft>
              <a:buNone/>
              <a:tabLst>
                <a:tab pos="0" algn="l"/>
              </a:tabLst>
            </a:pPr>
            <a:r>
              <a:rPr lang="en-US" sz="2800" b="1" strike="noStrike" spc="-1" dirty="0">
                <a:solidFill>
                  <a:schemeClr val="accent5">
                    <a:lumMod val="75000"/>
                  </a:schemeClr>
                </a:solidFill>
                <a:latin typeface="Arial"/>
                <a:ea typeface="Arial"/>
              </a:rPr>
              <a:t>Codebooks</a:t>
            </a:r>
            <a:endParaRPr lang="en-US" sz="2800" b="0" strike="noStrike" spc="-1" dirty="0">
              <a:solidFill>
                <a:srgbClr val="000000"/>
              </a:solidFill>
              <a:latin typeface="Calibri"/>
            </a:endParaRPr>
          </a:p>
        </p:txBody>
      </p:sp>
      <p:sp>
        <p:nvSpPr>
          <p:cNvPr id="1838" name="PlaceHolder 1"/>
          <p:cNvSpPr/>
          <p:nvPr/>
        </p:nvSpPr>
        <p:spPr>
          <a:xfrm>
            <a:off x="479520" y="1845000"/>
            <a:ext cx="5288400" cy="2173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0000"/>
              </a:lnSpc>
              <a:spcBef>
                <a:spcPts val="1001"/>
              </a:spcBef>
              <a:tabLst>
                <a:tab pos="0" algn="l"/>
              </a:tabLst>
            </a:pPr>
            <a:r>
              <a:rPr lang="en-US" sz="1800" b="0" strike="noStrike" spc="-1" dirty="0">
                <a:solidFill>
                  <a:schemeClr val="dk1"/>
                </a:solidFill>
                <a:latin typeface="Arial"/>
                <a:ea typeface="Arial"/>
              </a:rPr>
              <a:t>Structured document that provides detailed information about the variables and coding system used in a dataset:</a:t>
            </a:r>
            <a:endParaRPr lang="en-US" sz="1800" b="0" strike="noStrike" spc="-1" dirty="0">
              <a:solidFill>
                <a:srgbClr val="000000"/>
              </a:solidFill>
              <a:latin typeface="Calibri"/>
            </a:endParaRPr>
          </a:p>
          <a:p>
            <a:pPr marL="228600" indent="-228600" defTabSz="914400">
              <a:lnSpc>
                <a:spcPct val="90000"/>
              </a:lnSpc>
              <a:spcBef>
                <a:spcPts val="1001"/>
              </a:spcBef>
              <a:buClr>
                <a:srgbClr val="000000"/>
              </a:buClr>
              <a:buFont typeface="Arial"/>
              <a:buChar char="•"/>
              <a:tabLst>
                <a:tab pos="0" algn="l"/>
              </a:tabLst>
            </a:pPr>
            <a:r>
              <a:rPr lang="en-US" sz="1800" b="0" strike="noStrike" spc="-1" dirty="0">
                <a:solidFill>
                  <a:schemeClr val="dk1"/>
                </a:solidFill>
                <a:latin typeface="Arial"/>
                <a:ea typeface="Arial"/>
              </a:rPr>
              <a:t>Variable name, -label, -type</a:t>
            </a:r>
            <a:endParaRPr lang="en-US" sz="1800" b="0" strike="noStrike" spc="-1" dirty="0">
              <a:solidFill>
                <a:srgbClr val="000000"/>
              </a:solidFill>
              <a:latin typeface="Calibri"/>
            </a:endParaRPr>
          </a:p>
          <a:p>
            <a:pPr marL="228600" indent="-228600" defTabSz="914400">
              <a:lnSpc>
                <a:spcPct val="90000"/>
              </a:lnSpc>
              <a:spcBef>
                <a:spcPts val="1001"/>
              </a:spcBef>
              <a:buClr>
                <a:srgbClr val="000000"/>
              </a:buClr>
              <a:buFont typeface="Arial"/>
              <a:buChar char="•"/>
              <a:tabLst>
                <a:tab pos="0" algn="l"/>
              </a:tabLst>
            </a:pPr>
            <a:r>
              <a:rPr lang="en-US" sz="1800" b="0" strike="noStrike" spc="-1" dirty="0">
                <a:solidFill>
                  <a:schemeClr val="dk1"/>
                </a:solidFill>
                <a:latin typeface="Arial"/>
                <a:ea typeface="Arial"/>
              </a:rPr>
              <a:t>Valid values, value labels</a:t>
            </a:r>
            <a:endParaRPr lang="en-US" sz="1800" b="0" strike="noStrike" spc="-1" dirty="0">
              <a:solidFill>
                <a:srgbClr val="000000"/>
              </a:solidFill>
              <a:latin typeface="Calibri"/>
            </a:endParaRPr>
          </a:p>
          <a:p>
            <a:pPr marL="228600" indent="-228600" defTabSz="914400">
              <a:lnSpc>
                <a:spcPct val="90000"/>
              </a:lnSpc>
              <a:spcBef>
                <a:spcPts val="1001"/>
              </a:spcBef>
              <a:buClr>
                <a:srgbClr val="000000"/>
              </a:buClr>
              <a:buFont typeface="Arial"/>
              <a:buChar char="•"/>
              <a:tabLst>
                <a:tab pos="0" algn="l"/>
              </a:tabLst>
            </a:pPr>
            <a:r>
              <a:rPr lang="en-US" sz="1800" b="0" strike="noStrike" spc="-1" dirty="0">
                <a:solidFill>
                  <a:schemeClr val="dk1"/>
                </a:solidFill>
                <a:latin typeface="Arial"/>
                <a:ea typeface="Arial"/>
              </a:rPr>
              <a:t>Missing values</a:t>
            </a:r>
            <a:endParaRPr lang="en-US" sz="1800" b="0" strike="noStrike" spc="-1" dirty="0">
              <a:solidFill>
                <a:srgbClr val="000000"/>
              </a:solidFill>
              <a:latin typeface="Calibri"/>
            </a:endParaRPr>
          </a:p>
          <a:p>
            <a:pPr defTabSz="914400">
              <a:lnSpc>
                <a:spcPct val="90000"/>
              </a:lnSpc>
              <a:spcBef>
                <a:spcPts val="1001"/>
              </a:spcBef>
              <a:tabLst>
                <a:tab pos="0" algn="l"/>
              </a:tabLst>
            </a:pPr>
            <a:endParaRPr lang="en-US" sz="1800" b="0" strike="noStrike" spc="-1" dirty="0">
              <a:solidFill>
                <a:srgbClr val="000000"/>
              </a:solidFill>
              <a:latin typeface="Calibri"/>
            </a:endParaRPr>
          </a:p>
          <a:p>
            <a:pPr defTabSz="914400">
              <a:lnSpc>
                <a:spcPct val="90000"/>
              </a:lnSpc>
              <a:spcBef>
                <a:spcPts val="1001"/>
              </a:spcBef>
              <a:tabLst>
                <a:tab pos="0" algn="l"/>
              </a:tabLst>
            </a:pPr>
            <a:r>
              <a:rPr lang="en-US" sz="1800" b="1" strike="noStrike" spc="-1" dirty="0">
                <a:solidFill>
                  <a:schemeClr val="accent1"/>
                </a:solidFill>
                <a:latin typeface="Arial"/>
                <a:ea typeface="Arial"/>
              </a:rPr>
              <a:t>More </a:t>
            </a:r>
            <a:r>
              <a:rPr lang="en-US" sz="1800" b="1" strike="noStrike" spc="-1" dirty="0" err="1">
                <a:solidFill>
                  <a:schemeClr val="accent1"/>
                </a:solidFill>
                <a:latin typeface="Arial"/>
                <a:ea typeface="Arial"/>
              </a:rPr>
              <a:t>Infos</a:t>
            </a:r>
            <a:endParaRPr lang="en-US" sz="1800" b="0" strike="noStrike" spc="-1" dirty="0">
              <a:solidFill>
                <a:srgbClr val="000000"/>
              </a:solidFill>
              <a:latin typeface="Calibri"/>
            </a:endParaRPr>
          </a:p>
          <a:p>
            <a:pPr defTabSz="914400">
              <a:lnSpc>
                <a:spcPct val="90000"/>
              </a:lnSpc>
              <a:spcBef>
                <a:spcPts val="1001"/>
              </a:spcBef>
              <a:tabLst>
                <a:tab pos="0" algn="l"/>
              </a:tabLst>
            </a:pPr>
            <a:endParaRPr lang="en-US" sz="1800" b="0" strike="noStrike" spc="-1" dirty="0">
              <a:solidFill>
                <a:srgbClr val="000000"/>
              </a:solidFill>
              <a:latin typeface="Calibri"/>
            </a:endParaRPr>
          </a:p>
        </p:txBody>
      </p:sp>
      <p:sp>
        <p:nvSpPr>
          <p:cNvPr id="1839" name="TextBox 10"/>
          <p:cNvSpPr/>
          <p:nvPr/>
        </p:nvSpPr>
        <p:spPr>
          <a:xfrm>
            <a:off x="376920" y="4581000"/>
            <a:ext cx="3773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Lst>
            </a:pPr>
            <a:r>
              <a:rPr lang="en-US" sz="1800" b="0" u="sng" strike="noStrike" spc="-1" dirty="0">
                <a:solidFill>
                  <a:schemeClr val="dk1"/>
                </a:solidFill>
                <a:uFillTx/>
                <a:latin typeface="Arial"/>
                <a:ea typeface="Arial"/>
                <a:hlinkClick r:id="rId5"/>
              </a:rPr>
              <a:t>Cookbook for a Codebook</a:t>
            </a:r>
            <a:endParaRPr lang="en-US" sz="1800" b="0" strike="noStrike" spc="-1" dirty="0">
              <a:solidFill>
                <a:srgbClr val="000000"/>
              </a:solidFill>
              <a:latin typeface="Calibri"/>
            </a:endParaRPr>
          </a:p>
        </p:txBody>
      </p:sp>
      <p:sp>
        <p:nvSpPr>
          <p:cNvPr id="1842" name="Textfeld 9"/>
          <p:cNvSpPr/>
          <p:nvPr/>
        </p:nvSpPr>
        <p:spPr>
          <a:xfrm>
            <a:off x="375840" y="4933440"/>
            <a:ext cx="39952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u="sng" strike="noStrike" spc="-1" dirty="0">
                <a:solidFill>
                  <a:srgbClr val="0563C1"/>
                </a:solidFill>
                <a:uFillTx/>
                <a:latin typeface="Arial"/>
                <a:ea typeface="Arial"/>
                <a:hlinkClick r:id="rId6"/>
              </a:rPr>
              <a:t>DDI Codebook</a:t>
            </a:r>
            <a:endParaRPr lang="en-US" sz="1800" b="0" strike="noStrike" spc="-1" dirty="0">
              <a:solidFill>
                <a:srgbClr val="000000"/>
              </a:solidFill>
              <a:latin typeface="Calibri"/>
            </a:endParaRPr>
          </a:p>
        </p:txBody>
      </p:sp>
      <p:pic>
        <p:nvPicPr>
          <p:cNvPr id="1841" name="Grafik 11">
            <a:extLst>
              <a:ext uri="{C183D7F6-B498-43B3-948B-1728B52AA6E4}">
                <adec:decorative xmlns:adec="http://schemas.microsoft.com/office/drawing/2017/decorative" val="1"/>
              </a:ext>
            </a:extLst>
          </p:cNvPr>
          <p:cNvPicPr/>
          <p:nvPr/>
        </p:nvPicPr>
        <p:blipFill>
          <a:blip r:embed="rId7"/>
          <a:stretch/>
        </p:blipFill>
        <p:spPr>
          <a:xfrm>
            <a:off x="9182520" y="101880"/>
            <a:ext cx="987480" cy="621720"/>
          </a:xfrm>
          <a:prstGeom prst="rect">
            <a:avLst/>
          </a:prstGeom>
          <a:noFill/>
          <a:ln w="0">
            <a:noFill/>
          </a:ln>
        </p:spPr>
      </p:pic>
      <p:sp>
        <p:nvSpPr>
          <p:cNvPr id="1843" name="Textfeld 13"/>
          <p:cNvSpPr/>
          <p:nvPr/>
        </p:nvSpPr>
        <p:spPr>
          <a:xfrm>
            <a:off x="2131200" y="4948920"/>
            <a:ext cx="6099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u="sng" strike="noStrike" spc="-1" dirty="0">
                <a:solidFill>
                  <a:schemeClr val="dk1"/>
                </a:solidFill>
                <a:uFillTx/>
                <a:latin typeface="Arial"/>
                <a:ea typeface="Arial"/>
                <a:hlinkClick r:id="rId8"/>
              </a:rPr>
              <a:t>Examples of DDI codebooks </a:t>
            </a:r>
            <a:endParaRPr lang="en-US" sz="1800" b="0" strike="noStrike" spc="-1" dirty="0">
              <a:solidFill>
                <a:srgbClr val="000000"/>
              </a:solidFill>
              <a:latin typeface="Calibri"/>
            </a:endParaRPr>
          </a:p>
        </p:txBody>
      </p:sp>
      <p:sp>
        <p:nvSpPr>
          <p:cNvPr id="1844" name="Textfeld 15"/>
          <p:cNvSpPr/>
          <p:nvPr/>
        </p:nvSpPr>
        <p:spPr>
          <a:xfrm>
            <a:off x="396360" y="5271480"/>
            <a:ext cx="570852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There are also R-packages, for example, that can be helpful in the automatic creation of DDI codebooks (</a:t>
            </a:r>
            <a:r>
              <a:rPr lang="en-US" sz="1800" b="0" strike="noStrike" spc="-1" dirty="0" err="1">
                <a:solidFill>
                  <a:schemeClr val="dk1"/>
                </a:solidFill>
                <a:latin typeface="Arial"/>
                <a:ea typeface="Arial"/>
              </a:rPr>
              <a:t>DDIwR</a:t>
            </a:r>
            <a:r>
              <a:rPr lang="en-US" sz="1800" b="0" strike="noStrike" spc="-1" dirty="0">
                <a:solidFill>
                  <a:schemeClr val="dk1"/>
                </a:solidFill>
                <a:latin typeface="Arial"/>
                <a:ea typeface="Arial"/>
              </a:rPr>
              <a:t>, </a:t>
            </a:r>
            <a:r>
              <a:rPr lang="en-US" sz="1800" b="0" strike="noStrike" spc="-1" dirty="0" err="1">
                <a:solidFill>
                  <a:schemeClr val="dk1"/>
                </a:solidFill>
                <a:latin typeface="Arial"/>
                <a:ea typeface="Arial"/>
              </a:rPr>
              <a:t>rddi</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p:txBody>
      </p:sp>
      <p:sp>
        <p:nvSpPr>
          <p:cNvPr id="1845" name="Textfeld 14"/>
          <p:cNvSpPr/>
          <p:nvPr/>
        </p:nvSpPr>
        <p:spPr>
          <a:xfrm>
            <a:off x="407520" y="6228000"/>
            <a:ext cx="7063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Some survey platforms generate codebooks automatically</a:t>
            </a:r>
            <a:endParaRPr lang="en-US" sz="1800" b="0" strike="noStrike" spc="-1" dirty="0">
              <a:solidFill>
                <a:srgbClr val="000000"/>
              </a:solidFill>
              <a:latin typeface="Calibri"/>
            </a:endParaRPr>
          </a:p>
        </p:txBody>
      </p:sp>
      <p:pic>
        <p:nvPicPr>
          <p:cNvPr id="16" name="Picture 2" descr="Codebook with 13 entries visible and 5 categories the codes are assigned to. The categories are: „Code“, „Label“, „Type“, „Mean“, „Prop_miss“. ">
            <a:extLst>
              <a:ext uri="{FF2B5EF4-FFF2-40B4-BE49-F238E27FC236}">
                <a16:creationId xmlns:a16="http://schemas.microsoft.com/office/drawing/2014/main" id="{D67DD4A6-3819-451C-85D0-5D64BDFB0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9760" y="1822837"/>
            <a:ext cx="5452864" cy="2843583"/>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descr="image source">
            <a:extLst>
              <a:ext uri="{FF2B5EF4-FFF2-40B4-BE49-F238E27FC236}">
                <a16:creationId xmlns:a16="http://schemas.microsoft.com/office/drawing/2014/main" id="{7AD554AB-F28E-4838-B46B-0FB384149900}"/>
              </a:ext>
            </a:extLst>
          </p:cNvPr>
          <p:cNvSpPr txBox="1"/>
          <p:nvPr/>
        </p:nvSpPr>
        <p:spPr bwMode="auto">
          <a:xfrm>
            <a:off x="6144344" y="4638339"/>
            <a:ext cx="5568280" cy="307777"/>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Cernat</a:t>
            </a:r>
            <a:r>
              <a:rPr lang="en-US" sz="700" dirty="0">
                <a:solidFill>
                  <a:schemeClr val="bg1">
                    <a:lumMod val="75000"/>
                  </a:schemeClr>
                </a:solidFill>
                <a:latin typeface="Arial" panose="020B0604020202020204" pitchFamily="34" charset="0"/>
                <a:cs typeface="Arial" panose="020B0604020202020204" pitchFamily="34" charset="0"/>
              </a:rPr>
              <a:t>, A. (n.d.). An easy way to make a codebook in R. Retrieved June 30, 2025, from </a:t>
            </a:r>
            <a:r>
              <a:rPr lang="en-US" sz="700" dirty="0">
                <a:solidFill>
                  <a:schemeClr val="bg1">
                    <a:lumMod val="75000"/>
                  </a:schemeClr>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https://www.alexcernat.com/easy-way-to-make-a-codebook-in-r/</a:t>
            </a:r>
            <a:endParaRPr lang="en-US" sz="700" dirty="0">
              <a:solidFill>
                <a:schemeClr val="bg1">
                  <a:lumMod val="75000"/>
                </a:schemeClr>
              </a:solidFill>
              <a:latin typeface="Arial" panose="020B0604020202020204" pitchFamily="34" charset="0"/>
              <a:cs typeface="Arial" panose="020B0604020202020204" pitchFamily="34" charset="0"/>
            </a:endParaRPr>
          </a:p>
        </p:txBody>
      </p:sp>
      <p:sp>
        <p:nvSpPr>
          <p:cNvPr id="15" name="Textfeld 14" descr="Slide source">
            <a:extLst>
              <a:ext uri="{FF2B5EF4-FFF2-40B4-BE49-F238E27FC236}">
                <a16:creationId xmlns:a16="http://schemas.microsoft.com/office/drawing/2014/main" id="{60E6E4D0-B645-4620-A718-0F0F3C4735F9}"/>
              </a:ext>
            </a:extLst>
          </p:cNvPr>
          <p:cNvSpPr txBox="1"/>
          <p:nvPr/>
        </p:nvSpPr>
        <p:spPr bwMode="auto">
          <a:xfrm>
            <a:off x="407368" y="6597352"/>
            <a:ext cx="11196085" cy="200055"/>
          </a:xfrm>
          <a:prstGeom prst="rect">
            <a:avLst/>
          </a:prstGeom>
          <a:noFill/>
        </p:spPr>
        <p:txBody>
          <a:bodyPr wrap="square">
            <a:spAutoFit/>
          </a:bodyPr>
          <a:lstStyle/>
          <a:p>
            <a:r>
              <a:rPr lang="en-US" sz="700" b="0" i="0" dirty="0">
                <a:solidFill>
                  <a:schemeClr val="bg1">
                    <a:lumMod val="75000"/>
                  </a:schemeClr>
                </a:solidFill>
                <a:effectLst/>
                <a:latin typeface="Arial" panose="020B0604020202020204" pitchFamily="34" charset="0"/>
                <a:cs typeface="Arial" panose="020B0604020202020204" pitchFamily="34" charset="0"/>
              </a:rPr>
              <a:t>Based on </a:t>
            </a:r>
            <a:r>
              <a:rPr lang="en-US" sz="700" b="0" i="0" dirty="0" err="1">
                <a:solidFill>
                  <a:schemeClr val="bg1">
                    <a:lumMod val="75000"/>
                  </a:schemeClr>
                </a:solidFill>
                <a:effectLst/>
                <a:latin typeface="Arial" panose="020B0604020202020204" pitchFamily="34" charset="0"/>
                <a:cs typeface="Arial" panose="020B0604020202020204" pitchFamily="34" charset="0"/>
              </a:rPr>
              <a:t>Dörfel</a:t>
            </a:r>
            <a:r>
              <a:rPr lang="en-US" sz="700" b="0" i="0" dirty="0">
                <a:solidFill>
                  <a:schemeClr val="bg1">
                    <a:lumMod val="75000"/>
                  </a:schemeClr>
                </a:solidFill>
                <a:effectLst/>
                <a:latin typeface="Arial" panose="020B0604020202020204" pitchFamily="34" charset="0"/>
                <a:cs typeface="Arial" panose="020B0604020202020204" pitchFamily="34" charset="0"/>
              </a:rPr>
              <a:t>, D., et al.. (2023). Der </a:t>
            </a:r>
            <a:r>
              <a:rPr lang="en-US" sz="700" b="0" i="0" dirty="0" err="1">
                <a:solidFill>
                  <a:schemeClr val="bg1">
                    <a:lumMod val="75000"/>
                  </a:schemeClr>
                </a:solidFill>
                <a:effectLst/>
                <a:latin typeface="Arial" panose="020B0604020202020204" pitchFamily="34" charset="0"/>
                <a:cs typeface="Arial" panose="020B0604020202020204" pitchFamily="34" charset="0"/>
              </a:rPr>
              <a:t>Datenmanagementplan</a:t>
            </a:r>
            <a:r>
              <a:rPr lang="en-US" sz="700" b="0" i="0" dirty="0">
                <a:solidFill>
                  <a:schemeClr val="bg1">
                    <a:lumMod val="75000"/>
                  </a:schemeClr>
                </a:solidFill>
                <a:effectLst/>
                <a:latin typeface="Arial" panose="020B0604020202020204" pitchFamily="34" charset="0"/>
                <a:cs typeface="Arial" panose="020B0604020202020204" pitchFamily="34" charset="0"/>
              </a:rPr>
              <a:t>. Eine </a:t>
            </a:r>
            <a:r>
              <a:rPr lang="en-US" sz="700" b="0" i="0" dirty="0" err="1">
                <a:solidFill>
                  <a:schemeClr val="bg1">
                    <a:lumMod val="75000"/>
                  </a:schemeClr>
                </a:solidFill>
                <a:effectLst/>
                <a:latin typeface="Arial" panose="020B0604020202020204" pitchFamily="34" charset="0"/>
                <a:cs typeface="Arial" panose="020B0604020202020204" pitchFamily="34" charset="0"/>
              </a:rPr>
              <a:t>praktische</a:t>
            </a:r>
            <a:r>
              <a:rPr lang="en-US" sz="700" b="0" i="0" dirty="0">
                <a:solidFill>
                  <a:schemeClr val="bg1">
                    <a:lumMod val="75000"/>
                  </a:schemeClr>
                </a:solidFill>
                <a:effectLst/>
                <a:latin typeface="Arial" panose="020B0604020202020204" pitchFamily="34" charset="0"/>
                <a:cs typeface="Arial" panose="020B0604020202020204" pitchFamily="34" charset="0"/>
              </a:rPr>
              <a:t> </a:t>
            </a:r>
            <a:r>
              <a:rPr lang="en-US" sz="700" b="0" i="0" dirty="0" err="1">
                <a:solidFill>
                  <a:schemeClr val="bg1">
                    <a:lumMod val="75000"/>
                  </a:schemeClr>
                </a:solidFill>
                <a:effectLst/>
                <a:latin typeface="Arial" panose="020B0604020202020204" pitchFamily="34" charset="0"/>
                <a:cs typeface="Arial" panose="020B0604020202020204" pitchFamily="34" charset="0"/>
              </a:rPr>
              <a:t>Einführung</a:t>
            </a:r>
            <a:r>
              <a:rPr lang="en-US" sz="700" b="0" i="0" dirty="0">
                <a:solidFill>
                  <a:schemeClr val="bg1">
                    <a:lumMod val="75000"/>
                  </a:schemeClr>
                </a:solidFill>
                <a:effectLst/>
                <a:latin typeface="Arial" panose="020B0604020202020204" pitchFamily="34" charset="0"/>
                <a:cs typeface="Arial" panose="020B0604020202020204" pitchFamily="34" charset="0"/>
              </a:rPr>
              <a:t> in das </a:t>
            </a:r>
            <a:r>
              <a:rPr lang="en-US" sz="700" b="0" i="0" dirty="0" err="1">
                <a:solidFill>
                  <a:schemeClr val="bg1">
                    <a:lumMod val="75000"/>
                  </a:schemeClr>
                </a:solidFill>
                <a:effectLst/>
                <a:latin typeface="Arial" panose="020B0604020202020204" pitchFamily="34" charset="0"/>
                <a:cs typeface="Arial" panose="020B0604020202020204" pitchFamily="34" charset="0"/>
              </a:rPr>
              <a:t>Forschungsdatenmanagement</a:t>
            </a:r>
            <a:r>
              <a:rPr lang="en-US" sz="700" b="0" i="0" dirty="0">
                <a:solidFill>
                  <a:schemeClr val="bg1">
                    <a:lumMod val="75000"/>
                  </a:schemeClr>
                </a:solidFill>
                <a:effectLst/>
                <a:latin typeface="Arial" panose="020B0604020202020204" pitchFamily="34" charset="0"/>
                <a:cs typeface="Arial" panose="020B0604020202020204" pitchFamily="34" charset="0"/>
              </a:rPr>
              <a:t> </a:t>
            </a:r>
            <a:r>
              <a:rPr lang="en-US" sz="700" b="0" i="0" dirty="0" err="1">
                <a:solidFill>
                  <a:schemeClr val="bg1">
                    <a:lumMod val="75000"/>
                  </a:schemeClr>
                </a:solidFill>
                <a:effectLst/>
                <a:latin typeface="Arial" panose="020B0604020202020204" pitchFamily="34" charset="0"/>
                <a:cs typeface="Arial" panose="020B0604020202020204" pitchFamily="34" charset="0"/>
              </a:rPr>
              <a:t>deines</a:t>
            </a:r>
            <a:r>
              <a:rPr lang="en-US" sz="700" b="0" i="0" dirty="0">
                <a:solidFill>
                  <a:schemeClr val="bg1">
                    <a:lumMod val="75000"/>
                  </a:schemeClr>
                </a:solidFill>
                <a:effectLst/>
                <a:latin typeface="Arial" panose="020B0604020202020204" pitchFamily="34" charset="0"/>
                <a:cs typeface="Arial" panose="020B0604020202020204" pitchFamily="34" charset="0"/>
              </a:rPr>
              <a:t> </a:t>
            </a:r>
            <a:r>
              <a:rPr lang="en-US" sz="700" b="0" i="0" dirty="0" err="1">
                <a:solidFill>
                  <a:schemeClr val="bg1">
                    <a:lumMod val="75000"/>
                  </a:schemeClr>
                </a:solidFill>
                <a:effectLst/>
                <a:latin typeface="Arial" panose="020B0604020202020204" pitchFamily="34" charset="0"/>
                <a:cs typeface="Arial" panose="020B0604020202020204" pitchFamily="34" charset="0"/>
              </a:rPr>
              <a:t>Projektes</a:t>
            </a:r>
            <a:r>
              <a:rPr lang="en-US" sz="700" b="0" i="0" dirty="0">
                <a:solidFill>
                  <a:schemeClr val="bg1">
                    <a:lumMod val="75000"/>
                  </a:schemeClr>
                </a:solidFill>
                <a:effectLst/>
                <a:latin typeface="Arial" panose="020B0604020202020204" pitchFamily="34" charset="0"/>
                <a:cs typeface="Arial" panose="020B0604020202020204" pitchFamily="34" charset="0"/>
              </a:rPr>
              <a:t>. Workshop auf der 48. </a:t>
            </a:r>
            <a:r>
              <a:rPr lang="en-US" sz="700" b="0" i="0" dirty="0" err="1">
                <a:solidFill>
                  <a:schemeClr val="bg1">
                    <a:lumMod val="75000"/>
                  </a:schemeClr>
                </a:solidFill>
                <a:effectLst/>
                <a:latin typeface="Arial" panose="020B0604020202020204" pitchFamily="34" charset="0"/>
                <a:cs typeface="Arial" panose="020B0604020202020204" pitchFamily="34" charset="0"/>
              </a:rPr>
              <a:t>Jahrestagung</a:t>
            </a:r>
            <a:r>
              <a:rPr lang="en-US" sz="700" b="0" i="0" dirty="0">
                <a:solidFill>
                  <a:schemeClr val="bg1">
                    <a:lumMod val="75000"/>
                  </a:schemeClr>
                </a:solidFill>
                <a:effectLst/>
                <a:latin typeface="Arial" panose="020B0604020202020204" pitchFamily="34" charset="0"/>
                <a:cs typeface="Arial" panose="020B0604020202020204" pitchFamily="34" charset="0"/>
              </a:rPr>
              <a:t> </a:t>
            </a:r>
            <a:r>
              <a:rPr lang="en-US" sz="700" b="0" i="0" dirty="0" err="1">
                <a:solidFill>
                  <a:schemeClr val="bg1">
                    <a:lumMod val="75000"/>
                  </a:schemeClr>
                </a:solidFill>
                <a:effectLst/>
                <a:latin typeface="Arial" panose="020B0604020202020204" pitchFamily="34" charset="0"/>
                <a:cs typeface="Arial" panose="020B0604020202020204" pitchFamily="34" charset="0"/>
              </a:rPr>
              <a:t>Psychologie</a:t>
            </a:r>
            <a:r>
              <a:rPr lang="en-US" sz="700" b="0" i="0" dirty="0">
                <a:solidFill>
                  <a:schemeClr val="bg1">
                    <a:lumMod val="75000"/>
                  </a:schemeClr>
                </a:solidFill>
                <a:effectLst/>
                <a:latin typeface="Arial" panose="020B0604020202020204" pitchFamily="34" charset="0"/>
                <a:cs typeface="Arial" panose="020B0604020202020204" pitchFamily="34" charset="0"/>
              </a:rPr>
              <a:t> &amp; </a:t>
            </a:r>
            <a:r>
              <a:rPr lang="en-US" sz="700" b="0" i="0" dirty="0" err="1">
                <a:solidFill>
                  <a:schemeClr val="bg1">
                    <a:lumMod val="75000"/>
                  </a:schemeClr>
                </a:solidFill>
                <a:effectLst/>
                <a:latin typeface="Arial" panose="020B0604020202020204" pitchFamily="34" charset="0"/>
                <a:cs typeface="Arial" panose="020B0604020202020204" pitchFamily="34" charset="0"/>
              </a:rPr>
              <a:t>Gehirn</a:t>
            </a:r>
            <a:r>
              <a:rPr lang="en-US" sz="700" b="0" i="0" dirty="0">
                <a:solidFill>
                  <a:schemeClr val="bg1">
                    <a:lumMod val="75000"/>
                  </a:schemeClr>
                </a:solidFill>
                <a:effectLst/>
                <a:latin typeface="Arial" panose="020B0604020202020204" pitchFamily="34" charset="0"/>
                <a:cs typeface="Arial" panose="020B0604020202020204" pitchFamily="34" charset="0"/>
              </a:rPr>
              <a:t> an der TU Dresden.</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4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849"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695DBC2-2785-4FF5-A6B7-42E0F1E38CFD}" type="slidenum">
              <a:rPr lang="en-US" sz="1200" b="0" strike="noStrike" spc="-1" smtClean="0">
                <a:solidFill>
                  <a:schemeClr val="lt1">
                    <a:lumMod val="50000"/>
                  </a:schemeClr>
                </a:solidFill>
              </a:rPr>
              <a:t>118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C5CDCDB7-AD22-4F5B-A565-0F66DB496D3E}"/>
              </a:ext>
            </a:extLst>
          </p:cNvPr>
          <p:cNvSpPr>
            <a:spLocks noGrp="1"/>
          </p:cNvSpPr>
          <p:nvPr>
            <p:ph type="title"/>
          </p:nvPr>
        </p:nvSpPr>
        <p:spPr>
          <a:xfrm>
            <a:off x="309920" y="160317"/>
            <a:ext cx="2372480" cy="707760"/>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pic>
        <p:nvPicPr>
          <p:cNvPr id="1850"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851" name="Textfeld 10"/>
          <p:cNvSpPr/>
          <p:nvPr/>
        </p:nvSpPr>
        <p:spPr>
          <a:xfrm>
            <a:off x="599660" y="1109637"/>
            <a:ext cx="595332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2800" b="1" strike="noStrike" spc="-1" dirty="0">
                <a:solidFill>
                  <a:srgbClr val="0070C0"/>
                </a:solidFill>
                <a:latin typeface="Arial"/>
                <a:ea typeface="Arial"/>
              </a:rPr>
              <a:t>What to document?</a:t>
            </a:r>
            <a:endParaRPr lang="en-US" sz="2800" b="0" strike="noStrike" spc="-1" dirty="0">
              <a:solidFill>
                <a:srgbClr val="000000"/>
              </a:solidFill>
              <a:latin typeface="Calibri"/>
            </a:endParaRPr>
          </a:p>
        </p:txBody>
      </p:sp>
      <p:sp>
        <p:nvSpPr>
          <p:cNvPr id="1852" name="Rechteck: abgerundete Ecken 5">
            <a:extLst>
              <a:ext uri="{C183D7F6-B498-43B3-948B-1728B52AA6E4}">
                <adec:decorative xmlns:adec="http://schemas.microsoft.com/office/drawing/2017/decorative" val="1"/>
              </a:ext>
            </a:extLst>
          </p:cNvPr>
          <p:cNvSpPr/>
          <p:nvPr/>
        </p:nvSpPr>
        <p:spPr>
          <a:xfrm>
            <a:off x="583200" y="1845000"/>
            <a:ext cx="3498840" cy="574560"/>
          </a:xfrm>
          <a:prstGeom prst="roundRect">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General information</a:t>
            </a:r>
            <a:endParaRPr lang="en-US" sz="1800" b="0" strike="noStrike" spc="-1" dirty="0">
              <a:solidFill>
                <a:srgbClr val="FFFFFF"/>
              </a:solidFill>
              <a:latin typeface="Calibri"/>
            </a:endParaRPr>
          </a:p>
        </p:txBody>
      </p:sp>
      <p:sp>
        <p:nvSpPr>
          <p:cNvPr id="1855" name="Rechteck: abgerundete Ecken 27">
            <a:extLst>
              <a:ext uri="{C183D7F6-B498-43B3-948B-1728B52AA6E4}">
                <adec:decorative xmlns:adec="http://schemas.microsoft.com/office/drawing/2017/decorative" val="1"/>
              </a:ext>
            </a:extLst>
          </p:cNvPr>
          <p:cNvSpPr/>
          <p:nvPr/>
        </p:nvSpPr>
        <p:spPr>
          <a:xfrm>
            <a:off x="551520" y="3141000"/>
            <a:ext cx="3547800" cy="3310920"/>
          </a:xfrm>
          <a:prstGeom prst="roundRect">
            <a:avLst>
              <a:gd name="adj" fmla="val 8982"/>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0" tIns="0" rIns="0" bIns="0" anchor="t">
            <a:noAutofit/>
          </a:bodyPr>
          <a:lstStyle/>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Study topic and objectives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Researchers and affiliations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Funding</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Responsibilities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Fieldwork time</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Target population </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Sampling strategy</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Sample size, characteristics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Response metrics</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853" name="Rechteck: abgerundete Ecken 12">
            <a:extLst>
              <a:ext uri="{C183D7F6-B498-43B3-948B-1728B52AA6E4}">
                <adec:decorative xmlns:adec="http://schemas.microsoft.com/office/drawing/2017/decorative" val="1"/>
              </a:ext>
            </a:extLst>
          </p:cNvPr>
          <p:cNvSpPr/>
          <p:nvPr/>
        </p:nvSpPr>
        <p:spPr>
          <a:xfrm>
            <a:off x="4367880" y="1845000"/>
            <a:ext cx="3498840" cy="574560"/>
          </a:xfrm>
          <a:prstGeom prst="roundRect">
            <a:avLst>
              <a:gd name="adj" fmla="val 16667"/>
            </a:avLst>
          </a:prstGeom>
          <a:solidFill>
            <a:schemeClr val="accent4">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Questionnaire</a:t>
            </a:r>
            <a:endParaRPr lang="en-US" sz="1800" b="0" strike="noStrike" spc="-1" dirty="0">
              <a:solidFill>
                <a:srgbClr val="000000"/>
              </a:solidFill>
              <a:latin typeface="Calibri"/>
            </a:endParaRPr>
          </a:p>
        </p:txBody>
      </p:sp>
      <p:sp>
        <p:nvSpPr>
          <p:cNvPr id="1854" name="Rechteck: abgerundete Ecken 18">
            <a:extLst>
              <a:ext uri="{C183D7F6-B498-43B3-948B-1728B52AA6E4}">
                <adec:decorative xmlns:adec="http://schemas.microsoft.com/office/drawing/2017/decorative" val="1"/>
              </a:ext>
            </a:extLst>
          </p:cNvPr>
          <p:cNvSpPr/>
          <p:nvPr/>
        </p:nvSpPr>
        <p:spPr>
          <a:xfrm>
            <a:off x="4367880" y="3131640"/>
            <a:ext cx="3498840" cy="3329280"/>
          </a:xfrm>
          <a:prstGeom prst="roundRect">
            <a:avLst>
              <a:gd name="adj" fmla="val 8982"/>
            </a:avLst>
          </a:prstGeom>
          <a:solidFill>
            <a:srgbClr val="FFFFFF"/>
          </a:solidFill>
          <a:ln>
            <a:solidFill>
              <a:srgbClr val="FFC000"/>
            </a:solidFill>
          </a:ln>
        </p:spPr>
        <p:style>
          <a:lnRef idx="2">
            <a:schemeClr val="accent4"/>
          </a:lnRef>
          <a:fillRef idx="1">
            <a:schemeClr val="lt1"/>
          </a:fillRef>
          <a:effectRef idx="0">
            <a:schemeClr val="accent4"/>
          </a:effectRef>
          <a:fontRef idx="minor"/>
        </p:style>
        <p:txBody>
          <a:bodyPr lIns="0" tIns="0" rIns="0" bIns="0" anchor="t">
            <a:noAutofit/>
          </a:bodyPr>
          <a:lstStyle/>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Measurement instrument development</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Translation </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Pretests (interview guide-lines, transcripts, results)</a:t>
            </a:r>
            <a:endParaRPr lang="en-US" sz="1800" b="0" strike="noStrike" spc="-1" dirty="0">
              <a:solidFill>
                <a:srgbClr val="000000"/>
              </a:solidFill>
              <a:latin typeface="Calibri"/>
            </a:endParaRPr>
          </a:p>
          <a:p>
            <a:pPr marL="177840" indent="-177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Variable questionnaire, Layout version (e.g. screenshots)</a:t>
            </a:r>
            <a:endParaRPr lang="en-US" sz="1800" b="0" strike="noStrike" spc="-1" dirty="0">
              <a:solidFill>
                <a:srgbClr val="000000"/>
              </a:solidFill>
              <a:latin typeface="Calibri"/>
            </a:endParaRPr>
          </a:p>
          <a:p>
            <a:pPr marL="177840" indent="-177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Flowchart</a:t>
            </a:r>
            <a:endParaRPr lang="en-US" sz="1800" b="0" strike="noStrike" spc="-1" dirty="0">
              <a:solidFill>
                <a:srgbClr val="000000"/>
              </a:solidFill>
              <a:latin typeface="Calibri"/>
            </a:endParaRPr>
          </a:p>
          <a:p>
            <a:pPr marL="177840" indent="-177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Codebook</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marL="181080" defTabSz="914400">
              <a:lnSpc>
                <a:spcPct val="100000"/>
              </a:lnSpc>
              <a:spcAft>
                <a:spcPts val="601"/>
              </a:spcAft>
            </a:pPr>
            <a:endParaRPr lang="en-US" sz="1800" b="0" strike="noStrike" spc="-1" dirty="0">
              <a:solidFill>
                <a:srgbClr val="000000"/>
              </a:solidFill>
              <a:latin typeface="Calibri"/>
            </a:endParaRPr>
          </a:p>
          <a:p>
            <a:pPr marL="181080" defTabSz="914400">
              <a:lnSpc>
                <a:spcPct val="100000"/>
              </a:lnSpc>
              <a:spcAft>
                <a:spcPts val="601"/>
              </a:spcAft>
            </a:pPr>
            <a:endParaRPr lang="en-US" sz="1800" b="0" strike="noStrike" spc="-1" dirty="0">
              <a:solidFill>
                <a:srgbClr val="000000"/>
              </a:solidFill>
              <a:latin typeface="Calibri"/>
            </a:endParaRPr>
          </a:p>
          <a:p>
            <a:pPr marL="181080" defTabSz="914400">
              <a:lnSpc>
                <a:spcPct val="100000"/>
              </a:lnSpc>
            </a:pPr>
            <a:endParaRPr lang="en-US" sz="1800" b="0" strike="noStrike" spc="-1" dirty="0">
              <a:solidFill>
                <a:srgbClr val="000000"/>
              </a:solidFill>
              <a:latin typeface="Calibri"/>
            </a:endParaRPr>
          </a:p>
        </p:txBody>
      </p:sp>
      <p:sp>
        <p:nvSpPr>
          <p:cNvPr id="1856" name="Rechteck: abgerundete Ecken 29"/>
          <p:cNvSpPr/>
          <p:nvPr/>
        </p:nvSpPr>
        <p:spPr>
          <a:xfrm>
            <a:off x="8092440" y="1845000"/>
            <a:ext cx="3547080" cy="574560"/>
          </a:xfrm>
          <a:prstGeom prst="roundRect">
            <a:avLst>
              <a:gd name="adj" fmla="val 16667"/>
            </a:avLst>
          </a:prstGeom>
          <a:solidFill>
            <a:schemeClr val="accent6">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Data collection</a:t>
            </a:r>
            <a:endParaRPr lang="en-US" sz="1800" b="0" strike="noStrike" spc="-1" dirty="0">
              <a:solidFill>
                <a:srgbClr val="FFFFFF"/>
              </a:solidFill>
              <a:latin typeface="Calibri"/>
            </a:endParaRPr>
          </a:p>
        </p:txBody>
      </p:sp>
      <p:sp>
        <p:nvSpPr>
          <p:cNvPr id="1857" name="Rechteck: abgerundete Ecken 31"/>
          <p:cNvSpPr/>
          <p:nvPr/>
        </p:nvSpPr>
        <p:spPr>
          <a:xfrm>
            <a:off x="8140320" y="3102120"/>
            <a:ext cx="3498840" cy="3329280"/>
          </a:xfrm>
          <a:prstGeom prst="roundRect">
            <a:avLst>
              <a:gd name="adj" fmla="val 8982"/>
            </a:avLst>
          </a:prstGeom>
          <a:solidFill>
            <a:srgbClr val="FFFFFF"/>
          </a:solidFill>
          <a:ln>
            <a:solidFill>
              <a:srgbClr val="70AD47"/>
            </a:solidFill>
          </a:ln>
        </p:spPr>
        <p:style>
          <a:lnRef idx="2">
            <a:schemeClr val="accent6"/>
          </a:lnRef>
          <a:fillRef idx="1">
            <a:schemeClr val="lt1"/>
          </a:fillRef>
          <a:effectRef idx="0">
            <a:schemeClr val="accent6"/>
          </a:effectRef>
          <a:fontRef idx="minor"/>
        </p:style>
        <p:txBody>
          <a:bodyPr lIns="0" tIns="0" rIns="0" bIns="0" anchor="t">
            <a:noAutofit/>
          </a:bodyPr>
          <a:lstStyle/>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Contact strategy</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Reminder strategy</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Invitation and reminder letters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Incentives</a:t>
            </a:r>
            <a:endParaRPr lang="en-US" sz="1800" b="0" strike="noStrike" spc="-1" dirty="0">
              <a:solidFill>
                <a:srgbClr val="000000"/>
              </a:solidFill>
              <a:latin typeface="Calibri"/>
            </a:endParaRPr>
          </a:p>
          <a:p>
            <a:pPr marL="181080" indent="-181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Informed consent, checklists</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marL="181080" defTabSz="914400">
              <a:lnSpc>
                <a:spcPct val="100000"/>
              </a:lnSpc>
              <a:spcAft>
                <a:spcPts val="601"/>
              </a:spcAft>
            </a:pPr>
            <a:endParaRPr lang="en-US" sz="1800" b="0" strike="noStrike" spc="-1" dirty="0">
              <a:solidFill>
                <a:srgbClr val="000000"/>
              </a:solidFill>
              <a:latin typeface="Calibri"/>
            </a:endParaRPr>
          </a:p>
          <a:p>
            <a:pPr marL="181080" defTabSz="914400">
              <a:lnSpc>
                <a:spcPct val="100000"/>
              </a:lnSpc>
              <a:spcAft>
                <a:spcPts val="601"/>
              </a:spcAft>
            </a:pPr>
            <a:endParaRPr lang="en-US" sz="1800" b="0" strike="noStrike" spc="-1" dirty="0">
              <a:solidFill>
                <a:srgbClr val="000000"/>
              </a:solidFill>
              <a:latin typeface="Calibri"/>
            </a:endParaRPr>
          </a:p>
          <a:p>
            <a:pPr marL="181080" defTabSz="914400">
              <a:lnSpc>
                <a:spcPct val="100000"/>
              </a:lnSpc>
            </a:pPr>
            <a:endParaRPr lang="en-US" sz="1800" b="0" strike="noStrike" spc="-1" dirty="0">
              <a:solidFill>
                <a:srgbClr val="000000"/>
              </a:solidFill>
              <a:latin typeface="Calibri"/>
            </a:endParaRPr>
          </a:p>
        </p:txBody>
      </p:sp>
      <p:pic>
        <p:nvPicPr>
          <p:cNvPr id="1858" name="Grafik 2">
            <a:extLst>
              <a:ext uri="{C183D7F6-B498-43B3-948B-1728B52AA6E4}">
                <adec:decorative xmlns:adec="http://schemas.microsoft.com/office/drawing/2017/decorative" val="1"/>
              </a:ext>
            </a:extLst>
          </p:cNvPr>
          <p:cNvPicPr/>
          <p:nvPr/>
        </p:nvPicPr>
        <p:blipFill>
          <a:blip r:embed="rId6"/>
          <a:stretch/>
        </p:blipFill>
        <p:spPr>
          <a:xfrm>
            <a:off x="4367880" y="1960560"/>
            <a:ext cx="1103760" cy="1103760"/>
          </a:xfrm>
          <a:prstGeom prst="rect">
            <a:avLst/>
          </a:prstGeom>
          <a:noFill/>
          <a:ln w="0">
            <a:noFill/>
          </a:ln>
        </p:spPr>
      </p:pic>
      <p:pic>
        <p:nvPicPr>
          <p:cNvPr id="1859" name="Grafik 11">
            <a:extLst>
              <a:ext uri="{C183D7F6-B498-43B3-948B-1728B52AA6E4}">
                <adec:decorative xmlns:adec="http://schemas.microsoft.com/office/drawing/2017/decorative" val="1"/>
              </a:ext>
            </a:extLst>
          </p:cNvPr>
          <p:cNvPicPr/>
          <p:nvPr/>
        </p:nvPicPr>
        <p:blipFill>
          <a:blip r:embed="rId7"/>
          <a:stretch/>
        </p:blipFill>
        <p:spPr>
          <a:xfrm>
            <a:off x="583200" y="2102040"/>
            <a:ext cx="912960" cy="912960"/>
          </a:xfrm>
          <a:prstGeom prst="rect">
            <a:avLst/>
          </a:prstGeom>
          <a:noFill/>
          <a:ln w="0">
            <a:noFill/>
          </a:ln>
        </p:spPr>
      </p:pic>
      <p:pic>
        <p:nvPicPr>
          <p:cNvPr id="1860" name="Grafik 19">
            <a:extLst>
              <a:ext uri="{C183D7F6-B498-43B3-948B-1728B52AA6E4}">
                <adec:decorative xmlns:adec="http://schemas.microsoft.com/office/drawing/2017/decorative" val="1"/>
              </a:ext>
            </a:extLst>
          </p:cNvPr>
          <p:cNvPicPr/>
          <p:nvPr/>
        </p:nvPicPr>
        <p:blipFill>
          <a:blip r:embed="rId8">
            <a:extLst>
              <a:ext uri="{96DAC541-7B7A-43D3-8B79-37D633B846F1}">
                <asvg:svgBlip xmlns:asvg="http://schemas.microsoft.com/office/drawing/2016/SVG/main" r:embed="rId9"/>
              </a:ext>
            </a:extLst>
          </a:blip>
          <a:stretch/>
        </p:blipFill>
        <p:spPr>
          <a:xfrm>
            <a:off x="8220600" y="2055960"/>
            <a:ext cx="912960" cy="912960"/>
          </a:xfrm>
          <a:prstGeom prst="rect">
            <a:avLst/>
          </a:prstGeom>
          <a:noFill/>
          <a:ln w="0">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6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pic>
        <p:nvPicPr>
          <p:cNvPr id="1864" name="Grafik 7">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86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CA6A431-B8C7-45F1-97D1-0B3D7E4A4183}" type="slidenum">
              <a:rPr lang="en-US" sz="1200" b="0" strike="noStrike" spc="-1" smtClean="0">
                <a:solidFill>
                  <a:schemeClr val="lt1">
                    <a:lumMod val="50000"/>
                  </a:schemeClr>
                </a:solidFill>
              </a:rPr>
              <a:t>119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BEA9CDF5-CE98-4A02-8E99-A0F24771BA2C}"/>
              </a:ext>
            </a:extLst>
          </p:cNvPr>
          <p:cNvSpPr>
            <a:spLocks noGrp="1"/>
          </p:cNvSpPr>
          <p:nvPr>
            <p:ph type="title"/>
          </p:nvPr>
        </p:nvSpPr>
        <p:spPr>
          <a:xfrm>
            <a:off x="323120" y="246060"/>
            <a:ext cx="5772880" cy="621720"/>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sp>
        <p:nvSpPr>
          <p:cNvPr id="1867" name="Textfeld 28"/>
          <p:cNvSpPr/>
          <p:nvPr/>
        </p:nvSpPr>
        <p:spPr>
          <a:xfrm>
            <a:off x="346680" y="1280160"/>
            <a:ext cx="6027480" cy="22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2800" b="1" strike="noStrike" spc="-1" dirty="0">
                <a:solidFill>
                  <a:srgbClr val="0070C0"/>
                </a:solidFill>
                <a:latin typeface="Arial"/>
                <a:ea typeface="Arial"/>
              </a:rPr>
              <a:t>Version control</a:t>
            </a:r>
            <a:endParaRPr lang="en-US" sz="2800" b="0" strike="noStrike" spc="-1" dirty="0">
              <a:solidFill>
                <a:srgbClr val="000000"/>
              </a:solidFill>
              <a:latin typeface="Calibri"/>
            </a:endParaRPr>
          </a:p>
          <a:p>
            <a:pPr defTabSz="914400">
              <a:lnSpc>
                <a:spcPct val="100000"/>
              </a:lnSpc>
              <a:spcAft>
                <a:spcPts val="601"/>
              </a:spcAft>
            </a:pPr>
            <a:r>
              <a:rPr lang="en-US" sz="1800" b="1" strike="noStrike" spc="-1" dirty="0">
                <a:solidFill>
                  <a:schemeClr val="dk1"/>
                </a:solidFill>
                <a:latin typeface="Arial"/>
                <a:ea typeface="Arial"/>
              </a:rPr>
              <a:t>Records changes made in a file</a:t>
            </a:r>
            <a:r>
              <a:rPr lang="en-US" sz="1800" b="0" strike="noStrike" spc="-1" dirty="0">
                <a:solidFill>
                  <a:schemeClr val="dk1"/>
                </a:solidFill>
                <a:latin typeface="Arial"/>
                <a:ea typeface="Arial"/>
              </a:rPr>
              <a:t> or set of files over time, so that you and your collaborators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can</a:t>
            </a:r>
            <a:r>
              <a:rPr lang="en-US" sz="1800" b="1" strike="noStrike" spc="-1" dirty="0">
                <a:solidFill>
                  <a:schemeClr val="dk1"/>
                </a:solidFill>
                <a:latin typeface="Arial"/>
                <a:ea typeface="Arial"/>
              </a:rPr>
              <a:t> track </a:t>
            </a:r>
            <a:r>
              <a:rPr lang="en-US" sz="1800" b="0" strike="noStrike" spc="-1" dirty="0">
                <a:solidFill>
                  <a:schemeClr val="dk1"/>
                </a:solidFill>
                <a:latin typeface="Arial"/>
                <a:ea typeface="Arial"/>
              </a:rPr>
              <a:t>their history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review</a:t>
            </a:r>
            <a:r>
              <a:rPr lang="en-US" sz="1800" b="0" strike="noStrike" spc="-1" dirty="0">
                <a:solidFill>
                  <a:schemeClr val="dk1"/>
                </a:solidFill>
                <a:latin typeface="Arial"/>
                <a:ea typeface="Arial"/>
              </a:rPr>
              <a:t> any changes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revert </a:t>
            </a:r>
            <a:r>
              <a:rPr lang="en-US" sz="1800" b="0" strike="noStrike" spc="-1" dirty="0">
                <a:solidFill>
                  <a:schemeClr val="dk1"/>
                </a:solidFill>
                <a:latin typeface="Arial"/>
                <a:ea typeface="Arial"/>
              </a:rPr>
              <a:t>or go back to earlier versions</a:t>
            </a:r>
            <a:endParaRPr lang="en-US" sz="1800" b="0" strike="noStrike" spc="-1" dirty="0">
              <a:solidFill>
                <a:srgbClr val="000000"/>
              </a:solidFill>
              <a:latin typeface="Calibri"/>
            </a:endParaRPr>
          </a:p>
        </p:txBody>
      </p:sp>
      <p:sp>
        <p:nvSpPr>
          <p:cNvPr id="1868" name="Rectangle 1"/>
          <p:cNvSpPr/>
          <p:nvPr/>
        </p:nvSpPr>
        <p:spPr>
          <a:xfrm>
            <a:off x="312840" y="3785863"/>
            <a:ext cx="9069120" cy="25223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ctr">
            <a:spAutoFit/>
          </a:bodyPr>
          <a:lstStyle/>
          <a:p>
            <a:pPr defTabSz="914400">
              <a:lnSpc>
                <a:spcPct val="100000"/>
              </a:lnSpc>
              <a:spcAft>
                <a:spcPts val="1199"/>
              </a:spcAft>
            </a:pPr>
            <a:r>
              <a:rPr lang="en-US" sz="1800" b="1" strike="noStrike" spc="-1" dirty="0">
                <a:solidFill>
                  <a:srgbClr val="0070C0"/>
                </a:solidFill>
                <a:latin typeface="Arial"/>
                <a:ea typeface="Arial"/>
              </a:rPr>
              <a:t>How?</a:t>
            </a:r>
            <a:endParaRPr lang="en-US" sz="1800" b="0" strike="noStrike" spc="-1" dirty="0">
              <a:solidFill>
                <a:srgbClr val="000000"/>
              </a:solidFill>
              <a:latin typeface="Calibri"/>
            </a:endParaRPr>
          </a:p>
          <a:p>
            <a:pPr marL="266760" lvl="5" indent="-26676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Use </a:t>
            </a:r>
            <a:r>
              <a:rPr lang="en-US" sz="1800" b="1" strike="noStrike" spc="-1" dirty="0">
                <a:solidFill>
                  <a:schemeClr val="dk1"/>
                </a:solidFill>
                <a:latin typeface="Arial"/>
                <a:ea typeface="Arial"/>
              </a:rPr>
              <a:t>continuous numbering</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Include date and </a:t>
            </a:r>
            <a:r>
              <a:rPr lang="en-US" sz="1800" b="1" strike="noStrike" spc="-1" dirty="0">
                <a:solidFill>
                  <a:schemeClr val="dk1"/>
                </a:solidFill>
                <a:latin typeface="Arial"/>
                <a:ea typeface="Arial"/>
              </a:rPr>
              <a:t>version number </a:t>
            </a:r>
            <a:r>
              <a:rPr lang="en-US" sz="1800" b="0" strike="noStrike" spc="-1" dirty="0">
                <a:solidFill>
                  <a:schemeClr val="dk1"/>
                </a:solidFill>
                <a:latin typeface="Arial"/>
                <a:ea typeface="Arial"/>
              </a:rPr>
              <a:t>in the file names</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Use a </a:t>
            </a:r>
            <a:r>
              <a:rPr lang="en-US" sz="1800" b="1" strike="noStrike" spc="-1" dirty="0">
                <a:solidFill>
                  <a:schemeClr val="dk1"/>
                </a:solidFill>
                <a:latin typeface="Arial"/>
                <a:ea typeface="Arial"/>
              </a:rPr>
              <a:t>version control table</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Save versions of </a:t>
            </a:r>
            <a:r>
              <a:rPr lang="en-US" sz="1800" b="1" strike="noStrike" spc="-1" dirty="0">
                <a:solidFill>
                  <a:schemeClr val="dk1"/>
                </a:solidFill>
                <a:latin typeface="Arial"/>
                <a:ea typeface="Arial"/>
              </a:rPr>
              <a:t>milestones</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1" strike="noStrike" spc="-1" dirty="0">
                <a:solidFill>
                  <a:schemeClr val="dk1"/>
                </a:solidFill>
                <a:latin typeface="Arial"/>
                <a:ea typeface="Arial"/>
              </a:rPr>
              <a:t>version control software </a:t>
            </a:r>
            <a:r>
              <a:rPr lang="en-US" sz="1800" b="0" strike="noStrike" spc="-1" dirty="0">
                <a:solidFill>
                  <a:schemeClr val="dk1"/>
                </a:solidFill>
                <a:latin typeface="Arial"/>
                <a:ea typeface="Arial"/>
              </a:rPr>
              <a:t>(e. g. Git and </a:t>
            </a:r>
            <a:r>
              <a:rPr lang="en-US" sz="1800" b="0" strike="noStrike" spc="-1" dirty="0" err="1">
                <a:solidFill>
                  <a:schemeClr val="dk1"/>
                </a:solidFill>
                <a:latin typeface="Arial"/>
                <a:ea typeface="Arial"/>
              </a:rPr>
              <a:t>Github</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p:txBody>
      </p:sp>
      <p:pic>
        <p:nvPicPr>
          <p:cNvPr id="1869" name="Grafik 12" descr="Version control table with 5 columns and 5 rows. The column titles are „Status“, „Version“, „Author“, „Date“, „Changes“. "/>
          <p:cNvPicPr/>
          <p:nvPr/>
        </p:nvPicPr>
        <p:blipFill>
          <a:blip r:embed="rId6"/>
          <a:srcRect l="35809" t="39074" r="18689" b="25849"/>
          <a:stretch/>
        </p:blipFill>
        <p:spPr>
          <a:xfrm>
            <a:off x="6285240" y="2726640"/>
            <a:ext cx="5543280" cy="2312640"/>
          </a:xfrm>
          <a:prstGeom prst="rect">
            <a:avLst/>
          </a:prstGeom>
          <a:noFill/>
          <a:ln w="0">
            <a:noFill/>
          </a:ln>
        </p:spPr>
      </p:pic>
      <p:sp>
        <p:nvSpPr>
          <p:cNvPr id="12" name="Textfeld 11" descr="Image source">
            <a:extLst>
              <a:ext uri="{FF2B5EF4-FFF2-40B4-BE49-F238E27FC236}">
                <a16:creationId xmlns:a16="http://schemas.microsoft.com/office/drawing/2014/main" id="{F7197A15-93E9-4B3B-BAFA-5BB2B6D75A2D}"/>
              </a:ext>
            </a:extLst>
          </p:cNvPr>
          <p:cNvSpPr txBox="1"/>
          <p:nvPr/>
        </p:nvSpPr>
        <p:spPr bwMode="auto">
          <a:xfrm>
            <a:off x="6237750" y="4976193"/>
            <a:ext cx="6096000" cy="200055"/>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ELIXIR Belgium (n. d). Version control table. Retrieved June 30, 2025, from https://rdm.elixir-belgium.org/version_control</a:t>
            </a:r>
          </a:p>
        </p:txBody>
      </p:sp>
      <p:sp>
        <p:nvSpPr>
          <p:cNvPr id="11" name="Textfeld 10" descr="Slide source">
            <a:extLst>
              <a:ext uri="{FF2B5EF4-FFF2-40B4-BE49-F238E27FC236}">
                <a16:creationId xmlns:a16="http://schemas.microsoft.com/office/drawing/2014/main" id="{DDB67303-2ACB-48F8-A9B7-4D4B3F50FE59}"/>
              </a:ext>
            </a:extLst>
          </p:cNvPr>
          <p:cNvSpPr txBox="1"/>
          <p:nvPr/>
        </p:nvSpPr>
        <p:spPr bwMode="auto">
          <a:xfrm>
            <a:off x="335360" y="6613321"/>
            <a:ext cx="11192677" cy="200055"/>
          </a:xfrm>
          <a:prstGeom prst="rect">
            <a:avLst/>
          </a:prstGeom>
          <a:noFill/>
        </p:spPr>
        <p:txBody>
          <a:bodyPr wrap="square">
            <a:spAutoFit/>
          </a:bodyPr>
          <a:lstStyle/>
          <a:p>
            <a:r>
              <a:rPr lang="en-US" sz="700" b="0" i="0" dirty="0">
                <a:solidFill>
                  <a:schemeClr val="bg1">
                    <a:lumMod val="75000"/>
                  </a:schemeClr>
                </a:solidFill>
                <a:effectLst/>
                <a:latin typeface="Arial" panose="020B0604020202020204" pitchFamily="34" charset="0"/>
                <a:cs typeface="Arial" panose="020B0604020202020204" pitchFamily="34" charset="0"/>
              </a:rPr>
              <a:t>Based on </a:t>
            </a:r>
            <a:r>
              <a:rPr lang="en-US" sz="700" b="0" i="0" dirty="0" err="1">
                <a:solidFill>
                  <a:schemeClr val="bg1">
                    <a:lumMod val="75000"/>
                  </a:schemeClr>
                </a:solidFill>
                <a:effectLst/>
                <a:latin typeface="Arial" panose="020B0604020202020204" pitchFamily="34" charset="0"/>
                <a:cs typeface="Arial" panose="020B0604020202020204" pitchFamily="34" charset="0"/>
              </a:rPr>
              <a:t>Biernacka</a:t>
            </a:r>
            <a:r>
              <a:rPr lang="en-US" sz="700" dirty="0">
                <a:solidFill>
                  <a:schemeClr val="bg1">
                    <a:lumMod val="75000"/>
                  </a:schemeClr>
                </a:solidFill>
                <a:latin typeface="Arial" panose="020B0604020202020204" pitchFamily="34" charset="0"/>
                <a:cs typeface="Arial" panose="020B0604020202020204" pitchFamily="34" charset="0"/>
              </a:rPr>
              <a:t>., K. et al. </a:t>
            </a:r>
            <a:r>
              <a:rPr lang="en-US" sz="700" b="0" i="0" dirty="0">
                <a:solidFill>
                  <a:schemeClr val="bg1">
                    <a:lumMod val="75000"/>
                  </a:schemeClr>
                </a:solidFill>
                <a:effectLst/>
                <a:latin typeface="Arial" panose="020B0604020202020204" pitchFamily="34" charset="0"/>
                <a:cs typeface="Arial" panose="020B0604020202020204" pitchFamily="34" charset="0"/>
              </a:rPr>
              <a:t>(2023). Train-the-Trainer-</a:t>
            </a:r>
            <a:r>
              <a:rPr lang="en-US" sz="700" b="0" i="0" dirty="0" err="1">
                <a:solidFill>
                  <a:schemeClr val="bg1">
                    <a:lumMod val="75000"/>
                  </a:schemeClr>
                </a:solidFill>
                <a:effectLst/>
                <a:latin typeface="Arial" panose="020B0604020202020204" pitchFamily="34" charset="0"/>
                <a:cs typeface="Arial" panose="020B0604020202020204" pitchFamily="34" charset="0"/>
              </a:rPr>
              <a:t>Konzept</a:t>
            </a:r>
            <a:r>
              <a:rPr lang="en-US" sz="700" b="0" i="0" dirty="0">
                <a:solidFill>
                  <a:schemeClr val="bg1">
                    <a:lumMod val="75000"/>
                  </a:schemeClr>
                </a:solidFill>
                <a:effectLst/>
                <a:latin typeface="Arial" panose="020B0604020202020204" pitchFamily="34" charset="0"/>
                <a:cs typeface="Arial" panose="020B0604020202020204" pitchFamily="34" charset="0"/>
              </a:rPr>
              <a:t> </a:t>
            </a:r>
            <a:r>
              <a:rPr lang="en-US" sz="700" b="0" i="0" dirty="0" err="1">
                <a:solidFill>
                  <a:schemeClr val="bg1">
                    <a:lumMod val="75000"/>
                  </a:schemeClr>
                </a:solidFill>
                <a:effectLst/>
                <a:latin typeface="Arial" panose="020B0604020202020204" pitchFamily="34" charset="0"/>
                <a:cs typeface="Arial" panose="020B0604020202020204" pitchFamily="34" charset="0"/>
              </a:rPr>
              <a:t>zum</a:t>
            </a:r>
            <a:r>
              <a:rPr lang="en-US" sz="700" b="0" i="0" dirty="0">
                <a:solidFill>
                  <a:schemeClr val="bg1">
                    <a:lumMod val="75000"/>
                  </a:schemeClr>
                </a:solidFill>
                <a:effectLst/>
                <a:latin typeface="Arial" panose="020B0604020202020204" pitchFamily="34" charset="0"/>
                <a:cs typeface="Arial" panose="020B0604020202020204" pitchFamily="34" charset="0"/>
              </a:rPr>
              <a:t> Thema </a:t>
            </a:r>
            <a:r>
              <a:rPr lang="en-US" sz="700" b="0" i="0" dirty="0" err="1">
                <a:solidFill>
                  <a:schemeClr val="bg1">
                    <a:lumMod val="75000"/>
                  </a:schemeClr>
                </a:solidFill>
                <a:effectLst/>
                <a:latin typeface="Arial" panose="020B0604020202020204" pitchFamily="34" charset="0"/>
                <a:cs typeface="Arial" panose="020B0604020202020204" pitchFamily="34" charset="0"/>
              </a:rPr>
              <a:t>Forschungsdatenmanagement</a:t>
            </a:r>
            <a:r>
              <a:rPr lang="en-US" sz="700" b="0" i="0" dirty="0">
                <a:solidFill>
                  <a:schemeClr val="bg1">
                    <a:lumMod val="75000"/>
                  </a:schemeClr>
                </a:solidFill>
                <a:effectLst/>
                <a:latin typeface="Arial" panose="020B0604020202020204" pitchFamily="34" charset="0"/>
                <a:cs typeface="Arial" panose="020B0604020202020204" pitchFamily="34" charset="0"/>
              </a:rPr>
              <a:t> (Version 5). </a:t>
            </a:r>
            <a:r>
              <a:rPr lang="en-US" sz="700" b="0" i="0" dirty="0" err="1">
                <a:solidFill>
                  <a:schemeClr val="bg1">
                    <a:lumMod val="75000"/>
                  </a:schemeClr>
                </a:solidFill>
                <a:effectLst/>
                <a:latin typeface="Arial" panose="020B0604020202020204" pitchFamily="34" charset="0"/>
                <a:cs typeface="Arial" panose="020B0604020202020204" pitchFamily="34" charset="0"/>
              </a:rPr>
              <a:t>doi</a:t>
            </a:r>
            <a:r>
              <a:rPr lang="en-US" sz="700" b="0" i="0" dirty="0">
                <a:solidFill>
                  <a:schemeClr val="bg1">
                    <a:lumMod val="75000"/>
                  </a:schemeClr>
                </a:solidFill>
                <a:effectLst/>
                <a:latin typeface="Arial" panose="020B0604020202020204" pitchFamily="34" charset="0"/>
                <a:cs typeface="Arial" panose="020B0604020202020204" pitchFamily="34" charset="0"/>
              </a:rPr>
              <a:t>: 10.5281/zenodo.1215376 </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7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79"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BD7B099-9F1A-4AAF-A8EF-A80FC60F9488}" type="slidenum">
              <a:rPr lang="en-US" sz="1200" b="0" strike="noStrike" spc="-1" smtClean="0">
                <a:solidFill>
                  <a:schemeClr val="lt1">
                    <a:lumMod val="50000"/>
                  </a:schemeClr>
                </a:solidFill>
                <a:latin typeface="Arial" panose="020B0604020202020204" pitchFamily="34" charset="0"/>
                <a:cs typeface="Arial" panose="020B0604020202020204" pitchFamily="34" charset="0"/>
              </a:rPr>
              <a:t>12</a:t>
            </a:fld>
            <a:endParaRPr lang="en-US" sz="1200" b="0" strike="noStrike" spc="-1" dirty="0">
              <a:solidFill>
                <a:srgbClr val="000000"/>
              </a:solidFill>
              <a:latin typeface="Arial" panose="020B0604020202020204" pitchFamily="34" charset="0"/>
              <a:cs typeface="Arial" panose="020B0604020202020204" pitchFamily="34" charset="0"/>
            </a:endParaRPr>
          </a:p>
        </p:txBody>
      </p:sp>
      <p:sp>
        <p:nvSpPr>
          <p:cNvPr id="2" name="Titel 1">
            <a:extLst>
              <a:ext uri="{FF2B5EF4-FFF2-40B4-BE49-F238E27FC236}">
                <a16:creationId xmlns:a16="http://schemas.microsoft.com/office/drawing/2014/main" id="{8B17A85E-E679-49CA-9D0B-578E1DFF2F42}"/>
              </a:ext>
            </a:extLst>
          </p:cNvPr>
          <p:cNvSpPr>
            <a:spLocks noGrp="1"/>
          </p:cNvSpPr>
          <p:nvPr>
            <p:ph type="title"/>
          </p:nvPr>
        </p:nvSpPr>
        <p:spPr>
          <a:xfrm>
            <a:off x="284640" y="136840"/>
            <a:ext cx="2921120" cy="752760"/>
          </a:xfrm>
        </p:spPr>
        <p:txBody>
          <a:bodyPr/>
          <a:lstStyle/>
          <a:p>
            <a:r>
              <a:rPr lang="en-US" sz="2400" dirty="0">
                <a:solidFill>
                  <a:schemeClr val="bg1"/>
                </a:solidFill>
                <a:latin typeface="Arial" panose="020B0604020202020204" pitchFamily="34" charset="0"/>
                <a:cs typeface="Arial" panose="020B0604020202020204" pitchFamily="34" charset="0"/>
              </a:rPr>
              <a:t>Web Surveys</a:t>
            </a:r>
          </a:p>
        </p:txBody>
      </p:sp>
      <p:sp>
        <p:nvSpPr>
          <p:cNvPr id="181" name="Rechteck 11"/>
          <p:cNvSpPr/>
          <p:nvPr/>
        </p:nvSpPr>
        <p:spPr>
          <a:xfrm>
            <a:off x="373320" y="1196640"/>
            <a:ext cx="1150560" cy="5765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panose="020B0604020202020204" pitchFamily="34" charset="0"/>
                <a:ea typeface="Arial"/>
                <a:cs typeface="Arial" panose="020B0604020202020204" pitchFamily="34" charset="0"/>
              </a:rPr>
              <a:t>Cons </a:t>
            </a:r>
            <a:endParaRPr lang="en-US" sz="2800" b="0" strike="noStrike" spc="-1" dirty="0">
              <a:solidFill>
                <a:srgbClr val="000000"/>
              </a:solidFill>
              <a:latin typeface="Arial" panose="020B0604020202020204" pitchFamily="34" charset="0"/>
              <a:cs typeface="Arial" panose="020B0604020202020204" pitchFamily="34" charset="0"/>
            </a:endParaRPr>
          </a:p>
        </p:txBody>
      </p:sp>
      <p:pic>
        <p:nvPicPr>
          <p:cNvPr id="180"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85" name="Textfeld 13"/>
          <p:cNvSpPr/>
          <p:nvPr/>
        </p:nvSpPr>
        <p:spPr>
          <a:xfrm>
            <a:off x="406440" y="1850040"/>
            <a:ext cx="5663520" cy="426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panose="020B0604020202020204" pitchFamily="34" charset="0"/>
                <a:ea typeface="Arial"/>
                <a:cs typeface="Arial" panose="020B0604020202020204" pitchFamily="34" charset="0"/>
              </a:rPr>
              <a:t>Restricted </a:t>
            </a:r>
            <a:r>
              <a:rPr lang="en-US" sz="1800" b="1" strike="noStrike" spc="-1" dirty="0">
                <a:solidFill>
                  <a:schemeClr val="dk1"/>
                </a:solidFill>
                <a:latin typeface="Arial" panose="020B0604020202020204" pitchFamily="34" charset="0"/>
                <a:ea typeface="Arial"/>
                <a:cs typeface="Arial" panose="020B0604020202020204" pitchFamily="34" charset="0"/>
              </a:rPr>
              <a:t>to individuals with internet access</a:t>
            </a:r>
            <a:r>
              <a:rPr lang="en-US" sz="1800" b="0" strike="noStrike" spc="-1" dirty="0">
                <a:solidFill>
                  <a:schemeClr val="dk1"/>
                </a:solidFill>
                <a:latin typeface="Arial" panose="020B0604020202020204" pitchFamily="34" charset="0"/>
                <a:ea typeface="Arial"/>
                <a:cs typeface="Arial" panose="020B0604020202020204" pitchFamily="34" charset="0"/>
              </a:rPr>
              <a:t>, which can exclude certain demographics (e.g., older adults, low-income populations, or those in areas with limited internet connectivity)</a:t>
            </a:r>
            <a:endParaRPr lang="en-US" sz="1800" b="0" strike="noStrike" spc="-1" dirty="0">
              <a:solidFill>
                <a:srgbClr val="000000"/>
              </a:solidFill>
              <a:latin typeface="Arial" panose="020B0604020202020204" pitchFamily="34" charset="0"/>
              <a:cs typeface="Arial" panose="020B0604020202020204" pitchFamily="34" charset="0"/>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panose="020B0604020202020204" pitchFamily="34" charset="0"/>
                <a:ea typeface="Arial"/>
                <a:cs typeface="Arial" panose="020B0604020202020204" pitchFamily="34" charset="0"/>
              </a:rPr>
              <a:t>Technical </a:t>
            </a:r>
            <a:r>
              <a:rPr lang="en-US" sz="1800" b="0" strike="noStrike" spc="-1" dirty="0">
                <a:solidFill>
                  <a:schemeClr val="dk1"/>
                </a:solidFill>
                <a:latin typeface="Arial" panose="020B0604020202020204" pitchFamily="34" charset="0"/>
                <a:ea typeface="Arial"/>
                <a:cs typeface="Arial" panose="020B0604020202020204" pitchFamily="34" charset="0"/>
              </a:rPr>
              <a:t>challenges</a:t>
            </a:r>
            <a:endParaRPr lang="en-US" sz="1800" b="0" strike="noStrike" spc="-1" dirty="0">
              <a:solidFill>
                <a:srgbClr val="000000"/>
              </a:solidFill>
              <a:latin typeface="Arial" panose="020B0604020202020204" pitchFamily="34" charset="0"/>
              <a:cs typeface="Arial" panose="020B0604020202020204" pitchFamily="34" charset="0"/>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panose="020B0604020202020204" pitchFamily="34" charset="0"/>
                <a:ea typeface="Arial"/>
                <a:cs typeface="Arial" panose="020B0604020202020204" pitchFamily="34" charset="0"/>
              </a:rPr>
              <a:t>Data quality </a:t>
            </a:r>
            <a:r>
              <a:rPr lang="en-US" sz="1800" b="0" strike="noStrike" spc="-1" dirty="0">
                <a:solidFill>
                  <a:schemeClr val="dk1"/>
                </a:solidFill>
                <a:latin typeface="Arial" panose="020B0604020202020204" pitchFamily="34" charset="0"/>
                <a:ea typeface="Arial"/>
                <a:cs typeface="Arial" panose="020B0604020202020204" pitchFamily="34" charset="0"/>
              </a:rPr>
              <a:t>issues</a:t>
            </a:r>
            <a:endParaRPr lang="en-US" sz="1800" b="0" strike="noStrike" spc="-1" dirty="0">
              <a:solidFill>
                <a:srgbClr val="000000"/>
              </a:solidFill>
              <a:latin typeface="Arial" panose="020B0604020202020204" pitchFamily="34" charset="0"/>
              <a:cs typeface="Arial" panose="020B0604020202020204" pitchFamily="34" charset="0"/>
            </a:endParaRPr>
          </a:p>
          <a:p>
            <a:pPr marL="743040" lvl="1"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panose="020B0604020202020204" pitchFamily="34" charset="0"/>
                <a:ea typeface="Arial"/>
                <a:cs typeface="Arial" panose="020B0604020202020204" pitchFamily="34" charset="0"/>
              </a:rPr>
              <a:t>higher risk of erroneous, incomplete, or fraudulent responses</a:t>
            </a:r>
            <a:endParaRPr lang="en-US" sz="1800" b="0" strike="noStrike" spc="-1" dirty="0">
              <a:solidFill>
                <a:srgbClr val="000000"/>
              </a:solidFill>
              <a:latin typeface="Arial" panose="020B0604020202020204" pitchFamily="34" charset="0"/>
              <a:cs typeface="Arial" panose="020B0604020202020204" pitchFamily="34" charset="0"/>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panose="020B0604020202020204" pitchFamily="34" charset="0"/>
                <a:ea typeface="Arial"/>
                <a:cs typeface="Arial" panose="020B0604020202020204" pitchFamily="34" charset="0"/>
              </a:rPr>
              <a:t>Respondents have a </a:t>
            </a:r>
            <a:r>
              <a:rPr lang="en-US" sz="1800" b="1" strike="noStrike" spc="-1" dirty="0">
                <a:solidFill>
                  <a:schemeClr val="dk1"/>
                </a:solidFill>
                <a:latin typeface="Arial" panose="020B0604020202020204" pitchFamily="34" charset="0"/>
                <a:ea typeface="Arial"/>
                <a:cs typeface="Arial" panose="020B0604020202020204" pitchFamily="34" charset="0"/>
              </a:rPr>
              <a:t>shorter </a:t>
            </a:r>
            <a:r>
              <a:rPr lang="en-US" sz="1800" b="0" strike="noStrike" spc="-1" dirty="0">
                <a:solidFill>
                  <a:schemeClr val="dk1"/>
                </a:solidFill>
                <a:latin typeface="Arial" panose="020B0604020202020204" pitchFamily="34" charset="0"/>
                <a:ea typeface="Arial"/>
                <a:cs typeface="Arial" panose="020B0604020202020204" pitchFamily="34" charset="0"/>
              </a:rPr>
              <a:t>attention span</a:t>
            </a:r>
            <a:endParaRPr lang="en-US" sz="1800" b="0" strike="noStrike" spc="-1" dirty="0">
              <a:solidFill>
                <a:srgbClr val="000000"/>
              </a:solidFill>
              <a:latin typeface="Arial" panose="020B0604020202020204" pitchFamily="34" charset="0"/>
              <a:cs typeface="Arial" panose="020B0604020202020204" pitchFamily="34" charset="0"/>
            </a:endParaRPr>
          </a:p>
          <a:p>
            <a:pPr marL="743040" lvl="1"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panose="020B0604020202020204" pitchFamily="34" charset="0"/>
                <a:ea typeface="Arial"/>
                <a:cs typeface="Arial" panose="020B0604020202020204" pitchFamily="34" charset="0"/>
              </a:rPr>
              <a:t>Shorter questionnaires (max 15 min)</a:t>
            </a:r>
            <a:endParaRPr lang="en-US" sz="1800" b="0" strike="noStrike" spc="-1" dirty="0">
              <a:solidFill>
                <a:srgbClr val="000000"/>
              </a:solidFill>
              <a:latin typeface="Arial" panose="020B0604020202020204" pitchFamily="34" charset="0"/>
              <a:cs typeface="Arial" panose="020B0604020202020204" pitchFamily="34" charset="0"/>
            </a:endParaRPr>
          </a:p>
          <a:p>
            <a:pPr marL="743040" lvl="1"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panose="020B0604020202020204" pitchFamily="34" charset="0"/>
                <a:ea typeface="Arial"/>
                <a:cs typeface="Arial" panose="020B0604020202020204" pitchFamily="34" charset="0"/>
              </a:rPr>
              <a:t>Lower response rates, high drop-out rates</a:t>
            </a:r>
            <a:endParaRPr lang="en-US" sz="1800" b="0" strike="noStrike" spc="-1" dirty="0">
              <a:solidFill>
                <a:srgbClr val="000000"/>
              </a:solidFill>
              <a:latin typeface="Arial" panose="020B0604020202020204" pitchFamily="34" charset="0"/>
              <a:cs typeface="Arial" panose="020B0604020202020204" pitchFamily="34" charset="0"/>
            </a:endParaRPr>
          </a:p>
          <a:p>
            <a:pPr marL="271440" lvl="1" indent="-271440" defTabSz="914400">
              <a:lnSpc>
                <a:spcPct val="100000"/>
              </a:lnSpc>
              <a:spcAft>
                <a:spcPts val="601"/>
              </a:spcAft>
              <a:buClr>
                <a:srgbClr val="000000"/>
              </a:buClr>
              <a:buFont typeface="Arial"/>
              <a:buChar char="•"/>
            </a:pPr>
            <a:r>
              <a:rPr lang="en-US" sz="1800" b="0" strike="noStrike" spc="-1" dirty="0">
                <a:solidFill>
                  <a:schemeClr val="dk1"/>
                </a:solidFill>
                <a:latin typeface="Arial" panose="020B0604020202020204" pitchFamily="34" charset="0"/>
                <a:ea typeface="Arial"/>
                <a:cs typeface="Arial" panose="020B0604020202020204" pitchFamily="34" charset="0"/>
              </a:rPr>
              <a:t>Limited control over respondents </a:t>
            </a:r>
            <a:r>
              <a:rPr lang="en-US" sz="1800" b="1" strike="noStrike" spc="-1" dirty="0">
                <a:solidFill>
                  <a:schemeClr val="dk1"/>
                </a:solidFill>
                <a:latin typeface="Arial" panose="020B0604020202020204" pitchFamily="34" charset="0"/>
                <a:ea typeface="Arial"/>
                <a:cs typeface="Arial" panose="020B0604020202020204" pitchFamily="34" charset="0"/>
              </a:rPr>
              <a:t>environment</a:t>
            </a:r>
            <a:endParaRPr lang="en-US" sz="1800" b="0" strike="noStrike" spc="-1" dirty="0">
              <a:solidFill>
                <a:srgbClr val="000000"/>
              </a:solidFill>
              <a:latin typeface="Arial" panose="020B0604020202020204" pitchFamily="34" charset="0"/>
              <a:cs typeface="Arial" panose="020B0604020202020204" pitchFamily="34" charset="0"/>
            </a:endParaRPr>
          </a:p>
          <a:p>
            <a:pPr defTabSz="914400">
              <a:lnSpc>
                <a:spcPct val="100000"/>
              </a:lnSpc>
              <a:spcAft>
                <a:spcPts val="601"/>
              </a:spcAft>
            </a:pPr>
            <a:endParaRPr lang="en-US" sz="1800" b="0" strike="noStrike" spc="-1" dirty="0">
              <a:solidFill>
                <a:srgbClr val="000000"/>
              </a:solidFill>
              <a:latin typeface="Arial" panose="020B0604020202020204" pitchFamily="34" charset="0"/>
              <a:cs typeface="Arial" panose="020B0604020202020204" pitchFamily="34" charset="0"/>
            </a:endParaRPr>
          </a:p>
        </p:txBody>
      </p:sp>
      <p:sp>
        <p:nvSpPr>
          <p:cNvPr id="184" name="Rechteck 12"/>
          <p:cNvSpPr/>
          <p:nvPr/>
        </p:nvSpPr>
        <p:spPr>
          <a:xfrm>
            <a:off x="6023160" y="1309680"/>
            <a:ext cx="3911760" cy="5765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panose="020B0604020202020204" pitchFamily="34" charset="0"/>
                <a:ea typeface="Arial"/>
                <a:cs typeface="Arial" panose="020B0604020202020204" pitchFamily="34" charset="0"/>
              </a:rPr>
              <a:t>When problematic? </a:t>
            </a:r>
            <a:endParaRPr lang="en-US" sz="2800" b="0" strike="noStrike" spc="-1" dirty="0">
              <a:solidFill>
                <a:srgbClr val="000000"/>
              </a:solidFill>
              <a:latin typeface="Arial" panose="020B0604020202020204" pitchFamily="34" charset="0"/>
              <a:cs typeface="Arial" panose="020B0604020202020204" pitchFamily="34" charset="0"/>
            </a:endParaRPr>
          </a:p>
        </p:txBody>
      </p:sp>
      <p:sp>
        <p:nvSpPr>
          <p:cNvPr id="182" name="Textfeld 14"/>
          <p:cNvSpPr/>
          <p:nvPr/>
        </p:nvSpPr>
        <p:spPr>
          <a:xfrm>
            <a:off x="6023160" y="1846800"/>
            <a:ext cx="540000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panose="020B0604020202020204" pitchFamily="34" charset="0"/>
                <a:ea typeface="Arial"/>
                <a:cs typeface="Arial" panose="020B0604020202020204" pitchFamily="34" charset="0"/>
              </a:rPr>
              <a:t>Population with </a:t>
            </a:r>
            <a:r>
              <a:rPr lang="en-US" sz="1800" b="1" strike="noStrike" spc="-1" dirty="0">
                <a:solidFill>
                  <a:schemeClr val="dk1"/>
                </a:solidFill>
                <a:latin typeface="Arial" panose="020B0604020202020204" pitchFamily="34" charset="0"/>
                <a:ea typeface="Arial"/>
                <a:cs typeface="Arial" panose="020B0604020202020204" pitchFamily="34" charset="0"/>
              </a:rPr>
              <a:t>limited internet </a:t>
            </a:r>
            <a:r>
              <a:rPr lang="en-US" sz="1800" b="0" strike="noStrike" spc="-1" dirty="0">
                <a:solidFill>
                  <a:schemeClr val="dk1"/>
                </a:solidFill>
                <a:latin typeface="Arial" panose="020B0604020202020204" pitchFamily="34" charset="0"/>
                <a:ea typeface="Arial"/>
                <a:cs typeface="Arial" panose="020B0604020202020204" pitchFamily="34" charset="0"/>
              </a:rPr>
              <a:t>access</a:t>
            </a:r>
            <a:endParaRPr lang="en-US" sz="1800" b="0" strike="noStrike" spc="-1" dirty="0">
              <a:solidFill>
                <a:srgbClr val="000000"/>
              </a:solidFill>
              <a:latin typeface="Arial" panose="020B0604020202020204" pitchFamily="34" charset="0"/>
              <a:cs typeface="Arial" panose="020B0604020202020204" pitchFamily="34" charset="0"/>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panose="020B0604020202020204" pitchFamily="34" charset="0"/>
                <a:ea typeface="Arial"/>
                <a:cs typeface="Arial" panose="020B0604020202020204" pitchFamily="34" charset="0"/>
              </a:rPr>
              <a:t>Controlled</a:t>
            </a:r>
            <a:r>
              <a:rPr lang="en-US" sz="1800" b="0" strike="noStrike" spc="-1" dirty="0">
                <a:solidFill>
                  <a:schemeClr val="dk1"/>
                </a:solidFill>
                <a:latin typeface="Arial" panose="020B0604020202020204" pitchFamily="34" charset="0"/>
                <a:ea typeface="Arial"/>
                <a:cs typeface="Arial" panose="020B0604020202020204" pitchFamily="34" charset="0"/>
              </a:rPr>
              <a:t> or observational studies</a:t>
            </a:r>
            <a:endParaRPr lang="en-US" sz="1800" b="0" strike="noStrike" spc="-1" dirty="0">
              <a:solidFill>
                <a:srgbClr val="000000"/>
              </a:solidFill>
              <a:latin typeface="Arial" panose="020B0604020202020204" pitchFamily="34" charset="0"/>
              <a:cs typeface="Arial" panose="020B0604020202020204" pitchFamily="34" charset="0"/>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panose="020B0604020202020204" pitchFamily="34" charset="0"/>
                <a:ea typeface="Arial"/>
                <a:cs typeface="Arial" panose="020B0604020202020204" pitchFamily="34" charset="0"/>
              </a:rPr>
              <a:t>Survey requires </a:t>
            </a:r>
            <a:r>
              <a:rPr lang="en-US" sz="1800" b="1" strike="noStrike" spc="-1" dirty="0">
                <a:solidFill>
                  <a:schemeClr val="dk1"/>
                </a:solidFill>
                <a:latin typeface="Arial" panose="020B0604020202020204" pitchFamily="34" charset="0"/>
                <a:ea typeface="Arial"/>
                <a:cs typeface="Arial" panose="020B0604020202020204" pitchFamily="34" charset="0"/>
              </a:rPr>
              <a:t>extensive explanations</a:t>
            </a:r>
            <a:r>
              <a:rPr lang="en-US" sz="1800" b="0" strike="noStrike" spc="-1" dirty="0">
                <a:solidFill>
                  <a:schemeClr val="dk1"/>
                </a:solidFill>
                <a:latin typeface="Arial" panose="020B0604020202020204" pitchFamily="34" charset="0"/>
                <a:ea typeface="Arial"/>
                <a:cs typeface="Arial" panose="020B0604020202020204" pitchFamily="34" charset="0"/>
              </a:rPr>
              <a:t>, probing questions, or clarification</a:t>
            </a:r>
            <a:endParaRPr lang="en-US" sz="1800" b="0" strike="noStrike" spc="-1" dirty="0">
              <a:solidFill>
                <a:srgbClr val="000000"/>
              </a:solidFill>
              <a:latin typeface="Arial" panose="020B0604020202020204" pitchFamily="34" charset="0"/>
              <a:cs typeface="Arial" panose="020B0604020202020204" pitchFamily="34" charset="0"/>
            </a:endParaRPr>
          </a:p>
        </p:txBody>
      </p:sp>
      <p:pic>
        <p:nvPicPr>
          <p:cNvPr id="183" name="Grafik 20">
            <a:extLs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p:blipFill>
        <p:spPr>
          <a:xfrm>
            <a:off x="1589040" y="1208880"/>
            <a:ext cx="562320" cy="562320"/>
          </a:xfrm>
          <a:prstGeom prst="rect">
            <a:avLst/>
          </a:prstGeom>
          <a:noFill/>
          <a:ln w="0">
            <a:noFill/>
          </a:ln>
        </p:spPr>
      </p:pic>
      <p:pic>
        <p:nvPicPr>
          <p:cNvPr id="3074" name="Picture 2" descr="Grandma finds the Internet Meme. An old lady looking at a computer screen, adjusting her glasses and looking confused. The text says: „TRACKING MY COOKIES? THEY'LL NEVER GET MY RECIPE!“.">
            <a:extLst>
              <a:ext uri="{FF2B5EF4-FFF2-40B4-BE49-F238E27FC236}">
                <a16:creationId xmlns:a16="http://schemas.microsoft.com/office/drawing/2014/main" id="{96953758-F0CB-4892-9E49-C544F80A1B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5990" y="3340985"/>
            <a:ext cx="3332330" cy="24958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descr="Image source">
            <a:extLst>
              <a:ext uri="{FF2B5EF4-FFF2-40B4-BE49-F238E27FC236}">
                <a16:creationId xmlns:a16="http://schemas.microsoft.com/office/drawing/2014/main" id="{D87AABFE-1ACD-470F-B0C7-EA0C7DE5785E}"/>
              </a:ext>
            </a:extLst>
          </p:cNvPr>
          <p:cNvSpPr txBox="1"/>
          <p:nvPr/>
        </p:nvSpPr>
        <p:spPr>
          <a:xfrm>
            <a:off x="6979965" y="5864423"/>
            <a:ext cx="3554685" cy="523220"/>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Meme using the Grandma Finds the Internet template. Created by reddit user </a:t>
            </a:r>
            <a:r>
              <a:rPr lang="en-US" sz="700" dirty="0" err="1">
                <a:solidFill>
                  <a:schemeClr val="bg1">
                    <a:lumMod val="75000"/>
                  </a:schemeClr>
                </a:solidFill>
                <a:latin typeface="Arial" panose="020B0604020202020204" pitchFamily="34" charset="0"/>
                <a:cs typeface="Arial" panose="020B0604020202020204" pitchFamily="34" charset="0"/>
              </a:rPr>
              <a:t>phamkethanh</a:t>
            </a:r>
            <a:r>
              <a:rPr lang="en-US" sz="700" dirty="0">
                <a:solidFill>
                  <a:schemeClr val="bg1">
                    <a:lumMod val="75000"/>
                  </a:schemeClr>
                </a:solidFill>
                <a:latin typeface="Arial" panose="020B0604020202020204" pitchFamily="34" charset="0"/>
                <a:cs typeface="Arial" panose="020B0604020202020204" pitchFamily="34" charset="0"/>
              </a:rPr>
              <a:t>, captured via imgflip.com. Retrieved from </a:t>
            </a:r>
            <a:r>
              <a:rPr lang="en-US" sz="700" dirty="0">
                <a:solidFill>
                  <a:schemeClr val="bg1">
                    <a:lumMod val="75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https://www.reddit.com/r/meme/comments/1763imq/grandma_finds_the_internet/</a:t>
            </a:r>
            <a:r>
              <a:rPr lang="en-US" sz="700" dirty="0">
                <a:solidFill>
                  <a:schemeClr val="bg1">
                    <a:lumMod val="75000"/>
                  </a:schemeClr>
                </a:solidFill>
                <a:latin typeface="Arial" panose="020B0604020202020204" pitchFamily="34" charset="0"/>
                <a:cs typeface="Arial" panose="020B0604020202020204" pitchFamily="34" charset="0"/>
              </a:rPr>
              <a:t> (accessed 25 June 2025).</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0"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71"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87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69F6D0C6-3CBD-42ED-9878-FECEC20EB25D}" type="slidenum">
              <a:rPr lang="en-US" sz="1200" b="0" strike="noStrike" spc="-1" smtClean="0">
                <a:solidFill>
                  <a:schemeClr val="lt1">
                    <a:lumMod val="50000"/>
                  </a:schemeClr>
                </a:solidFill>
              </a:rPr>
              <a:t>120</a:t>
            </a:fld>
            <a:endParaRPr lang="en-US" sz="1200" b="0" strike="noStrike" spc="-1">
              <a:solidFill>
                <a:srgbClr val="000000"/>
              </a:solidFill>
              <a:latin typeface="Calibri"/>
            </a:endParaRPr>
          </a:p>
        </p:txBody>
      </p:sp>
      <p:sp>
        <p:nvSpPr>
          <p:cNvPr id="2" name="Titel 1">
            <a:extLst>
              <a:ext uri="{FF2B5EF4-FFF2-40B4-BE49-F238E27FC236}">
                <a16:creationId xmlns:a16="http://schemas.microsoft.com/office/drawing/2014/main" id="{33B2096F-DCD5-47D3-9949-79C53097564A}"/>
              </a:ext>
            </a:extLst>
          </p:cNvPr>
          <p:cNvSpPr>
            <a:spLocks noGrp="1"/>
          </p:cNvSpPr>
          <p:nvPr>
            <p:ph type="title"/>
          </p:nvPr>
        </p:nvSpPr>
        <p:spPr>
          <a:xfrm>
            <a:off x="280420" y="175875"/>
            <a:ext cx="2413120" cy="637950"/>
          </a:xfrm>
        </p:spPr>
        <p:txBody>
          <a:bodyPr/>
          <a:lstStyle/>
          <a:p>
            <a:r>
              <a:rPr lang="en-US" sz="2400">
                <a:solidFill>
                  <a:schemeClr val="bg1"/>
                </a:solidFill>
                <a:latin typeface="Arial" panose="020B0604020202020204" pitchFamily="34" charset="0"/>
                <a:cs typeface="Arial" panose="020B0604020202020204" pitchFamily="34" charset="0"/>
              </a:rPr>
              <a:t>Documentation</a:t>
            </a:r>
          </a:p>
        </p:txBody>
      </p:sp>
      <p:sp>
        <p:nvSpPr>
          <p:cNvPr id="13" name="Textfeld 12">
            <a:extLst>
              <a:ext uri="{FF2B5EF4-FFF2-40B4-BE49-F238E27FC236}">
                <a16:creationId xmlns:a16="http://schemas.microsoft.com/office/drawing/2014/main" id="{8A7D8D3E-C4A6-4456-B8D8-12EDDA0DD9DD}"/>
              </a:ext>
            </a:extLst>
          </p:cNvPr>
          <p:cNvSpPr txBox="1"/>
          <p:nvPr/>
        </p:nvSpPr>
        <p:spPr>
          <a:xfrm>
            <a:off x="280420" y="1085455"/>
            <a:ext cx="6096000" cy="480131"/>
          </a:xfrm>
          <a:prstGeom prst="rect">
            <a:avLst/>
          </a:prstGeom>
          <a:noFill/>
        </p:spPr>
        <p:txBody>
          <a:bodyPr wrap="square">
            <a:spAutoFit/>
          </a:bodyPr>
          <a:lstStyle/>
          <a:p>
            <a:pPr indent="0" defTabSz="914400">
              <a:lnSpc>
                <a:spcPct val="90000"/>
              </a:lnSpc>
              <a:spcBef>
                <a:spcPts val="1001"/>
              </a:spcBef>
              <a:spcAft>
                <a:spcPts val="1199"/>
              </a:spcAft>
              <a:buNone/>
              <a:tabLst>
                <a:tab pos="0" algn="l"/>
              </a:tabLst>
            </a:pPr>
            <a:r>
              <a:rPr lang="en-US" sz="2800" b="1" strike="noStrike" spc="-1">
                <a:solidFill>
                  <a:schemeClr val="accent5">
                    <a:lumMod val="75000"/>
                  </a:schemeClr>
                </a:solidFill>
                <a:latin typeface="Arial" panose="020B0604020202020204" pitchFamily="34" charset="0"/>
                <a:ea typeface="Arial"/>
                <a:cs typeface="Arial" panose="020B0604020202020204" pitchFamily="34" charset="0"/>
              </a:rPr>
              <a:t>Example: Nacaps</a:t>
            </a:r>
            <a:endParaRPr lang="en-US" sz="2800" b="0" strike="noStrike" spc="-1">
              <a:solidFill>
                <a:srgbClr val="000000"/>
              </a:solidFill>
              <a:latin typeface="Arial" panose="020B0604020202020204" pitchFamily="34" charset="0"/>
              <a:cs typeface="Arial" panose="020B0604020202020204" pitchFamily="34" charset="0"/>
            </a:endParaRPr>
          </a:p>
        </p:txBody>
      </p:sp>
      <p:sp>
        <p:nvSpPr>
          <p:cNvPr id="1876" name="Textfeld 11"/>
          <p:cNvSpPr/>
          <p:nvPr/>
        </p:nvSpPr>
        <p:spPr>
          <a:xfrm>
            <a:off x="407520" y="1744200"/>
            <a:ext cx="2158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u="sng" strike="noStrike" spc="-1">
                <a:solidFill>
                  <a:schemeClr val="dk1"/>
                </a:solidFill>
                <a:uFillTx/>
                <a:latin typeface="Arial"/>
                <a:ea typeface="Arial"/>
                <a:hlinkClick r:id="rId5"/>
              </a:rPr>
              <a:t>Nacaps metadata</a:t>
            </a:r>
            <a:endParaRPr lang="en-US" sz="1800" b="0" strike="noStrike" spc="-1">
              <a:solidFill>
                <a:srgbClr val="000000"/>
              </a:solidFill>
              <a:latin typeface="Calibri"/>
            </a:endParaRPr>
          </a:p>
        </p:txBody>
      </p:sp>
      <p:pic>
        <p:nvPicPr>
          <p:cNvPr id="1875" name="Grafik 2" descr="Screenshot of the Nacaps 2018 information from the DZHW Metadata Portal. On the left side the search bar and initial information is shown, while on the right side there is a more detailed version. "/>
          <p:cNvPicPr/>
          <p:nvPr/>
        </p:nvPicPr>
        <p:blipFill>
          <a:blip r:embed="rId6"/>
          <a:stretch/>
        </p:blipFill>
        <p:spPr>
          <a:xfrm>
            <a:off x="3047040" y="1750320"/>
            <a:ext cx="8717760" cy="4485600"/>
          </a:xfrm>
          <a:prstGeom prst="rect">
            <a:avLst/>
          </a:prstGeom>
          <a:noFill/>
          <a:ln w="9525">
            <a:solidFill>
              <a:schemeClr val="tx1"/>
            </a:solidFill>
          </a:ln>
        </p:spPr>
      </p:pic>
      <p:pic>
        <p:nvPicPr>
          <p:cNvPr id="1877" name="Grafik 8">
            <a:extLst>
              <a:ext uri="{C183D7F6-B498-43B3-948B-1728B52AA6E4}">
                <adec:decorative xmlns:adec="http://schemas.microsoft.com/office/drawing/2017/decorative" val="1"/>
              </a:ext>
            </a:extLst>
          </p:cNvPr>
          <p:cNvPicPr/>
          <p:nvPr/>
        </p:nvPicPr>
        <p:blipFill>
          <a:blip r:embed="rId7"/>
          <a:stretch/>
        </p:blipFill>
        <p:spPr>
          <a:xfrm>
            <a:off x="9182520" y="101880"/>
            <a:ext cx="987480" cy="621720"/>
          </a:xfrm>
          <a:prstGeom prst="rect">
            <a:avLst/>
          </a:prstGeom>
          <a:noFill/>
          <a:ln w="0">
            <a:noFill/>
          </a:ln>
        </p:spPr>
      </p:pic>
      <p:sp>
        <p:nvSpPr>
          <p:cNvPr id="10" name="Textfeld 9" descr="Image source">
            <a:extLst>
              <a:ext uri="{FF2B5EF4-FFF2-40B4-BE49-F238E27FC236}">
                <a16:creationId xmlns:a16="http://schemas.microsoft.com/office/drawing/2014/main" id="{27E6BB2F-F3FE-435A-9C40-CF1C802B92B5}"/>
              </a:ext>
            </a:extLst>
          </p:cNvPr>
          <p:cNvSpPr txBox="1"/>
          <p:nvPr/>
        </p:nvSpPr>
        <p:spPr bwMode="auto">
          <a:xfrm>
            <a:off x="2999656" y="6255014"/>
            <a:ext cx="8018186" cy="307777"/>
          </a:xfrm>
          <a:prstGeom prst="rect">
            <a:avLst/>
          </a:prstGeom>
          <a:noFill/>
        </p:spPr>
        <p:txBody>
          <a:bodyPr wrap="square">
            <a:spAutoFit/>
          </a:bodyPr>
          <a:lstStyle/>
          <a:p>
            <a:r>
              <a:rPr lang="en-US" sz="70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(DZHW). (n.d.). National Academics Panel Study (Nacaps), 2018 – Version 2.0.0. FDZ-DZHW Metadata Portal. </a:t>
            </a:r>
          </a:p>
          <a:p>
            <a:r>
              <a:rPr lang="en-US" sz="700">
                <a:solidFill>
                  <a:schemeClr val="bg1">
                    <a:lumMod val="75000"/>
                  </a:schemeClr>
                </a:solidFill>
                <a:latin typeface="Arial" panose="020B0604020202020204" pitchFamily="34" charset="0"/>
                <a:cs typeface="Arial" panose="020B0604020202020204" pitchFamily="34" charset="0"/>
              </a:rPr>
              <a:t>Retrieved June 25, 2025, from https://metadata.fdz.dzhw.eu/de/data-packages/stu-nac2018?page=1&amp;size=10&amp;type=surveys&amp;version=2.0.0</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7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88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9B330D9-12D1-4D47-94A0-8E627F59C2EC}" type="slidenum">
              <a:rPr lang="en-US" sz="1200" b="0" strike="noStrike" spc="-1" smtClean="0">
                <a:solidFill>
                  <a:schemeClr val="lt1">
                    <a:lumMod val="50000"/>
                  </a:schemeClr>
                </a:solidFill>
              </a:rPr>
              <a:t>121</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64A6389D-87ED-4210-820F-5093270336BD}"/>
              </a:ext>
            </a:extLst>
          </p:cNvPr>
          <p:cNvSpPr>
            <a:spLocks noGrp="1"/>
          </p:cNvSpPr>
          <p:nvPr>
            <p:ph type="title"/>
          </p:nvPr>
        </p:nvSpPr>
        <p:spPr>
          <a:xfrm>
            <a:off x="324480" y="256664"/>
            <a:ext cx="2626480" cy="637950"/>
          </a:xfrm>
        </p:spPr>
        <p:txBody>
          <a:bodyPr/>
          <a:lstStyle/>
          <a:p>
            <a:r>
              <a:rPr lang="en-US" sz="2400" dirty="0">
                <a:solidFill>
                  <a:schemeClr val="bg1"/>
                </a:solidFill>
                <a:latin typeface="Arial" panose="020B0604020202020204" pitchFamily="34" charset="0"/>
                <a:cs typeface="Arial" panose="020B0604020202020204" pitchFamily="34" charset="0"/>
              </a:rPr>
              <a:t>Documentation</a:t>
            </a:r>
          </a:p>
        </p:txBody>
      </p:sp>
      <p:sp>
        <p:nvSpPr>
          <p:cNvPr id="15" name="Textfeld 14">
            <a:extLst>
              <a:ext uri="{FF2B5EF4-FFF2-40B4-BE49-F238E27FC236}">
                <a16:creationId xmlns:a16="http://schemas.microsoft.com/office/drawing/2014/main" id="{18C5D73A-48C2-46E1-997A-7381702A6125}"/>
              </a:ext>
            </a:extLst>
          </p:cNvPr>
          <p:cNvSpPr txBox="1"/>
          <p:nvPr/>
        </p:nvSpPr>
        <p:spPr>
          <a:xfrm>
            <a:off x="84584" y="1099176"/>
            <a:ext cx="6096000" cy="480131"/>
          </a:xfrm>
          <a:prstGeom prst="rect">
            <a:avLst/>
          </a:prstGeom>
          <a:noFill/>
        </p:spPr>
        <p:txBody>
          <a:bodyPr wrap="square">
            <a:spAutoFit/>
          </a:bodyPr>
          <a:lstStyle/>
          <a:p>
            <a:pPr marL="228600" marR="0" lvl="0" indent="0" algn="l" defTabSz="914400" rtl="0" eaLnBrk="1" fontAlgn="auto" latinLnBrk="0" hangingPunct="1">
              <a:lnSpc>
                <a:spcPct val="90000"/>
              </a:lnSpc>
              <a:spcBef>
                <a:spcPts val="1001"/>
              </a:spcBef>
              <a:spcAft>
                <a:spcPts val="1199"/>
              </a:spcAft>
              <a:buClrTx/>
              <a:buSzTx/>
              <a:buFont typeface="Arial" panose="020B0604020202020204" pitchFamily="34" charset="0"/>
              <a:buNone/>
              <a:tabLst>
                <a:tab pos="0" algn="l"/>
              </a:tabLst>
              <a:defRPr/>
            </a:pPr>
            <a:r>
              <a:rPr kumimoji="0" lang="en-US" sz="2800" b="1" i="0" u="none" strike="noStrike" kern="1200" cap="none" spc="-1" normalizeH="0" baseline="0" dirty="0">
                <a:ln>
                  <a:noFill/>
                </a:ln>
                <a:solidFill>
                  <a:srgbClr val="5B9BD5">
                    <a:lumMod val="75000"/>
                  </a:srgbClr>
                </a:solidFill>
                <a:effectLst/>
                <a:uLnTx/>
                <a:uFillTx/>
                <a:latin typeface="Arial"/>
                <a:ea typeface="Arial"/>
                <a:cs typeface="Arial"/>
              </a:rPr>
              <a:t>Guidelines</a:t>
            </a:r>
            <a:endParaRPr kumimoji="0" lang="en-US" sz="2800" b="0" i="0" u="none" strike="noStrike" kern="1200" cap="none" spc="-1" normalizeH="0" baseline="0" dirty="0">
              <a:ln>
                <a:noFill/>
              </a:ln>
              <a:solidFill>
                <a:srgbClr val="000000"/>
              </a:solidFill>
              <a:effectLst/>
              <a:uLnTx/>
              <a:uFillTx/>
              <a:latin typeface="Calibri"/>
              <a:cs typeface="Arial"/>
            </a:endParaRPr>
          </a:p>
        </p:txBody>
      </p:sp>
      <p:pic>
        <p:nvPicPr>
          <p:cNvPr id="1883" name="Grafik 8">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884" name="Textfeld 10"/>
          <p:cNvSpPr/>
          <p:nvPr/>
        </p:nvSpPr>
        <p:spPr>
          <a:xfrm>
            <a:off x="358920" y="1660320"/>
            <a:ext cx="4318920" cy="226070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u="sng" strike="noStrike" spc="-1" dirty="0">
                <a:solidFill>
                  <a:schemeClr val="dk1"/>
                </a:solidFill>
                <a:uFillTx/>
                <a:latin typeface="Arial"/>
                <a:ea typeface="Arial"/>
                <a:hlinkClick r:id="rId6"/>
              </a:rPr>
              <a:t>Gesis Guidelines on Documentation of Online Surveys</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a:solidFill>
                  <a:schemeClr val="dk1"/>
                </a:solidFill>
                <a:uFillTx/>
                <a:latin typeface="Arial"/>
                <a:ea typeface="Arial"/>
                <a:hlinkClick r:id="rId7"/>
              </a:rPr>
              <a:t>Gesis Guideline on Survey Data Documentation</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a:solidFill>
                  <a:schemeClr val="dk1"/>
                </a:solidFill>
                <a:uFillTx/>
                <a:latin typeface="Arial"/>
                <a:ea typeface="Arial"/>
                <a:hlinkClick r:id="rId8"/>
              </a:rPr>
              <a:t>AAPOR Best Practices for Survey Research</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
        <p:nvSpPr>
          <p:cNvPr id="1886" name="Textfeld 9"/>
          <p:cNvSpPr/>
          <p:nvPr/>
        </p:nvSpPr>
        <p:spPr>
          <a:xfrm>
            <a:off x="354960" y="3866400"/>
            <a:ext cx="4112640" cy="266081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u="sng" strike="noStrike" spc="-1" dirty="0">
                <a:solidFill>
                  <a:schemeClr val="dk1"/>
                </a:solidFill>
                <a:uFillTx/>
                <a:latin typeface="Arial"/>
                <a:ea typeface="Arial"/>
                <a:hlinkClick r:id="rId9"/>
              </a:rPr>
              <a:t>Gesis Guideline Documenting Measurement Instruments for the Social and Behavioral Sciences</a:t>
            </a:r>
            <a:endParaRPr lang="en-US" sz="1800" b="0" strike="noStrike" spc="-1" dirty="0">
              <a:solidFill>
                <a:srgbClr val="000000"/>
              </a:solidFill>
              <a:latin typeface="Calibri"/>
            </a:endParaRPr>
          </a:p>
          <a:p>
            <a:pPr defTabSz="914400">
              <a:lnSpc>
                <a:spcPct val="100000"/>
              </a:lnSpc>
            </a:pPr>
            <a:r>
              <a:rPr lang="en-US" sz="1800" b="0" u="sng" strike="noStrike" spc="-1" dirty="0" err="1">
                <a:solidFill>
                  <a:schemeClr val="dk1"/>
                </a:solidFill>
                <a:uFillTx/>
                <a:latin typeface="Arial"/>
                <a:ea typeface="Arial"/>
                <a:hlinkClick r:id="rId10"/>
              </a:rPr>
              <a:t>RatSWD</a:t>
            </a:r>
            <a:r>
              <a:rPr lang="en-US" sz="1800" b="0" u="sng" strike="noStrike" spc="-1" dirty="0">
                <a:solidFill>
                  <a:schemeClr val="dk1"/>
                </a:solidFill>
                <a:uFillTx/>
                <a:latin typeface="Arial"/>
                <a:ea typeface="Arial"/>
                <a:hlinkClick r:id="rId10"/>
              </a:rPr>
              <a:t> Guidelines on Quality Standards for Measurement Instruments </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a:p>
            <a:pPr defTabSz="914400">
              <a:lnSpc>
                <a:spcPct val="100000"/>
              </a:lnSpc>
            </a:pPr>
            <a:r>
              <a:rPr lang="en-US" sz="1800" b="0" u="sng" strike="noStrike" spc="-1" dirty="0">
                <a:solidFill>
                  <a:schemeClr val="dk1"/>
                </a:solidFill>
                <a:uFillTx/>
                <a:latin typeface="Arial"/>
                <a:ea typeface="Arial"/>
                <a:hlinkClick r:id="rId11"/>
              </a:rPr>
              <a:t>Gesis Guideline on Documenting Survey Translation</a:t>
            </a:r>
            <a:endParaRPr lang="en-US" sz="1800" b="0" strike="noStrike" spc="-1" dirty="0">
              <a:solidFill>
                <a:srgbClr val="000000"/>
              </a:solidFill>
              <a:latin typeface="Calibri"/>
            </a:endParaRPr>
          </a:p>
        </p:txBody>
      </p:sp>
      <p:pic>
        <p:nvPicPr>
          <p:cNvPr id="11" name="Grafik 10">
            <a:extLst>
              <a:ext uri="{FF2B5EF4-FFF2-40B4-BE49-F238E27FC236}">
                <a16:creationId xmlns:a16="http://schemas.microsoft.com/office/drawing/2014/main" id="{9F945AF9-1FA9-4E56-97A6-E4DB37AF3E56}"/>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4871864" y="2661253"/>
            <a:ext cx="2617440" cy="2617440"/>
          </a:xfrm>
          <a:prstGeom prst="rect">
            <a:avLst/>
          </a:prstGeom>
        </p:spPr>
      </p:pic>
      <p:pic>
        <p:nvPicPr>
          <p:cNvPr id="12" name="Grafik 11">
            <a:extLst>
              <a:ext uri="{FF2B5EF4-FFF2-40B4-BE49-F238E27FC236}">
                <a16:creationId xmlns:a16="http://schemas.microsoft.com/office/drawing/2014/main" id="{5DE41CB0-6871-4813-8FEE-13740B81EBD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6841232" y="2661253"/>
            <a:ext cx="2617440" cy="2617440"/>
          </a:xfrm>
          <a:prstGeom prst="rect">
            <a:avLst/>
          </a:prstGeom>
        </p:spPr>
      </p:pic>
      <p:pic>
        <p:nvPicPr>
          <p:cNvPr id="13" name="Grafik 12">
            <a:extLst>
              <a:ext uri="{FF2B5EF4-FFF2-40B4-BE49-F238E27FC236}">
                <a16:creationId xmlns:a16="http://schemas.microsoft.com/office/drawing/2014/main" id="{036F91E4-5C61-47C2-9BBE-B16EEA3EDE55}"/>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bwMode="auto">
          <a:xfrm>
            <a:off x="8904312" y="2683768"/>
            <a:ext cx="2617440" cy="261744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7" name="Grafik 5">
            <a:extLst>
              <a:ext uri="{C183D7F6-B498-43B3-948B-1728B52AA6E4}">
                <adec:decorative xmlns:adec="http://schemas.microsoft.com/office/drawing/2017/decorative" val="1"/>
              </a:ext>
            </a:extLst>
          </p:cNvPr>
          <p:cNvPicPr/>
          <p:nvPr/>
        </p:nvPicPr>
        <p:blipFill>
          <a:blip r:embed="rId3"/>
          <a:srcRect l="12300"/>
          <a:stretch/>
        </p:blipFill>
        <p:spPr>
          <a:xfrm>
            <a:off x="0" y="-14140"/>
            <a:ext cx="12292200" cy="6906600"/>
          </a:xfrm>
          <a:prstGeom prst="rect">
            <a:avLst/>
          </a:prstGeom>
          <a:noFill/>
          <a:ln w="0">
            <a:noFill/>
          </a:ln>
        </p:spPr>
      </p:pic>
      <p:sp>
        <p:nvSpPr>
          <p:cNvPr id="2" name="Titel 1">
            <a:extLst>
              <a:ext uri="{FF2B5EF4-FFF2-40B4-BE49-F238E27FC236}">
                <a16:creationId xmlns:a16="http://schemas.microsoft.com/office/drawing/2014/main" id="{4D281146-2F9E-4E44-9559-632CA026D6B6}"/>
              </a:ext>
            </a:extLst>
          </p:cNvPr>
          <p:cNvSpPr>
            <a:spLocks noGrp="1"/>
          </p:cNvSpPr>
          <p:nvPr>
            <p:ph type="title"/>
          </p:nvPr>
        </p:nvSpPr>
        <p:spPr>
          <a:xfrm>
            <a:off x="838920" y="2766960"/>
            <a:ext cx="10514160" cy="1324080"/>
          </a:xfrm>
        </p:spPr>
        <p:txBody>
          <a:bodyPr/>
          <a:lstStyle/>
          <a:p>
            <a:pPr algn="ctr"/>
            <a:r>
              <a:rPr lang="en-US" sz="2800" b="1" dirty="0">
                <a:solidFill>
                  <a:schemeClr val="bg1"/>
                </a:solidFill>
                <a:latin typeface="Arial" panose="020B0604020202020204" pitchFamily="34" charset="0"/>
                <a:cs typeface="Arial" panose="020B0604020202020204" pitchFamily="34" charset="0"/>
              </a:rPr>
              <a:t>Getting Started</a:t>
            </a:r>
          </a:p>
        </p:txBody>
      </p:sp>
      <p:sp>
        <p:nvSpPr>
          <p:cNvPr id="6" name="PlaceHolder 1">
            <a:extLst>
              <a:ext uri="{FF2B5EF4-FFF2-40B4-BE49-F238E27FC236}">
                <a16:creationId xmlns:a16="http://schemas.microsoft.com/office/drawing/2014/main" id="{343EBF00-BF41-4702-A39A-1D0C14EB44A6}"/>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9B330D9-12D1-4D47-94A0-8E627F59C2EC}" type="slidenum">
              <a:rPr lang="en-US" sz="1200" b="0" strike="noStrike" spc="-1" smtClean="0">
                <a:solidFill>
                  <a:schemeClr val="lt1">
                    <a:lumMod val="50000"/>
                  </a:schemeClr>
                </a:solidFill>
              </a:rPr>
              <a:t>122</a:t>
            </a:fld>
            <a:endParaRPr lang="en-US" sz="1200" b="0" strike="noStrike" spc="-1" dirty="0">
              <a:solidFill>
                <a:srgbClr val="000000"/>
              </a:solidFill>
              <a:latin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0"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91"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89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54038278-5DB6-4C7F-BE61-7CD53AC35B00}" type="slidenum">
              <a:rPr lang="en-US" sz="1200" b="0" strike="noStrike" spc="-1" smtClean="0">
                <a:solidFill>
                  <a:schemeClr val="lt1">
                    <a:lumMod val="50000"/>
                  </a:schemeClr>
                </a:solidFill>
              </a:rPr>
              <a:t>123</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D89E859B-98F2-4EFE-B185-E5806E5C0BD7}"/>
              </a:ext>
            </a:extLst>
          </p:cNvPr>
          <p:cNvSpPr>
            <a:spLocks noGrp="1"/>
          </p:cNvSpPr>
          <p:nvPr>
            <p:ph type="title"/>
          </p:nvPr>
        </p:nvSpPr>
        <p:spPr>
          <a:xfrm>
            <a:off x="359280" y="193723"/>
            <a:ext cx="2463920" cy="722880"/>
          </a:xfrm>
        </p:spPr>
        <p:txBody>
          <a:bodyPr/>
          <a:lstStyle/>
          <a:p>
            <a:r>
              <a:rPr lang="en-US" sz="2400" dirty="0">
                <a:solidFill>
                  <a:schemeClr val="bg1"/>
                </a:solidFill>
                <a:latin typeface="Arial" panose="020B0604020202020204" pitchFamily="34" charset="0"/>
                <a:cs typeface="Arial" panose="020B0604020202020204" pitchFamily="34" charset="0"/>
              </a:rPr>
              <a:t>Getting Started</a:t>
            </a:r>
          </a:p>
        </p:txBody>
      </p:sp>
      <p:pic>
        <p:nvPicPr>
          <p:cNvPr id="1893"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906" name="Textfeld 23"/>
          <p:cNvSpPr/>
          <p:nvPr/>
        </p:nvSpPr>
        <p:spPr>
          <a:xfrm>
            <a:off x="359280" y="105264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Recommended order</a:t>
            </a:r>
            <a:endParaRPr lang="en-US" sz="2800" b="0" strike="noStrike" spc="-1" dirty="0">
              <a:solidFill>
                <a:srgbClr val="000000"/>
              </a:solidFill>
              <a:latin typeface="Calibri"/>
            </a:endParaRPr>
          </a:p>
        </p:txBody>
      </p:sp>
      <p:sp>
        <p:nvSpPr>
          <p:cNvPr id="1894" name="Textfeld 6"/>
          <p:cNvSpPr/>
          <p:nvPr/>
        </p:nvSpPr>
        <p:spPr>
          <a:xfrm>
            <a:off x="593520" y="1556640"/>
            <a:ext cx="6005280" cy="510763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Develop your research question and hypotheses</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Define the target population</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Choose a sampling strategy</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Decide on a recruiting and incentivization strategy</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Develop a public relation strategy</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If necessary, decide on a web survey platform</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Develop, pretest, revise and finish the questionnaire</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Implement the questionnaire</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Test and revise the implemented questionnaire</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Draw your sample</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Craft invitation letter and reminder</a:t>
            </a:r>
            <a:endParaRPr lang="en-US" sz="1800" b="0" strike="noStrike" spc="-1" dirty="0">
              <a:solidFill>
                <a:srgbClr val="000000"/>
              </a:solidFill>
              <a:latin typeface="Calibri"/>
            </a:endParaRPr>
          </a:p>
          <a:p>
            <a:pPr marL="285750" indent="-285750" defTabSz="914400">
              <a:lnSpc>
                <a:spcPct val="100000"/>
              </a:lnSpc>
              <a:spcAft>
                <a:spcPts val="1199"/>
              </a:spcAft>
              <a:buFont typeface="Wingdings" panose="05000000000000000000" pitchFamily="2" charset="2"/>
              <a:buChar char="ü"/>
            </a:pPr>
            <a:r>
              <a:rPr lang="en-US" sz="1800" b="0" strike="noStrike" spc="-1" dirty="0">
                <a:solidFill>
                  <a:srgbClr val="000000"/>
                </a:solidFill>
                <a:latin typeface="Arial"/>
                <a:ea typeface="Arial"/>
              </a:rPr>
              <a:t>Survey start</a:t>
            </a:r>
            <a:endParaRPr lang="en-US" sz="1800" b="0" strike="noStrike" spc="-1" dirty="0">
              <a:solidFill>
                <a:srgbClr val="000000"/>
              </a:solidFill>
              <a:latin typeface="Calibri"/>
            </a:endParaRPr>
          </a:p>
        </p:txBody>
      </p:sp>
      <p:sp>
        <p:nvSpPr>
          <p:cNvPr id="1909" name="Geschweifte Klammer rechts 2">
            <a:extLst>
              <a:ext uri="{C183D7F6-B498-43B3-948B-1728B52AA6E4}">
                <adec:decorative xmlns:adec="http://schemas.microsoft.com/office/drawing/2017/decorative" val="1"/>
              </a:ext>
            </a:extLst>
          </p:cNvPr>
          <p:cNvSpPr/>
          <p:nvPr/>
        </p:nvSpPr>
        <p:spPr>
          <a:xfrm>
            <a:off x="6816240" y="1576080"/>
            <a:ext cx="214560" cy="2522880"/>
          </a:xfrm>
          <a:prstGeom prst="rightBrace">
            <a:avLst>
              <a:gd name="adj1" fmla="val 44516"/>
              <a:gd name="adj2" fmla="val 48389"/>
            </a:avLst>
          </a:prstGeom>
          <a:noFill/>
          <a:ln>
            <a:solidFill>
              <a:srgbClr val="4472C4"/>
            </a:solidFill>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sp>
        <p:nvSpPr>
          <p:cNvPr id="1910" name="Textfeld 5"/>
          <p:cNvSpPr/>
          <p:nvPr/>
        </p:nvSpPr>
        <p:spPr>
          <a:xfrm>
            <a:off x="7249680" y="2578680"/>
            <a:ext cx="39362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Proposal phase</a:t>
            </a:r>
            <a:endParaRPr lang="en-US" sz="1800" b="0" strike="noStrike" spc="-1" dirty="0">
              <a:solidFill>
                <a:srgbClr val="000000"/>
              </a:solidFill>
              <a:latin typeface="Calibri"/>
            </a:endParaRPr>
          </a:p>
        </p:txBody>
      </p:sp>
      <p:sp>
        <p:nvSpPr>
          <p:cNvPr id="1911" name="Geschweifte Klammer rechts 25">
            <a:extLst>
              <a:ext uri="{C183D7F6-B498-43B3-948B-1728B52AA6E4}">
                <adec:decorative xmlns:adec="http://schemas.microsoft.com/office/drawing/2017/decorative" val="1"/>
              </a:ext>
            </a:extLst>
          </p:cNvPr>
          <p:cNvSpPr/>
          <p:nvPr/>
        </p:nvSpPr>
        <p:spPr>
          <a:xfrm>
            <a:off x="6816240" y="4244400"/>
            <a:ext cx="214560" cy="1942920"/>
          </a:xfrm>
          <a:prstGeom prst="rightBrace">
            <a:avLst>
              <a:gd name="adj1" fmla="val 44516"/>
              <a:gd name="adj2" fmla="val 48389"/>
            </a:avLst>
          </a:prstGeom>
          <a:noFill/>
          <a:ln>
            <a:solidFill>
              <a:srgbClr val="4472C4"/>
            </a:solidFill>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sp>
        <p:nvSpPr>
          <p:cNvPr id="1912" name="Textfeld 26"/>
          <p:cNvSpPr/>
          <p:nvPr/>
        </p:nvSpPr>
        <p:spPr>
          <a:xfrm>
            <a:off x="7248240" y="4932000"/>
            <a:ext cx="39362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Preparation phase</a:t>
            </a:r>
            <a:endParaRPr lang="en-US" sz="1800" b="0" strike="noStrike" spc="-1" dirty="0">
              <a:solidFill>
                <a:srgbClr val="000000"/>
              </a:solidFill>
              <a:latin typeface="Calibri"/>
            </a:endParaRPr>
          </a:p>
        </p:txBody>
      </p:sp>
      <p:sp>
        <p:nvSpPr>
          <p:cNvPr id="1913" name="Textfeld 27"/>
          <p:cNvSpPr/>
          <p:nvPr/>
        </p:nvSpPr>
        <p:spPr>
          <a:xfrm>
            <a:off x="7320240" y="6300000"/>
            <a:ext cx="2646720"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en-US" sz="1800" b="0" strike="noStrike" spc="-1" dirty="0">
                <a:solidFill>
                  <a:schemeClr val="dk1"/>
                </a:solidFill>
                <a:latin typeface="Arial"/>
                <a:ea typeface="Arial"/>
              </a:rPr>
              <a:t>Field phase</a:t>
            </a:r>
            <a:endParaRPr lang="en-US" sz="1800" b="0" strike="noStrike" spc="-1" dirty="0">
              <a:solidFill>
                <a:srgbClr val="000000"/>
              </a:solidFill>
              <a:latin typeface="Calibri"/>
            </a:endParaRPr>
          </a:p>
        </p:txBody>
      </p:sp>
      <p:sp>
        <p:nvSpPr>
          <p:cNvPr id="1914" name="Geschweifte Klammer rechts 28">
            <a:extLst>
              <a:ext uri="{C183D7F6-B498-43B3-948B-1728B52AA6E4}">
                <adec:decorative xmlns:adec="http://schemas.microsoft.com/office/drawing/2017/decorative" val="1"/>
              </a:ext>
            </a:extLst>
          </p:cNvPr>
          <p:cNvSpPr/>
          <p:nvPr/>
        </p:nvSpPr>
        <p:spPr>
          <a:xfrm>
            <a:off x="6816240" y="6300000"/>
            <a:ext cx="214560" cy="367920"/>
          </a:xfrm>
          <a:prstGeom prst="rightBrace">
            <a:avLst>
              <a:gd name="adj1" fmla="val 44516"/>
              <a:gd name="adj2" fmla="val 48389"/>
            </a:avLst>
          </a:prstGeom>
          <a:noFill/>
          <a:ln>
            <a:solidFill>
              <a:srgbClr val="4472C4"/>
            </a:solidFill>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0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910"/>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91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1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913"/>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5" name="Grafik 5">
            <a:extLst>
              <a:ext uri="{C183D7F6-B498-43B3-948B-1728B52AA6E4}">
                <adec:decorative xmlns:adec="http://schemas.microsoft.com/office/drawing/2017/decorative" val="1"/>
              </a:ext>
            </a:extLst>
          </p:cNvPr>
          <p:cNvPicPr/>
          <p:nvPr/>
        </p:nvPicPr>
        <p:blipFill>
          <a:blip r:embed="rId3"/>
          <a:srcRect l="12300"/>
          <a:stretch/>
        </p:blipFill>
        <p:spPr>
          <a:xfrm>
            <a:off x="-40780" y="0"/>
            <a:ext cx="12292200" cy="6906600"/>
          </a:xfrm>
          <a:prstGeom prst="rect">
            <a:avLst/>
          </a:prstGeom>
          <a:noFill/>
          <a:ln w="0">
            <a:noFill/>
          </a:ln>
        </p:spPr>
      </p:pic>
      <p:sp>
        <p:nvSpPr>
          <p:cNvPr id="7" name="PlaceHolder 1">
            <a:extLst>
              <a:ext uri="{FF2B5EF4-FFF2-40B4-BE49-F238E27FC236}">
                <a16:creationId xmlns:a16="http://schemas.microsoft.com/office/drawing/2014/main" id="{67AE738E-8A00-44E4-8D19-A27E9F0818AC}"/>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54038278-5DB6-4C7F-BE61-7CD53AC35B00}" type="slidenum">
              <a:rPr lang="en-US" sz="1200" b="0" strike="noStrike" spc="-1" smtClean="0">
                <a:solidFill>
                  <a:schemeClr val="lt1">
                    <a:lumMod val="50000"/>
                  </a:schemeClr>
                </a:solidFill>
              </a:rPr>
              <a:t>124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82DD7CBB-B521-4C58-AE66-A1B5A3B72B09}"/>
              </a:ext>
            </a:extLst>
          </p:cNvPr>
          <p:cNvSpPr>
            <a:spLocks noGrp="1"/>
          </p:cNvSpPr>
          <p:nvPr>
            <p:ph type="title"/>
          </p:nvPr>
        </p:nvSpPr>
        <p:spPr>
          <a:xfrm>
            <a:off x="1102240" y="2976160"/>
            <a:ext cx="10514160" cy="1324080"/>
          </a:xfrm>
        </p:spPr>
        <p:txBody>
          <a:bodyPr/>
          <a:lstStyle/>
          <a:p>
            <a:pPr algn="ctr"/>
            <a:r>
              <a:rPr lang="en-US" sz="2800" b="1" dirty="0">
                <a:solidFill>
                  <a:schemeClr val="bg1"/>
                </a:solidFill>
                <a:latin typeface="Arial" panose="020B0604020202020204" pitchFamily="34" charset="0"/>
                <a:cs typeface="Arial" panose="020B0604020202020204" pitchFamily="34" charset="0"/>
              </a:rPr>
              <a:t>Wrap Up</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8" name="Grafik 6">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919" name="Grafik 8">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pic>
        <p:nvPicPr>
          <p:cNvPr id="1921" name="Grafik 12">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1" name="PlaceHolder 1">
            <a:extLst>
              <a:ext uri="{FF2B5EF4-FFF2-40B4-BE49-F238E27FC236}">
                <a16:creationId xmlns:a16="http://schemas.microsoft.com/office/drawing/2014/main" id="{02CDCCEE-FCFE-44AE-A4FD-F786412576F5}"/>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54038278-5DB6-4C7F-BE61-7CD53AC35B00}" type="slidenum">
              <a:rPr lang="en-US" sz="1200" b="0" strike="noStrike" spc="-1" smtClean="0">
                <a:solidFill>
                  <a:schemeClr val="lt1">
                    <a:lumMod val="50000"/>
                  </a:schemeClr>
                </a:solidFill>
              </a:rPr>
              <a:t>125</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2F517A4B-CA09-4478-A566-7C1CC06A5961}"/>
              </a:ext>
            </a:extLst>
          </p:cNvPr>
          <p:cNvSpPr>
            <a:spLocks noGrp="1"/>
          </p:cNvSpPr>
          <p:nvPr>
            <p:ph type="title"/>
          </p:nvPr>
        </p:nvSpPr>
        <p:spPr>
          <a:xfrm>
            <a:off x="335520" y="196820"/>
            <a:ext cx="10514160" cy="599760"/>
          </a:xfrm>
        </p:spPr>
        <p:txBody>
          <a:bodyPr/>
          <a:lstStyle/>
          <a:p>
            <a:r>
              <a:rPr lang="en-US" sz="2400" dirty="0">
                <a:solidFill>
                  <a:schemeClr val="bg1"/>
                </a:solidFill>
                <a:latin typeface="Arial" panose="020B0604020202020204" pitchFamily="34" charset="0"/>
                <a:cs typeface="Arial" panose="020B0604020202020204" pitchFamily="34" charset="0"/>
              </a:rPr>
              <a:t>Resources</a:t>
            </a:r>
          </a:p>
        </p:txBody>
      </p:sp>
      <p:sp>
        <p:nvSpPr>
          <p:cNvPr id="1925" name="Textfeld 21"/>
          <p:cNvSpPr/>
          <p:nvPr/>
        </p:nvSpPr>
        <p:spPr>
          <a:xfrm>
            <a:off x="346680" y="1254960"/>
            <a:ext cx="11075400" cy="246075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chemeClr val="dk1"/>
                </a:solidFill>
                <a:latin typeface="Arial"/>
                <a:ea typeface="Arial"/>
              </a:rPr>
              <a:t>Data Quality</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Groves, R.; Fowler, F.; Couper, M.; </a:t>
            </a:r>
            <a:r>
              <a:rPr lang="en-US" sz="1800" b="0" strike="noStrike" spc="-1" dirty="0" err="1">
                <a:solidFill>
                  <a:schemeClr val="dk1"/>
                </a:solidFill>
                <a:latin typeface="Arial"/>
                <a:ea typeface="Arial"/>
              </a:rPr>
              <a:t>Lepkowski</a:t>
            </a:r>
            <a:r>
              <a:rPr lang="en-US" sz="1800" b="0" strike="noStrike" spc="-1" dirty="0">
                <a:solidFill>
                  <a:schemeClr val="dk1"/>
                </a:solidFill>
                <a:latin typeface="Arial"/>
                <a:ea typeface="Arial"/>
              </a:rPr>
              <a:t>, J.; Singer, E.; Tourangeau, R. (2009). Survey Methodology (2nd Edition). John Wiley &amp; Sons, Inc. ISBN 0-470-46546-8</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Danner, D. (2016). </a:t>
            </a:r>
            <a:r>
              <a:rPr lang="en-US" sz="1800" b="0" u="sng" strike="noStrike" spc="-1" dirty="0">
                <a:solidFill>
                  <a:schemeClr val="dk1"/>
                </a:solidFill>
                <a:uFillTx/>
                <a:latin typeface="Arial"/>
                <a:ea typeface="Arial"/>
                <a:hlinkClick r:id="rId6"/>
              </a:rPr>
              <a:t>Reliability – The precision of a measurement</a:t>
            </a:r>
            <a:r>
              <a:rPr lang="en-US" sz="1800" b="0" strike="noStrike" spc="-1" dirty="0">
                <a:solidFill>
                  <a:schemeClr val="dk1"/>
                </a:solidFill>
                <a:latin typeface="Arial"/>
                <a:ea typeface="Arial"/>
              </a:rPr>
              <a:t>. GESIS Survey Guidelines. Mannheim,</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Germany: GESIS – Leibniz Institute for the Social Sciences. </a:t>
            </a:r>
            <a:r>
              <a:rPr lang="en-US" sz="1800" b="0" strike="noStrike" spc="-1" dirty="0" err="1">
                <a:solidFill>
                  <a:schemeClr val="dk1"/>
                </a:solidFill>
                <a:latin typeface="Arial"/>
                <a:ea typeface="Arial"/>
              </a:rPr>
              <a:t>doi</a:t>
            </a:r>
            <a:r>
              <a:rPr lang="en-US" sz="1800" b="0" strike="noStrike" spc="-1" dirty="0">
                <a:solidFill>
                  <a:schemeClr val="dk1"/>
                </a:solidFill>
                <a:latin typeface="Arial"/>
                <a:ea typeface="Arial"/>
              </a:rPr>
              <a:t>: 10.15465/gesis-sg_en_011</a:t>
            </a:r>
            <a:endParaRPr lang="en-US" sz="1800" b="0" strike="noStrike" spc="-1" dirty="0">
              <a:solidFill>
                <a:srgbClr val="000000"/>
              </a:solidFill>
              <a:latin typeface="Calibri"/>
            </a:endParaRPr>
          </a:p>
          <a:p>
            <a:pPr defTabSz="914400">
              <a:lnSpc>
                <a:spcPct val="100000"/>
              </a:lnSpc>
            </a:pPr>
            <a:r>
              <a:rPr lang="en-US" sz="1800" b="0" strike="noStrike" spc="-1" dirty="0" err="1">
                <a:solidFill>
                  <a:schemeClr val="dk1"/>
                </a:solidFill>
                <a:latin typeface="Arial"/>
                <a:ea typeface="Arial"/>
              </a:rPr>
              <a:t>Repke</a:t>
            </a:r>
            <a:r>
              <a:rPr lang="en-US" sz="1800" b="0" strike="noStrike" spc="-1" dirty="0">
                <a:solidFill>
                  <a:schemeClr val="dk1"/>
                </a:solidFill>
                <a:latin typeface="Arial"/>
                <a:ea typeface="Arial"/>
              </a:rPr>
              <a:t>, Lydia; </a:t>
            </a:r>
            <a:r>
              <a:rPr lang="en-US" sz="1800" b="0" strike="noStrike" spc="-1" dirty="0" err="1">
                <a:solidFill>
                  <a:schemeClr val="dk1"/>
                </a:solidFill>
                <a:latin typeface="Arial"/>
                <a:ea typeface="Arial"/>
              </a:rPr>
              <a:t>Birkenmaier</a:t>
            </a:r>
            <a:r>
              <a:rPr lang="en-US" sz="1800" b="0" strike="noStrike" spc="-1" dirty="0">
                <a:solidFill>
                  <a:schemeClr val="dk1"/>
                </a:solidFill>
                <a:latin typeface="Arial"/>
                <a:ea typeface="Arial"/>
              </a:rPr>
              <a:t>, Lukas; Lechner, Clemens M. (2024). </a:t>
            </a:r>
            <a:r>
              <a:rPr lang="en-US" sz="1800" b="0" u="sng" strike="noStrike" spc="-1" dirty="0">
                <a:solidFill>
                  <a:schemeClr val="dk1"/>
                </a:solidFill>
                <a:uFillTx/>
                <a:latin typeface="Arial"/>
                <a:ea typeface="Arial"/>
                <a:hlinkClick r:id="rId7"/>
              </a:rPr>
              <a:t>Validity in Survey Research -</a:t>
            </a:r>
            <a:endParaRPr lang="en-US" sz="1800" b="0" strike="noStrike" spc="-1" dirty="0">
              <a:solidFill>
                <a:srgbClr val="000000"/>
              </a:solidFill>
              <a:latin typeface="Calibri"/>
            </a:endParaRPr>
          </a:p>
          <a:p>
            <a:pPr defTabSz="914400">
              <a:lnSpc>
                <a:spcPct val="100000"/>
              </a:lnSpc>
            </a:pPr>
            <a:r>
              <a:rPr lang="en-US" sz="1800" b="0" u="sng" strike="noStrike" spc="-1" dirty="0">
                <a:solidFill>
                  <a:schemeClr val="dk1"/>
                </a:solidFill>
                <a:uFillTx/>
                <a:latin typeface="Arial"/>
                <a:ea typeface="Arial"/>
                <a:hlinkClick r:id="rId7"/>
              </a:rPr>
              <a:t>From Research Design to Measurement Instruments. Mannheim</a:t>
            </a:r>
            <a:r>
              <a:rPr lang="en-US" sz="1800" b="0" strike="noStrike" spc="-1" dirty="0">
                <a:solidFill>
                  <a:schemeClr val="dk1"/>
                </a:solidFill>
                <a:latin typeface="Arial"/>
                <a:ea typeface="Arial"/>
              </a:rPr>
              <a:t>, GESIS – Leibniz-Institute for</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the Social Sciences (GESIS – Survey Guidelines). DOI: 10.15465/gesis-sg_en_048</a:t>
            </a:r>
            <a:endParaRPr lang="en-US" sz="1800" b="0" strike="noStrike" spc="-1" dirty="0">
              <a:solidFill>
                <a:srgbClr val="000000"/>
              </a:solidFill>
              <a:latin typeface="Calibri"/>
            </a:endParaRPr>
          </a:p>
        </p:txBody>
      </p:sp>
      <p:sp>
        <p:nvSpPr>
          <p:cNvPr id="1922" name="Textfeld 13"/>
          <p:cNvSpPr/>
          <p:nvPr/>
        </p:nvSpPr>
        <p:spPr>
          <a:xfrm>
            <a:off x="335520" y="3933000"/>
            <a:ext cx="61398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chemeClr val="dk1"/>
                </a:solidFill>
                <a:latin typeface="Arial"/>
                <a:ea typeface="Arial"/>
              </a:rPr>
              <a:t>Web Surveys</a:t>
            </a:r>
            <a:endParaRPr lang="en-US" sz="1800" b="0" strike="noStrike" spc="-1" dirty="0">
              <a:solidFill>
                <a:srgbClr val="000000"/>
              </a:solidFill>
              <a:latin typeface="Calibri"/>
            </a:endParaRPr>
          </a:p>
        </p:txBody>
      </p:sp>
      <p:sp>
        <p:nvSpPr>
          <p:cNvPr id="1923" name="Textfeld 15"/>
          <p:cNvSpPr/>
          <p:nvPr/>
        </p:nvSpPr>
        <p:spPr>
          <a:xfrm>
            <a:off x="335520" y="4232160"/>
            <a:ext cx="116046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err="1">
                <a:solidFill>
                  <a:schemeClr val="dk1"/>
                </a:solidFill>
                <a:latin typeface="Arial"/>
                <a:ea typeface="Arial"/>
              </a:rPr>
              <a:t>Bandilla</a:t>
            </a:r>
            <a:r>
              <a:rPr lang="en-US" sz="1800" b="0" strike="noStrike" spc="-1" dirty="0">
                <a:solidFill>
                  <a:schemeClr val="dk1"/>
                </a:solidFill>
                <a:latin typeface="Arial"/>
                <a:ea typeface="Arial"/>
              </a:rPr>
              <a:t>, W. (2016). </a:t>
            </a:r>
            <a:r>
              <a:rPr lang="en-US" sz="1800" b="0" u="sng" strike="noStrike" spc="-1" dirty="0">
                <a:solidFill>
                  <a:schemeClr val="dk1"/>
                </a:solidFill>
                <a:uFillTx/>
                <a:latin typeface="Arial"/>
                <a:ea typeface="Arial"/>
                <a:hlinkClick r:id="rId8"/>
              </a:rPr>
              <a:t>Web Surveys. </a:t>
            </a:r>
            <a:r>
              <a:rPr lang="en-US" sz="1800" b="0" strike="noStrike" spc="-1" dirty="0">
                <a:solidFill>
                  <a:schemeClr val="dk1"/>
                </a:solidFill>
                <a:latin typeface="Arial"/>
                <a:ea typeface="Arial"/>
              </a:rPr>
              <a:t>GESIS Survey Guidelines. Mannheim, Germany: GESIS – Leibniz</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Institute for the Social Sciences. </a:t>
            </a:r>
            <a:r>
              <a:rPr lang="en-US" sz="1800" b="0" strike="noStrike" spc="-1" dirty="0" err="1">
                <a:solidFill>
                  <a:schemeClr val="dk1"/>
                </a:solidFill>
                <a:latin typeface="Arial"/>
                <a:ea typeface="Arial"/>
              </a:rPr>
              <a:t>doi</a:t>
            </a:r>
            <a:r>
              <a:rPr lang="en-US" sz="1800" b="0" strike="noStrike" spc="-1" dirty="0">
                <a:solidFill>
                  <a:schemeClr val="dk1"/>
                </a:solidFill>
                <a:latin typeface="Arial"/>
                <a:ea typeface="Arial"/>
              </a:rPr>
              <a:t>: 10.15465/gesis-sg_en_003</a:t>
            </a:r>
            <a:endParaRPr lang="en-US" sz="1800" b="0" strike="noStrike" spc="-1" dirty="0">
              <a:solidFill>
                <a:srgbClr val="000000"/>
              </a:solidFill>
              <a:latin typeface="Calibri"/>
            </a:endParaRPr>
          </a:p>
        </p:txBody>
      </p:sp>
      <p:sp>
        <p:nvSpPr>
          <p:cNvPr id="1924" name="Textfeld 19"/>
          <p:cNvSpPr/>
          <p:nvPr/>
        </p:nvSpPr>
        <p:spPr>
          <a:xfrm>
            <a:off x="335520" y="4891320"/>
            <a:ext cx="1133532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err="1">
                <a:solidFill>
                  <a:schemeClr val="dk1"/>
                </a:solidFill>
                <a:latin typeface="Arial"/>
                <a:ea typeface="Arial"/>
              </a:rPr>
              <a:t>Beuthner</a:t>
            </a:r>
            <a:r>
              <a:rPr lang="en-US" sz="1800" b="0" strike="noStrike" spc="-1" dirty="0">
                <a:solidFill>
                  <a:schemeClr val="dk1"/>
                </a:solidFill>
                <a:latin typeface="Arial"/>
                <a:ea typeface="Arial"/>
              </a:rPr>
              <a:t>, C., </a:t>
            </a:r>
            <a:r>
              <a:rPr lang="en-US" sz="1800" b="0" strike="noStrike" spc="-1" dirty="0" err="1">
                <a:solidFill>
                  <a:schemeClr val="dk1"/>
                </a:solidFill>
                <a:latin typeface="Arial"/>
                <a:ea typeface="Arial"/>
              </a:rPr>
              <a:t>Daikeler</a:t>
            </a:r>
            <a:r>
              <a:rPr lang="en-US" sz="1800" b="0" strike="noStrike" spc="-1" dirty="0">
                <a:solidFill>
                  <a:schemeClr val="dk1"/>
                </a:solidFill>
                <a:latin typeface="Arial"/>
                <a:ea typeface="Arial"/>
              </a:rPr>
              <a:t>, J., &amp; Silber, H. (2019). </a:t>
            </a:r>
            <a:r>
              <a:rPr lang="en-US" sz="1800" b="0" u="sng" strike="noStrike" spc="-1" dirty="0">
                <a:solidFill>
                  <a:schemeClr val="dk1"/>
                </a:solidFill>
                <a:uFillTx/>
                <a:latin typeface="Arial"/>
                <a:ea typeface="Arial"/>
                <a:hlinkClick r:id="rId9"/>
              </a:rPr>
              <a:t>Mixed-Device and Mobile Web Surveys.</a:t>
            </a:r>
            <a:r>
              <a:rPr lang="en-US" sz="1800" b="0" strike="noStrike" spc="-1" dirty="0">
                <a:solidFill>
                  <a:schemeClr val="dk1"/>
                </a:solidFill>
                <a:latin typeface="Arial"/>
                <a:ea typeface="Arial"/>
              </a:rPr>
              <a:t> Mannheim, GESIS -</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Leibniz-Institute for the Social Sciences (GESIS - Survey Guidelines).</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DOI: 10.15465/gesis-sg_en_028</a:t>
            </a:r>
            <a:endParaRPr lang="en-US" sz="1800" b="0" strike="noStrike" spc="-1" dirty="0">
              <a:solidFill>
                <a:srgbClr val="000000"/>
              </a:solidFill>
              <a:latin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6" name="Grafik 6">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927" name="Grafik 8">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pic>
        <p:nvPicPr>
          <p:cNvPr id="1929" name="Grafik 12">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3" name="PlaceHolder 1">
            <a:extLst>
              <a:ext uri="{FF2B5EF4-FFF2-40B4-BE49-F238E27FC236}">
                <a16:creationId xmlns:a16="http://schemas.microsoft.com/office/drawing/2014/main" id="{89A7AB6B-2D0C-4434-923A-35317EA91F48}"/>
              </a:ext>
            </a:extLst>
          </p:cNvPr>
          <p:cNvSpPr txBox="1">
            <a:spLocks/>
          </p:cNvSpPr>
          <p:nvPr/>
        </p:nvSpPr>
        <p:spPr>
          <a:xfrm>
            <a:off x="8610480" y="6356520"/>
            <a:ext cx="2741760" cy="363600"/>
          </a:xfrm>
          <a:prstGeom prst="rect">
            <a:avLst/>
          </a:prstGeom>
          <a:noFill/>
          <a:ln w="0">
            <a:noFill/>
          </a:ln>
        </p:spPr>
        <p:txBody>
          <a:bodyPr lIns="91440" tIns="45720" rIns="91440" bIns="45720" anchor="ctr">
            <a:noAutofit/>
          </a:bodyPr>
          <a:lstStyle>
            <a:defPPr>
              <a:defRPr lang="de-DE"/>
            </a:defPPr>
            <a:lvl1pPr marL="0" indent="0" algn="r" defTabSz="914400" rtl="0" eaLnBrk="1" latinLnBrk="0" hangingPunct="1">
              <a:lnSpc>
                <a:spcPct val="100000"/>
              </a:lnSpc>
              <a:buNone/>
              <a:tabLst>
                <a:tab pos="0" algn="l"/>
              </a:tabLst>
              <a:defRPr lang="de-DE" sz="1200" b="0" strike="noStrike" kern="1200" spc="-1">
                <a:solidFill>
                  <a:schemeClr val="lt1">
                    <a:lumMod val="50000"/>
                  </a:schemeClr>
                </a:solidFill>
                <a:latin typeface="Arial"/>
                <a:ea typeface="Arial"/>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038278-5DB6-4C7F-BE61-7CD53AC35B00}" type="slidenum">
              <a:rPr lang="en-US" smtClean="0"/>
              <a:pPr/>
              <a:t>126</a:t>
            </a:fld>
            <a:endParaRPr lang="en-US" dirty="0">
              <a:solidFill>
                <a:srgbClr val="000000"/>
              </a:solidFill>
              <a:latin typeface="Calibri"/>
            </a:endParaRPr>
          </a:p>
        </p:txBody>
      </p:sp>
      <p:sp>
        <p:nvSpPr>
          <p:cNvPr id="2" name="Titel 1">
            <a:extLst>
              <a:ext uri="{FF2B5EF4-FFF2-40B4-BE49-F238E27FC236}">
                <a16:creationId xmlns:a16="http://schemas.microsoft.com/office/drawing/2014/main" id="{FD3491F6-97A4-4C30-B21E-4E9CEDFF7CCA}"/>
              </a:ext>
            </a:extLst>
          </p:cNvPr>
          <p:cNvSpPr>
            <a:spLocks noGrp="1"/>
          </p:cNvSpPr>
          <p:nvPr>
            <p:ph type="title"/>
          </p:nvPr>
        </p:nvSpPr>
        <p:spPr>
          <a:xfrm>
            <a:off x="330240" y="339660"/>
            <a:ext cx="2118320" cy="409320"/>
          </a:xfrm>
        </p:spPr>
        <p:txBody>
          <a:bodyPr/>
          <a:lstStyle/>
          <a:p>
            <a:r>
              <a:rPr lang="en-US" sz="2400" dirty="0">
                <a:solidFill>
                  <a:schemeClr val="bg1"/>
                </a:solidFill>
                <a:latin typeface="Arial" panose="020B0604020202020204" pitchFamily="34" charset="0"/>
                <a:cs typeface="Arial" panose="020B0604020202020204" pitchFamily="34" charset="0"/>
              </a:rPr>
              <a:t>Resources</a:t>
            </a:r>
          </a:p>
        </p:txBody>
      </p:sp>
      <p:sp>
        <p:nvSpPr>
          <p:cNvPr id="1930" name="Textfeld 18"/>
          <p:cNvSpPr/>
          <p:nvPr/>
        </p:nvSpPr>
        <p:spPr>
          <a:xfrm>
            <a:off x="335520" y="1124640"/>
            <a:ext cx="61398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chemeClr val="dk1"/>
                </a:solidFill>
                <a:latin typeface="Arial"/>
                <a:ea typeface="Arial"/>
              </a:rPr>
              <a:t>Sampling</a:t>
            </a:r>
            <a:endParaRPr lang="en-US" sz="1800" b="0" strike="noStrike" spc="-1" dirty="0">
              <a:solidFill>
                <a:srgbClr val="000000"/>
              </a:solidFill>
              <a:latin typeface="Calibri"/>
            </a:endParaRPr>
          </a:p>
        </p:txBody>
      </p:sp>
      <p:sp>
        <p:nvSpPr>
          <p:cNvPr id="1931" name="Textfeld 22"/>
          <p:cNvSpPr/>
          <p:nvPr/>
        </p:nvSpPr>
        <p:spPr>
          <a:xfrm>
            <a:off x="335520" y="1484640"/>
            <a:ext cx="117014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Gabler, S., &amp; </a:t>
            </a:r>
            <a:r>
              <a:rPr lang="en-US" sz="1800" b="0" strike="noStrike" spc="-1" dirty="0" err="1">
                <a:solidFill>
                  <a:schemeClr val="dk1"/>
                </a:solidFill>
                <a:latin typeface="Arial"/>
                <a:ea typeface="Arial"/>
              </a:rPr>
              <a:t>Häder</a:t>
            </a:r>
            <a:r>
              <a:rPr lang="en-US" sz="1800" b="0" strike="noStrike" spc="-1" dirty="0">
                <a:solidFill>
                  <a:schemeClr val="dk1"/>
                </a:solidFill>
                <a:latin typeface="Arial"/>
                <a:ea typeface="Arial"/>
              </a:rPr>
              <a:t>, S. (2016). </a:t>
            </a:r>
            <a:r>
              <a:rPr lang="en-US" sz="1800" b="0" u="sng" strike="noStrike" spc="-1" dirty="0">
                <a:solidFill>
                  <a:schemeClr val="dk1"/>
                </a:solidFill>
                <a:uFillTx/>
                <a:latin typeface="Arial"/>
                <a:ea typeface="Arial"/>
                <a:hlinkClick r:id="rId6"/>
              </a:rPr>
              <a:t>Sampling in Theory. </a:t>
            </a:r>
            <a:r>
              <a:rPr lang="en-US" sz="1800" b="0" strike="noStrike" spc="-1" dirty="0">
                <a:solidFill>
                  <a:schemeClr val="dk1"/>
                </a:solidFill>
                <a:latin typeface="Arial"/>
                <a:ea typeface="Arial"/>
              </a:rPr>
              <a:t>GESIS Survey Guidelines. Mannheim, Germany: GESIS</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 Leibniz Institute for the Social Sciences. </a:t>
            </a:r>
            <a:r>
              <a:rPr lang="en-US" sz="1800" b="0" strike="noStrike" spc="-1" dirty="0" err="1">
                <a:solidFill>
                  <a:schemeClr val="dk1"/>
                </a:solidFill>
                <a:latin typeface="Arial"/>
                <a:ea typeface="Arial"/>
              </a:rPr>
              <a:t>doi</a:t>
            </a:r>
            <a:r>
              <a:rPr lang="en-US" sz="1800" b="0" strike="noStrike" spc="-1" dirty="0">
                <a:solidFill>
                  <a:schemeClr val="dk1"/>
                </a:solidFill>
                <a:latin typeface="Arial"/>
                <a:ea typeface="Arial"/>
              </a:rPr>
              <a:t>: 10.15465/gesis-sg_en_009</a:t>
            </a:r>
            <a:endParaRPr lang="en-US" sz="1800" b="0" strike="noStrike" spc="-1" dirty="0">
              <a:solidFill>
                <a:srgbClr val="000000"/>
              </a:solidFill>
              <a:latin typeface="Calibri"/>
            </a:endParaRPr>
          </a:p>
        </p:txBody>
      </p:sp>
      <p:sp>
        <p:nvSpPr>
          <p:cNvPr id="1932" name="Textfeld 25"/>
          <p:cNvSpPr/>
          <p:nvPr/>
        </p:nvSpPr>
        <p:spPr>
          <a:xfrm>
            <a:off x="335520" y="2173680"/>
            <a:ext cx="116582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err="1">
                <a:solidFill>
                  <a:schemeClr val="dk1"/>
                </a:solidFill>
                <a:latin typeface="Arial"/>
                <a:ea typeface="Arial"/>
              </a:rPr>
              <a:t>Häder</a:t>
            </a:r>
            <a:r>
              <a:rPr lang="en-US" sz="1800" b="0" strike="noStrike" spc="-1" dirty="0">
                <a:solidFill>
                  <a:schemeClr val="dk1"/>
                </a:solidFill>
                <a:latin typeface="Arial"/>
                <a:ea typeface="Arial"/>
              </a:rPr>
              <a:t>, S. (2016). </a:t>
            </a:r>
            <a:r>
              <a:rPr lang="en-US" sz="1800" b="0" u="sng" strike="noStrike" spc="-1" dirty="0">
                <a:solidFill>
                  <a:schemeClr val="dk1"/>
                </a:solidFill>
                <a:uFillTx/>
                <a:latin typeface="Arial"/>
                <a:ea typeface="Arial"/>
                <a:hlinkClick r:id="rId7"/>
              </a:rPr>
              <a:t>Sampling in Practice. </a:t>
            </a:r>
            <a:r>
              <a:rPr lang="en-US" sz="1800" b="0" strike="noStrike" spc="-1" dirty="0">
                <a:solidFill>
                  <a:schemeClr val="dk1"/>
                </a:solidFill>
                <a:latin typeface="Arial"/>
                <a:ea typeface="Arial"/>
              </a:rPr>
              <a:t>GESIS Survey Guidelines. Mannheim, Germany: GESIS – Leibniz</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Institute for the Social Sciences. </a:t>
            </a:r>
            <a:r>
              <a:rPr lang="en-US" sz="1800" b="0" strike="noStrike" spc="-1" dirty="0" err="1">
                <a:solidFill>
                  <a:schemeClr val="dk1"/>
                </a:solidFill>
                <a:latin typeface="Arial"/>
                <a:ea typeface="Arial"/>
              </a:rPr>
              <a:t>doi</a:t>
            </a:r>
            <a:r>
              <a:rPr lang="en-US" sz="1800" b="0" strike="noStrike" spc="-1" dirty="0">
                <a:solidFill>
                  <a:schemeClr val="dk1"/>
                </a:solidFill>
                <a:latin typeface="Arial"/>
                <a:ea typeface="Arial"/>
              </a:rPr>
              <a:t>: 10.15465/gesis-sg_en_014</a:t>
            </a:r>
            <a:endParaRPr lang="en-US" sz="1800" b="0" strike="noStrike" spc="-1" dirty="0">
              <a:solidFill>
                <a:srgbClr val="000000"/>
              </a:solidFill>
              <a:latin typeface="Calibri"/>
            </a:endParaRPr>
          </a:p>
        </p:txBody>
      </p:sp>
      <p:sp>
        <p:nvSpPr>
          <p:cNvPr id="1933" name="Textfeld 33"/>
          <p:cNvSpPr/>
          <p:nvPr/>
        </p:nvSpPr>
        <p:spPr>
          <a:xfrm>
            <a:off x="330840" y="3069000"/>
            <a:ext cx="1152000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err="1">
                <a:solidFill>
                  <a:schemeClr val="dk1"/>
                </a:solidFill>
                <a:latin typeface="Arial"/>
                <a:ea typeface="Arial"/>
              </a:rPr>
              <a:t>Pötzschke</a:t>
            </a:r>
            <a:r>
              <a:rPr lang="en-US" sz="1800" b="0" strike="noStrike" spc="-1" dirty="0">
                <a:solidFill>
                  <a:schemeClr val="dk1"/>
                </a:solidFill>
                <a:latin typeface="Arial"/>
                <a:ea typeface="Arial"/>
              </a:rPr>
              <a:t>, Steffen, </a:t>
            </a:r>
            <a:r>
              <a:rPr lang="en-US" sz="1800" b="0" strike="noStrike" spc="-1" dirty="0" err="1">
                <a:solidFill>
                  <a:schemeClr val="dk1"/>
                </a:solidFill>
                <a:latin typeface="Arial"/>
                <a:ea typeface="Arial"/>
              </a:rPr>
              <a:t>Weiß</a:t>
            </a:r>
            <a:r>
              <a:rPr lang="en-US" sz="1800" b="0" strike="noStrike" spc="-1" dirty="0">
                <a:solidFill>
                  <a:schemeClr val="dk1"/>
                </a:solidFill>
                <a:latin typeface="Arial"/>
                <a:ea typeface="Arial"/>
              </a:rPr>
              <a:t>, Bernd, </a:t>
            </a:r>
            <a:r>
              <a:rPr lang="en-US" sz="1800" b="0" strike="noStrike" spc="-1" dirty="0" err="1">
                <a:solidFill>
                  <a:schemeClr val="dk1"/>
                </a:solidFill>
                <a:latin typeface="Arial"/>
                <a:ea typeface="Arial"/>
              </a:rPr>
              <a:t>Daikeler</a:t>
            </a:r>
            <a:r>
              <a:rPr lang="en-US" sz="1800" b="0" strike="noStrike" spc="-1" dirty="0">
                <a:solidFill>
                  <a:schemeClr val="dk1"/>
                </a:solidFill>
                <a:latin typeface="Arial"/>
                <a:ea typeface="Arial"/>
              </a:rPr>
              <a:t>, Jessica, Silber Henning and </a:t>
            </a:r>
            <a:r>
              <a:rPr lang="en-US" sz="1800" b="0" strike="noStrike" spc="-1" dirty="0" err="1">
                <a:solidFill>
                  <a:schemeClr val="dk1"/>
                </a:solidFill>
                <a:latin typeface="Arial"/>
                <a:ea typeface="Arial"/>
              </a:rPr>
              <a:t>Beuthner</a:t>
            </a:r>
            <a:r>
              <a:rPr lang="en-US" sz="1800" b="0" strike="noStrike" spc="-1" dirty="0">
                <a:solidFill>
                  <a:schemeClr val="dk1"/>
                </a:solidFill>
                <a:latin typeface="Arial"/>
                <a:ea typeface="Arial"/>
              </a:rPr>
              <a:t>, Christoph (2023). </a:t>
            </a:r>
            <a:r>
              <a:rPr lang="en-US" sz="1800" b="0" u="sng" strike="noStrike" spc="-1" dirty="0">
                <a:solidFill>
                  <a:schemeClr val="dk1"/>
                </a:solidFill>
                <a:uFillTx/>
                <a:latin typeface="Arial"/>
                <a:ea typeface="Arial"/>
                <a:hlinkClick r:id="rId8"/>
              </a:rPr>
              <a:t>A</a:t>
            </a:r>
            <a:endParaRPr lang="en-US" sz="1800" b="0" strike="noStrike" spc="-1" dirty="0">
              <a:solidFill>
                <a:srgbClr val="000000"/>
              </a:solidFill>
              <a:latin typeface="Calibri"/>
            </a:endParaRPr>
          </a:p>
          <a:p>
            <a:pPr defTabSz="914400">
              <a:lnSpc>
                <a:spcPct val="100000"/>
              </a:lnSpc>
            </a:pPr>
            <a:r>
              <a:rPr lang="en-US" sz="1800" b="0" u="sng" strike="noStrike" spc="-1" dirty="0">
                <a:solidFill>
                  <a:schemeClr val="dk1"/>
                </a:solidFill>
                <a:uFillTx/>
                <a:latin typeface="Arial"/>
                <a:ea typeface="Arial"/>
                <a:hlinkClick r:id="rId8"/>
              </a:rPr>
              <a:t>guideline on how to recruit respondents for online surveys using Facebook and Instagram: Using hard-</a:t>
            </a:r>
            <a:r>
              <a:rPr lang="en-US" sz="1800" b="0" u="sng" strike="noStrike" spc="-1" dirty="0" err="1">
                <a:solidFill>
                  <a:schemeClr val="dk1"/>
                </a:solidFill>
                <a:uFillTx/>
                <a:latin typeface="Arial"/>
                <a:ea typeface="Arial"/>
                <a:hlinkClick r:id="rId8"/>
              </a:rPr>
              <a:t>toreach</a:t>
            </a:r>
            <a:r>
              <a:rPr lang="en-US" sz="1800" b="0" u="sng" strike="noStrike" spc="-1" dirty="0">
                <a:solidFill>
                  <a:schemeClr val="dk1"/>
                </a:solidFill>
                <a:uFillTx/>
                <a:latin typeface="Arial"/>
                <a:ea typeface="Arial"/>
                <a:hlinkClick r:id="rId8"/>
              </a:rPr>
              <a:t> health workers as an example. </a:t>
            </a:r>
            <a:r>
              <a:rPr lang="en-US" sz="1800" b="0" strike="noStrike" spc="-1" dirty="0">
                <a:solidFill>
                  <a:schemeClr val="dk1"/>
                </a:solidFill>
                <a:latin typeface="Arial"/>
                <a:ea typeface="Arial"/>
              </a:rPr>
              <a:t>Mannheim, GESIS – Leibniz Institute for the Social Sciences (</a:t>
            </a:r>
            <a:r>
              <a:rPr lang="en-US" sz="1800" b="0" strike="noStrike" spc="-1" dirty="0" err="1">
                <a:solidFill>
                  <a:schemeClr val="dk1"/>
                </a:solidFill>
                <a:latin typeface="Arial"/>
                <a:ea typeface="Arial"/>
              </a:rPr>
              <a:t>GESISSurvey</a:t>
            </a:r>
            <a:r>
              <a:rPr lang="en-US" sz="1800" b="0" strike="noStrike" spc="-1" dirty="0">
                <a:solidFill>
                  <a:schemeClr val="dk1"/>
                </a:solidFill>
                <a:latin typeface="Arial"/>
                <a:ea typeface="Arial"/>
              </a:rPr>
              <a:t> Guidelines). DOI: 10.15465/gesis-sg_en_045</a:t>
            </a:r>
            <a:endParaRPr lang="en-US" sz="1800" b="0" strike="noStrike" spc="-1" dirty="0">
              <a:solidFill>
                <a:srgbClr val="000000"/>
              </a:solidFill>
              <a:latin typeface="Calibri"/>
            </a:endParaRPr>
          </a:p>
        </p:txBody>
      </p:sp>
      <p:sp>
        <p:nvSpPr>
          <p:cNvPr id="1934" name="Textfeld 10"/>
          <p:cNvSpPr/>
          <p:nvPr/>
        </p:nvSpPr>
        <p:spPr>
          <a:xfrm>
            <a:off x="335520" y="4555080"/>
            <a:ext cx="61398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chemeClr val="dk1"/>
                </a:solidFill>
                <a:latin typeface="Arial"/>
                <a:ea typeface="Arial"/>
              </a:rPr>
              <a:t>Nonresponse-Bias</a:t>
            </a:r>
            <a:endParaRPr lang="en-US" sz="1800" b="0" strike="noStrike" spc="-1" dirty="0">
              <a:solidFill>
                <a:srgbClr val="000000"/>
              </a:solidFill>
              <a:latin typeface="Calibri"/>
            </a:endParaRPr>
          </a:p>
        </p:txBody>
      </p:sp>
      <p:sp>
        <p:nvSpPr>
          <p:cNvPr id="1935" name="Textfeld 11"/>
          <p:cNvSpPr/>
          <p:nvPr/>
        </p:nvSpPr>
        <p:spPr>
          <a:xfrm>
            <a:off x="360720" y="4915080"/>
            <a:ext cx="123588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Koch, A., &amp; </a:t>
            </a:r>
            <a:r>
              <a:rPr lang="en-US" sz="1800" b="0" strike="noStrike" spc="-1" dirty="0" err="1">
                <a:solidFill>
                  <a:schemeClr val="dk1"/>
                </a:solidFill>
                <a:latin typeface="Arial"/>
                <a:ea typeface="Arial"/>
              </a:rPr>
              <a:t>Blohm</a:t>
            </a:r>
            <a:r>
              <a:rPr lang="en-US" sz="1800" b="0" strike="noStrike" spc="-1" dirty="0">
                <a:solidFill>
                  <a:schemeClr val="dk1"/>
                </a:solidFill>
                <a:latin typeface="Arial"/>
                <a:ea typeface="Arial"/>
              </a:rPr>
              <a:t>, M. (2016). </a:t>
            </a:r>
            <a:r>
              <a:rPr lang="en-US" sz="1800" b="0" u="sng" strike="noStrike" spc="-1" dirty="0">
                <a:solidFill>
                  <a:schemeClr val="dk1"/>
                </a:solidFill>
                <a:uFillTx/>
                <a:latin typeface="Arial"/>
                <a:ea typeface="Arial"/>
                <a:hlinkClick r:id="rId9"/>
              </a:rPr>
              <a:t>Nonresponse Bias. </a:t>
            </a:r>
            <a:r>
              <a:rPr lang="en-US" sz="1800" b="0" strike="noStrike" spc="-1" dirty="0">
                <a:solidFill>
                  <a:schemeClr val="dk1"/>
                </a:solidFill>
                <a:latin typeface="Arial"/>
                <a:ea typeface="Arial"/>
              </a:rPr>
              <a:t>GESIS Survey Guidelines. Mannheim, Germany: GESIS –</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Leibniz Institute for the Social Sciences. </a:t>
            </a:r>
            <a:r>
              <a:rPr lang="en-US" sz="1800" b="0" strike="noStrike" spc="-1" dirty="0" err="1">
                <a:solidFill>
                  <a:schemeClr val="dk1"/>
                </a:solidFill>
                <a:latin typeface="Arial"/>
                <a:ea typeface="Arial"/>
              </a:rPr>
              <a:t>doi</a:t>
            </a:r>
            <a:r>
              <a:rPr lang="en-US" sz="1800" b="0" strike="noStrike" spc="-1" dirty="0">
                <a:solidFill>
                  <a:schemeClr val="dk1"/>
                </a:solidFill>
                <a:latin typeface="Arial"/>
                <a:ea typeface="Arial"/>
              </a:rPr>
              <a:t>: 10.15465/gesis-sg_en_004</a:t>
            </a:r>
            <a:endParaRPr lang="en-US" sz="1800" b="0" strike="noStrike" spc="-1" dirty="0">
              <a:solidFill>
                <a:srgbClr val="000000"/>
              </a:solidFill>
              <a:latin typeface="Calibri"/>
            </a:endParaRPr>
          </a:p>
        </p:txBody>
      </p:sp>
      <p:sp>
        <p:nvSpPr>
          <p:cNvPr id="1936" name="Textfeld 13"/>
          <p:cNvSpPr/>
          <p:nvPr/>
        </p:nvSpPr>
        <p:spPr>
          <a:xfrm>
            <a:off x="360720" y="5591160"/>
            <a:ext cx="115480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Barbara </a:t>
            </a:r>
            <a:r>
              <a:rPr lang="en-US" sz="1800" b="0" strike="noStrike" spc="-1" dirty="0" err="1">
                <a:solidFill>
                  <a:schemeClr val="dk1"/>
                </a:solidFill>
                <a:latin typeface="Arial"/>
                <a:ea typeface="Arial"/>
              </a:rPr>
              <a:t>Felderer</a:t>
            </a:r>
            <a:r>
              <a:rPr lang="en-US" sz="1800" b="0" strike="noStrike" spc="-1" dirty="0">
                <a:solidFill>
                  <a:schemeClr val="dk1"/>
                </a:solidFill>
                <a:latin typeface="Arial"/>
                <a:ea typeface="Arial"/>
              </a:rPr>
              <a:t> (2024). </a:t>
            </a:r>
            <a:r>
              <a:rPr lang="en-US" sz="1800" b="0" u="sng" strike="noStrike" spc="-1" dirty="0">
                <a:solidFill>
                  <a:schemeClr val="dk1"/>
                </a:solidFill>
                <a:uFillTx/>
                <a:latin typeface="Arial"/>
                <a:ea typeface="Arial"/>
                <a:hlinkClick r:id="rId10"/>
              </a:rPr>
              <a:t>Nonresponse Bias Analysis. </a:t>
            </a:r>
            <a:r>
              <a:rPr lang="en-US" sz="1800" b="0" strike="noStrike" spc="-1" dirty="0">
                <a:solidFill>
                  <a:schemeClr val="dk1"/>
                </a:solidFill>
                <a:latin typeface="Arial"/>
                <a:ea typeface="Arial"/>
              </a:rPr>
              <a:t>Mannheim, GESIS - Leibniz Institute for the Social Sciences (GESIS- Survey Guidelines). DOI: 10.15465/gesis-sg_en_047</a:t>
            </a:r>
            <a:endParaRPr lang="en-US" sz="1800" b="0" strike="noStrike" spc="-1" dirty="0">
              <a:solidFill>
                <a:srgbClr val="000000"/>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7" name="Grafik 6">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938" name="Grafik 8">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2" name="PlaceHolder 1">
            <a:extLst>
              <a:ext uri="{FF2B5EF4-FFF2-40B4-BE49-F238E27FC236}">
                <a16:creationId xmlns:a16="http://schemas.microsoft.com/office/drawing/2014/main" id="{DB1D067C-97E4-4762-8B79-505C17D56D0F}"/>
              </a:ext>
            </a:extLst>
          </p:cNvPr>
          <p:cNvSpPr txBox="1">
            <a:spLocks/>
          </p:cNvSpPr>
          <p:nvPr/>
        </p:nvSpPr>
        <p:spPr>
          <a:xfrm>
            <a:off x="8610480" y="6356520"/>
            <a:ext cx="2741760" cy="363600"/>
          </a:xfrm>
          <a:prstGeom prst="rect">
            <a:avLst/>
          </a:prstGeom>
          <a:noFill/>
          <a:ln w="0">
            <a:noFill/>
          </a:ln>
        </p:spPr>
        <p:txBody>
          <a:bodyPr lIns="91440" tIns="45720" rIns="91440" bIns="45720" anchor="ctr">
            <a:noAutofit/>
          </a:bodyPr>
          <a:lstStyle>
            <a:defPPr>
              <a:defRPr lang="de-DE"/>
            </a:defPPr>
            <a:lvl1pPr marL="0" indent="0" algn="r" defTabSz="914400" rtl="0" eaLnBrk="1" latinLnBrk="0" hangingPunct="1">
              <a:lnSpc>
                <a:spcPct val="100000"/>
              </a:lnSpc>
              <a:buNone/>
              <a:tabLst>
                <a:tab pos="0" algn="l"/>
              </a:tabLst>
              <a:defRPr lang="de-DE" sz="1200" b="0" strike="noStrike" kern="1200" spc="-1">
                <a:solidFill>
                  <a:schemeClr val="lt1">
                    <a:lumMod val="50000"/>
                  </a:schemeClr>
                </a:solidFill>
                <a:latin typeface="Arial"/>
                <a:ea typeface="Arial"/>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038278-5DB6-4C7F-BE61-7CD53AC35B00}" type="slidenum">
              <a:rPr lang="en-US" smtClean="0"/>
              <a:pPr/>
              <a:t>127</a:t>
            </a:fld>
            <a:endParaRPr lang="en-US" dirty="0">
              <a:solidFill>
                <a:srgbClr val="000000"/>
              </a:solidFill>
              <a:latin typeface="Calibri"/>
            </a:endParaRPr>
          </a:p>
        </p:txBody>
      </p:sp>
      <p:pic>
        <p:nvPicPr>
          <p:cNvPr id="1940" name="Grafik 12">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944" name="Textfeld 20"/>
          <p:cNvSpPr/>
          <p:nvPr/>
        </p:nvSpPr>
        <p:spPr>
          <a:xfrm>
            <a:off x="397440" y="1196640"/>
            <a:ext cx="6139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1800" b="1" strike="noStrike" spc="-1">
                <a:solidFill>
                  <a:schemeClr val="dk1"/>
                </a:solidFill>
                <a:latin typeface="Arial"/>
                <a:ea typeface="Arial"/>
              </a:rPr>
              <a:t>Data Collection and Fieldwork</a:t>
            </a:r>
            <a:endParaRPr lang="de-DE" sz="1800" b="0" strike="noStrike" spc="-1">
              <a:solidFill>
                <a:srgbClr val="000000"/>
              </a:solidFill>
              <a:latin typeface="Calibri"/>
            </a:endParaRPr>
          </a:p>
        </p:txBody>
      </p:sp>
      <p:sp>
        <p:nvSpPr>
          <p:cNvPr id="1941" name="Textfeld 7"/>
          <p:cNvSpPr/>
          <p:nvPr/>
        </p:nvSpPr>
        <p:spPr>
          <a:xfrm>
            <a:off x="384840" y="1547640"/>
            <a:ext cx="116046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1800" b="0" strike="noStrike" spc="-1">
                <a:solidFill>
                  <a:schemeClr val="dk1"/>
                </a:solidFill>
                <a:latin typeface="Arial"/>
                <a:ea typeface="Arial"/>
              </a:rPr>
              <a:t>Stadtmüller, S., Martin, S., &amp; Zabal, A. (2019). </a:t>
            </a:r>
            <a:r>
              <a:rPr lang="en-GB" sz="1800" b="0" u="sng" strike="noStrike" spc="-1">
                <a:solidFill>
                  <a:schemeClr val="dk1"/>
                </a:solidFill>
                <a:uFillTx/>
                <a:latin typeface="Arial"/>
                <a:ea typeface="Arial"/>
                <a:hlinkClick r:id="rId6"/>
              </a:rPr>
              <a:t>Das Zielpersonen-Anschreiben in sozialwissenschalichen Befragungen</a:t>
            </a:r>
            <a:r>
              <a:rPr lang="en-GB" sz="1800" b="0" strike="noStrike" spc="-1">
                <a:solidFill>
                  <a:schemeClr val="dk1"/>
                </a:solidFill>
                <a:latin typeface="Arial"/>
                <a:ea typeface="Arial"/>
              </a:rPr>
              <a:t>. Mannheim, GESIS - Leibniz Institute for the Social Sciences (GESIS - Survey Guidelines). DOI: 10.15465/gesis-sg_029 </a:t>
            </a:r>
            <a:endParaRPr lang="de-DE" sz="1800" b="0" strike="noStrike" spc="-1">
              <a:solidFill>
                <a:srgbClr val="000000"/>
              </a:solidFill>
              <a:latin typeface="Calibri"/>
            </a:endParaRPr>
          </a:p>
        </p:txBody>
      </p:sp>
      <p:sp>
        <p:nvSpPr>
          <p:cNvPr id="1942" name="Textfeld 11"/>
          <p:cNvSpPr/>
          <p:nvPr/>
        </p:nvSpPr>
        <p:spPr>
          <a:xfrm>
            <a:off x="397440" y="2430360"/>
            <a:ext cx="11231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rial"/>
                <a:ea typeface="Arial"/>
              </a:rPr>
              <a:t>Pforr, K. (2016). </a:t>
            </a:r>
            <a:r>
              <a:rPr lang="en-US" sz="1800" b="0" u="sng" strike="noStrike" spc="-1">
                <a:solidFill>
                  <a:schemeClr val="dk1"/>
                </a:solidFill>
                <a:uFillTx/>
                <a:latin typeface="Arial"/>
                <a:ea typeface="Arial"/>
                <a:hlinkClick r:id="rId7"/>
              </a:rPr>
              <a:t>Incentives. </a:t>
            </a:r>
            <a:r>
              <a:rPr lang="en-US" sz="1800" b="0" strike="noStrike" spc="-1">
                <a:solidFill>
                  <a:schemeClr val="dk1"/>
                </a:solidFill>
                <a:latin typeface="Arial"/>
                <a:ea typeface="Arial"/>
              </a:rPr>
              <a:t>GESIS Survey Guidelines. Mannheim, Germany: GESIS – Leibniz Institute for</a:t>
            </a:r>
            <a:endParaRPr lang="de-DE" sz="1800" b="0" strike="noStrike" spc="-1">
              <a:solidFill>
                <a:srgbClr val="000000"/>
              </a:solidFill>
              <a:latin typeface="Calibri"/>
            </a:endParaRPr>
          </a:p>
          <a:p>
            <a:pPr defTabSz="914400">
              <a:lnSpc>
                <a:spcPct val="100000"/>
              </a:lnSpc>
            </a:pPr>
            <a:r>
              <a:rPr lang="en-US" sz="1800" b="0" strike="noStrike" spc="-1">
                <a:solidFill>
                  <a:schemeClr val="dk1"/>
                </a:solidFill>
                <a:latin typeface="Arial"/>
                <a:ea typeface="Arial"/>
              </a:rPr>
              <a:t>the Social Sciences. doi: 10.15465/gesis-sg_en_001</a:t>
            </a:r>
            <a:endParaRPr lang="de-DE" sz="1800" b="0" strike="noStrike" spc="-1">
              <a:solidFill>
                <a:srgbClr val="000000"/>
              </a:solidFill>
              <a:latin typeface="Calibri"/>
            </a:endParaRPr>
          </a:p>
        </p:txBody>
      </p:sp>
      <p:sp>
        <p:nvSpPr>
          <p:cNvPr id="1943" name="Textfeld 13"/>
          <p:cNvSpPr/>
          <p:nvPr/>
        </p:nvSpPr>
        <p:spPr>
          <a:xfrm>
            <a:off x="397440" y="3203640"/>
            <a:ext cx="6139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1800" b="1" strike="noStrike" spc="-1">
                <a:solidFill>
                  <a:schemeClr val="dk1"/>
                </a:solidFill>
                <a:latin typeface="Arial"/>
                <a:ea typeface="Arial"/>
              </a:rPr>
              <a:t>Para Data</a:t>
            </a:r>
            <a:endParaRPr lang="de-DE" sz="1800" b="0" strike="noStrike" spc="-1">
              <a:solidFill>
                <a:srgbClr val="000000"/>
              </a:solidFill>
              <a:latin typeface="Calibri"/>
            </a:endParaRPr>
          </a:p>
        </p:txBody>
      </p:sp>
      <p:sp>
        <p:nvSpPr>
          <p:cNvPr id="1945" name="Textfeld 14"/>
          <p:cNvSpPr/>
          <p:nvPr/>
        </p:nvSpPr>
        <p:spPr>
          <a:xfrm>
            <a:off x="397440" y="3513960"/>
            <a:ext cx="11635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1800" b="0" strike="noStrike" spc="-1">
                <a:solidFill>
                  <a:schemeClr val="dk1"/>
                </a:solidFill>
                <a:latin typeface="Arial"/>
                <a:ea typeface="Arial"/>
              </a:rPr>
              <a:t>Kunz, T. &amp; Hadler, P. (2020). </a:t>
            </a:r>
            <a:r>
              <a:rPr lang="en-GB" sz="1800" b="0" u="sng" strike="noStrike" spc="-1">
                <a:solidFill>
                  <a:schemeClr val="dk1"/>
                </a:solidFill>
                <a:uFillTx/>
                <a:latin typeface="Arial"/>
                <a:ea typeface="Arial"/>
                <a:hlinkClick r:id="rId8"/>
              </a:rPr>
              <a:t>Web Paradata in Survey Research. </a:t>
            </a:r>
            <a:r>
              <a:rPr lang="en-GB" sz="1800" b="0" strike="noStrike" spc="-1">
                <a:solidFill>
                  <a:schemeClr val="dk1"/>
                </a:solidFill>
                <a:latin typeface="Arial"/>
                <a:ea typeface="Arial"/>
              </a:rPr>
              <a:t>Mannheim, GESIS - Leibniz Institute for the Social Sciences (GESIS - Survey Guidelines). DOI: 10.15465/gesis-sg_037</a:t>
            </a:r>
            <a:endParaRPr lang="de-DE" sz="1800" b="0" strike="noStrike" spc="-1">
              <a:solidFill>
                <a:srgbClr val="000000"/>
              </a:solidFill>
              <a:latin typeface="Calibri"/>
            </a:endParaRPr>
          </a:p>
        </p:txBody>
      </p:sp>
      <p:sp>
        <p:nvSpPr>
          <p:cNvPr id="1946" name="Textfeld 17"/>
          <p:cNvSpPr/>
          <p:nvPr/>
        </p:nvSpPr>
        <p:spPr>
          <a:xfrm>
            <a:off x="384840" y="4161960"/>
            <a:ext cx="121906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rial"/>
                <a:ea typeface="Arial"/>
              </a:rPr>
              <a:t>Kunz, Tanja, Christoph Beuthner, Patricia Hadler, Joss Roßmann, and Ines Schaurer (2020). </a:t>
            </a:r>
            <a:r>
              <a:rPr lang="en-US" sz="1800" b="0" u="sng" strike="noStrike" spc="-1">
                <a:solidFill>
                  <a:schemeClr val="dk1"/>
                </a:solidFill>
                <a:uFillTx/>
                <a:latin typeface="Arial"/>
                <a:ea typeface="Arial"/>
                <a:hlinkClick r:id="rId9"/>
              </a:rPr>
              <a:t>Informing</a:t>
            </a:r>
            <a:endParaRPr lang="de-DE" sz="1800" b="0" strike="noStrike" spc="-1">
              <a:solidFill>
                <a:srgbClr val="000000"/>
              </a:solidFill>
              <a:latin typeface="Calibri"/>
            </a:endParaRPr>
          </a:p>
          <a:p>
            <a:pPr defTabSz="914400">
              <a:lnSpc>
                <a:spcPct val="100000"/>
              </a:lnSpc>
            </a:pPr>
            <a:r>
              <a:rPr lang="en-US" sz="1800" b="0" u="sng" strike="noStrike" spc="-1">
                <a:solidFill>
                  <a:schemeClr val="dk1"/>
                </a:solidFill>
                <a:uFillTx/>
                <a:latin typeface="Arial"/>
                <a:ea typeface="Arial"/>
                <a:hlinkClick r:id="rId9"/>
              </a:rPr>
              <a:t>about Web Paradata Collection and Use.</a:t>
            </a:r>
            <a:r>
              <a:rPr lang="en-US" sz="1800" b="0" strike="noStrike" spc="-1">
                <a:solidFill>
                  <a:schemeClr val="dk1"/>
                </a:solidFill>
                <a:latin typeface="Arial"/>
                <a:ea typeface="Arial"/>
              </a:rPr>
              <a:t> Mannheim, GESIS - Leibniz Institute for the Social Sciences</a:t>
            </a:r>
            <a:endParaRPr lang="de-DE" sz="1800" b="0" strike="noStrike" spc="-1">
              <a:solidFill>
                <a:srgbClr val="000000"/>
              </a:solidFill>
              <a:latin typeface="Calibri"/>
            </a:endParaRPr>
          </a:p>
          <a:p>
            <a:pPr defTabSz="914400">
              <a:lnSpc>
                <a:spcPct val="100000"/>
              </a:lnSpc>
            </a:pPr>
            <a:r>
              <a:rPr lang="en-US" sz="1800" b="0" strike="noStrike" spc="-1">
                <a:solidFill>
                  <a:schemeClr val="dk1"/>
                </a:solidFill>
                <a:latin typeface="Arial"/>
                <a:ea typeface="Arial"/>
              </a:rPr>
              <a:t>(GESIS - Survey Guidelines).</a:t>
            </a:r>
            <a:endParaRPr lang="de-DE" sz="1800" b="0" strike="noStrike" spc="-1">
              <a:solidFill>
                <a:srgbClr val="000000"/>
              </a:solidFill>
              <a:latin typeface="Calibri"/>
            </a:endParaRPr>
          </a:p>
        </p:txBody>
      </p:sp>
      <p:sp>
        <p:nvSpPr>
          <p:cNvPr id="2" name="Titel 1">
            <a:extLst>
              <a:ext uri="{FF2B5EF4-FFF2-40B4-BE49-F238E27FC236}">
                <a16:creationId xmlns:a16="http://schemas.microsoft.com/office/drawing/2014/main" id="{84C99386-524C-4B80-86E7-93F98436D8B8}"/>
              </a:ext>
            </a:extLst>
          </p:cNvPr>
          <p:cNvSpPr>
            <a:spLocks noGrp="1"/>
          </p:cNvSpPr>
          <p:nvPr>
            <p:ph type="title"/>
          </p:nvPr>
        </p:nvSpPr>
        <p:spPr>
          <a:xfrm>
            <a:off x="397440" y="309780"/>
            <a:ext cx="3337680" cy="368280"/>
          </a:xfrm>
        </p:spPr>
        <p:txBody>
          <a:bodyPr/>
          <a:lstStyle/>
          <a:p>
            <a:r>
              <a:rPr lang="en-US" sz="2400" dirty="0">
                <a:solidFill>
                  <a:schemeClr val="bg1"/>
                </a:solidFill>
                <a:latin typeface="Arial" panose="020B0604020202020204" pitchFamily="34" charset="0"/>
                <a:cs typeface="Arial" panose="020B0604020202020204" pitchFamily="34" charset="0"/>
              </a:rPr>
              <a:t>Resources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 name="Grafik 6">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pic>
        <p:nvPicPr>
          <p:cNvPr id="9" name="Grafik 8">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0408395" y="159920"/>
            <a:ext cx="1573665" cy="565098"/>
          </a:xfrm>
          <a:prstGeom prst="rect">
            <a:avLst/>
          </a:prstGeom>
        </p:spPr>
      </p:pic>
      <p:pic>
        <p:nvPicPr>
          <p:cNvPr id="13" name="Grafik 12">
            <a:extLst>
              <a:ext uri="{C183D7F6-B498-43B3-948B-1728B52AA6E4}">
                <adec:decorative xmlns:adec="http://schemas.microsoft.com/office/drawing/2017/decorative" val="1"/>
              </a:ext>
            </a:extLst>
          </p:cNvPr>
          <p:cNvPicPr>
            <a:picLocks noChangeAspect="1"/>
          </p:cNvPicPr>
          <p:nvPr/>
        </p:nvPicPr>
        <p:blipFill>
          <a:blip r:embed="rId5"/>
          <a:stretch/>
        </p:blipFill>
        <p:spPr bwMode="auto">
          <a:xfrm>
            <a:off x="9182504" y="101731"/>
            <a:ext cx="988928" cy="623287"/>
          </a:xfrm>
          <a:prstGeom prst="rect">
            <a:avLst/>
          </a:prstGeom>
        </p:spPr>
      </p:pic>
      <p:sp>
        <p:nvSpPr>
          <p:cNvPr id="3" name="Titel 2">
            <a:extLst>
              <a:ext uri="{FF2B5EF4-FFF2-40B4-BE49-F238E27FC236}">
                <a16:creationId xmlns:a16="http://schemas.microsoft.com/office/drawing/2014/main" id="{3AEBE69D-BD27-4FDF-8896-8F103EB371FE}"/>
              </a:ext>
            </a:extLst>
          </p:cNvPr>
          <p:cNvSpPr>
            <a:spLocks noGrp="1"/>
          </p:cNvSpPr>
          <p:nvPr>
            <p:ph type="title"/>
          </p:nvPr>
        </p:nvSpPr>
        <p:spPr>
          <a:xfrm>
            <a:off x="263352" y="-103701"/>
            <a:ext cx="10514160" cy="1324080"/>
          </a:xfrm>
        </p:spPr>
        <p:txBody>
          <a:bodyPr/>
          <a:lstStyle/>
          <a:p>
            <a:r>
              <a:rPr lang="en-US" sz="2400">
                <a:solidFill>
                  <a:schemeClr val="bg1"/>
                </a:solidFill>
                <a:latin typeface="Arial" panose="020B0604020202020204" pitchFamily="34" charset="0"/>
                <a:cs typeface="Arial" panose="020B0604020202020204" pitchFamily="34" charset="0"/>
              </a:rPr>
              <a:t>Resources</a:t>
            </a:r>
          </a:p>
        </p:txBody>
      </p:sp>
      <p:sp>
        <p:nvSpPr>
          <p:cNvPr id="16" name="Foliennummernplatzhalter 3"/>
          <p:cNvSpPr>
            <a:spLocks noGrp="1"/>
          </p:cNvSpPr>
          <p:nvPr>
            <p:ph type="sldNum" idx="18"/>
          </p:nvPr>
        </p:nvSpPr>
        <p:spPr bwMode="auto"/>
        <p:txBody>
          <a:bodyPr/>
          <a:lstStyle/>
          <a:p>
            <a:pPr algn="r">
              <a:defRPr/>
            </a:pPr>
            <a:fld id="{A8918DED-79B9-4C2D-B520-2D6348B37FD9}" type="slidenum">
              <a:rPr lang="en-US" sz="1200" smtClean="0">
                <a:solidFill>
                  <a:schemeClr val="bg1">
                    <a:lumMod val="50000"/>
                  </a:schemeClr>
                </a:solidFill>
                <a:latin typeface="Helvetica"/>
              </a:rPr>
              <a:pPr algn="r">
                <a:defRPr/>
              </a:pPr>
              <a:t>128</a:t>
            </a:fld>
            <a:endParaRPr lang="en-US">
              <a:solidFill>
                <a:schemeClr val="bg1">
                  <a:lumMod val="50000"/>
                </a:schemeClr>
              </a:solidFill>
              <a:latin typeface="Helvetica"/>
            </a:endParaRPr>
          </a:p>
        </p:txBody>
      </p:sp>
      <p:sp>
        <p:nvSpPr>
          <p:cNvPr id="15" name="Rechteck 14"/>
          <p:cNvSpPr/>
          <p:nvPr/>
        </p:nvSpPr>
        <p:spPr bwMode="auto">
          <a:xfrm>
            <a:off x="263352" y="1112505"/>
            <a:ext cx="11039526" cy="588303"/>
          </a:xfrm>
          <a:prstGeom prst="rect">
            <a:avLst/>
          </a:prstGeom>
        </p:spPr>
        <p:txBody>
          <a:bodyPr wrap="square">
            <a:spAutoFit/>
          </a:bodyPr>
          <a:lstStyle/>
          <a:p>
            <a:pPr>
              <a:lnSpc>
                <a:spcPct val="125000"/>
              </a:lnSpc>
              <a:spcAft>
                <a:spcPts val="600"/>
              </a:spcAft>
              <a:defRPr/>
            </a:pPr>
            <a:r>
              <a:rPr lang="en-US" sz="2800" b="1">
                <a:solidFill>
                  <a:schemeClr val="accent1"/>
                </a:solidFill>
                <a:latin typeface="Arial"/>
              </a:rPr>
              <a:t>Gesis Survey Methodology Consulting</a:t>
            </a:r>
            <a:endParaRPr lang="en-US" sz="2800">
              <a:solidFill>
                <a:schemeClr val="accent1"/>
              </a:solidFill>
            </a:endParaRPr>
          </a:p>
        </p:txBody>
      </p:sp>
      <p:pic>
        <p:nvPicPr>
          <p:cNvPr id="6148" name="Picture 4" descr="GESIS – Leibniz-Institut für Sozialwissenschaften – Wikipedia"/>
          <p:cNvPicPr>
            <a:picLocks noChangeAspect="1" noChangeArrowheads="1"/>
          </p:cNvPicPr>
          <p:nvPr/>
        </p:nvPicPr>
        <p:blipFill>
          <a:blip r:embed="rId6">
            <a:clrChange>
              <a:clrFrom>
                <a:srgbClr val="FFFFFF"/>
              </a:clrFrom>
              <a:clrTo>
                <a:srgbClr val="FFFFFF">
                  <a:alpha val="0"/>
                </a:srgbClr>
              </a:clrTo>
            </a:clrChange>
          </a:blip>
          <a:srcRect t="12194" b="14120"/>
          <a:stretch/>
        </p:blipFill>
        <p:spPr bwMode="auto">
          <a:xfrm>
            <a:off x="7684562" y="1220034"/>
            <a:ext cx="3495675" cy="961548"/>
          </a:xfrm>
          <a:prstGeom prst="rect">
            <a:avLst/>
          </a:prstGeom>
          <a:noFill/>
        </p:spPr>
      </p:pic>
      <p:sp>
        <p:nvSpPr>
          <p:cNvPr id="17" name="Rechteck 16"/>
          <p:cNvSpPr/>
          <p:nvPr/>
        </p:nvSpPr>
        <p:spPr bwMode="auto">
          <a:xfrm>
            <a:off x="8292813" y="2564904"/>
            <a:ext cx="3680144" cy="1477328"/>
          </a:xfrm>
          <a:prstGeom prst="rect">
            <a:avLst/>
          </a:prstGeom>
        </p:spPr>
        <p:txBody>
          <a:bodyPr wrap="square">
            <a:spAutoFit/>
          </a:bodyPr>
          <a:lstStyle/>
          <a:p>
            <a:pPr>
              <a:spcAft>
                <a:spcPts val="600"/>
              </a:spcAft>
              <a:defRPr/>
            </a:pPr>
            <a:r>
              <a:rPr lang="en-US" sz="2000" b="1">
                <a:solidFill>
                  <a:schemeClr val="accent1"/>
                </a:solidFill>
                <a:latin typeface="Arial"/>
              </a:rPr>
              <a:t>Target audience</a:t>
            </a:r>
          </a:p>
          <a:p>
            <a:pPr marL="342900" indent="-342900">
              <a:spcAft>
                <a:spcPts val="600"/>
              </a:spcAft>
              <a:buFont typeface="Arial"/>
              <a:buChar char="•"/>
              <a:defRPr/>
            </a:pPr>
            <a:r>
              <a:rPr lang="en-US" sz="2000">
                <a:latin typeface="Arial"/>
              </a:rPr>
              <a:t>Researchers planning a social science survey</a:t>
            </a:r>
          </a:p>
          <a:p>
            <a:pPr marL="342900" indent="-342900">
              <a:buFont typeface="Arial"/>
              <a:buChar char="•"/>
              <a:defRPr/>
            </a:pPr>
            <a:r>
              <a:rPr lang="en-US" sz="2000">
                <a:latin typeface="Arial"/>
              </a:rPr>
              <a:t>Not for final theses</a:t>
            </a:r>
            <a:endParaRPr lang="en-US"/>
          </a:p>
        </p:txBody>
      </p:sp>
      <p:sp>
        <p:nvSpPr>
          <p:cNvPr id="18" name="Rechteck 17"/>
          <p:cNvSpPr/>
          <p:nvPr/>
        </p:nvSpPr>
        <p:spPr bwMode="auto">
          <a:xfrm>
            <a:off x="8301916" y="4293096"/>
            <a:ext cx="3680144" cy="1477328"/>
          </a:xfrm>
          <a:prstGeom prst="rect">
            <a:avLst/>
          </a:prstGeom>
        </p:spPr>
        <p:txBody>
          <a:bodyPr wrap="square">
            <a:spAutoFit/>
          </a:bodyPr>
          <a:lstStyle/>
          <a:p>
            <a:pPr>
              <a:spcAft>
                <a:spcPts val="600"/>
              </a:spcAft>
              <a:defRPr/>
            </a:pPr>
            <a:r>
              <a:rPr lang="en-US" sz="2000" b="1">
                <a:solidFill>
                  <a:schemeClr val="accent1"/>
                </a:solidFill>
                <a:latin typeface="Arial"/>
              </a:rPr>
              <a:t>Costs</a:t>
            </a:r>
            <a:endParaRPr lang="en-US"/>
          </a:p>
          <a:p>
            <a:pPr marL="342900" indent="-342900">
              <a:spcAft>
                <a:spcPts val="600"/>
              </a:spcAft>
              <a:buFont typeface="Arial"/>
              <a:buChar char="•"/>
              <a:defRPr/>
            </a:pPr>
            <a:r>
              <a:rPr lang="en-US" sz="2000">
                <a:latin typeface="Arial"/>
              </a:rPr>
              <a:t>Help to help yourself is free</a:t>
            </a:r>
          </a:p>
          <a:p>
            <a:pPr marL="342900" indent="-342900">
              <a:spcAft>
                <a:spcPts val="600"/>
              </a:spcAft>
              <a:buFont typeface="Arial"/>
              <a:buChar char="•"/>
              <a:defRPr/>
            </a:pPr>
            <a:r>
              <a:rPr lang="en-US" sz="2000">
                <a:latin typeface="Arial"/>
              </a:rPr>
              <a:t>Charges apply for more in-depth services</a:t>
            </a:r>
            <a:endParaRPr lang="en-US"/>
          </a:p>
        </p:txBody>
      </p:sp>
      <p:pic>
        <p:nvPicPr>
          <p:cNvPr id="14" name="Grafik 13" descr="Screenshot of the GESIS Website on survey methods consulting. ">
            <a:extLst>
              <a:ext uri="{FF2B5EF4-FFF2-40B4-BE49-F238E27FC236}">
                <a16:creationId xmlns:a16="http://schemas.microsoft.com/office/drawing/2014/main" id="{AA7DA8E5-6352-47EA-BA9D-0539E578E281}"/>
              </a:ext>
            </a:extLst>
          </p:cNvPr>
          <p:cNvPicPr>
            <a:picLocks noChangeAspect="1"/>
          </p:cNvPicPr>
          <p:nvPr/>
        </p:nvPicPr>
        <p:blipFill>
          <a:blip r:embed="rId7"/>
          <a:stretch>
            <a:fillRect/>
          </a:stretch>
        </p:blipFill>
        <p:spPr bwMode="auto">
          <a:xfrm>
            <a:off x="333483" y="1861953"/>
            <a:ext cx="7280948" cy="3570822"/>
          </a:xfrm>
          <a:prstGeom prst="rect">
            <a:avLst/>
          </a:prstGeom>
          <a:ln>
            <a:solidFill>
              <a:schemeClr val="tx1"/>
            </a:solidFill>
          </a:ln>
        </p:spPr>
      </p:pic>
      <p:sp>
        <p:nvSpPr>
          <p:cNvPr id="20" name="Textfeld 19" descr="Image source">
            <a:extLst>
              <a:ext uri="{FF2B5EF4-FFF2-40B4-BE49-F238E27FC236}">
                <a16:creationId xmlns:a16="http://schemas.microsoft.com/office/drawing/2014/main" id="{74350368-041C-4CC5-B4BA-C0A44F2A8BE6}"/>
              </a:ext>
            </a:extLst>
          </p:cNvPr>
          <p:cNvSpPr txBox="1"/>
          <p:nvPr/>
        </p:nvSpPr>
        <p:spPr bwMode="auto">
          <a:xfrm>
            <a:off x="209940" y="5461017"/>
            <a:ext cx="7542244" cy="200055"/>
          </a:xfrm>
          <a:prstGeom prst="rect">
            <a:avLst/>
          </a:prstGeom>
          <a:noFill/>
        </p:spPr>
        <p:txBody>
          <a:bodyPr wrap="square">
            <a:spAutoFit/>
          </a:bodyPr>
          <a:lstStyle/>
          <a:p>
            <a:r>
              <a:rPr lang="en-US" sz="700">
                <a:solidFill>
                  <a:schemeClr val="bg1">
                    <a:lumMod val="75000"/>
                  </a:schemeClr>
                </a:solidFill>
                <a:latin typeface="Arial" panose="020B0604020202020204" pitchFamily="34" charset="0"/>
                <a:cs typeface="Arial" panose="020B0604020202020204" pitchFamily="34" charset="0"/>
              </a:rPr>
              <a:t>GESIS – Leibniz Institute for the Social Sciences. (2025). Survey Methods Consulting. Retrieved June 30, 2025, from </a:t>
            </a:r>
            <a:r>
              <a:rPr lang="en-US" sz="700">
                <a:solidFill>
                  <a:schemeClr val="bg1">
                    <a:lumMod val="75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https://www.gesis.org/en/consulting/survey-methods-consulting</a:t>
            </a:r>
            <a:endParaRPr lang="en-US" sz="700">
              <a:solidFill>
                <a:schemeClr val="bg1">
                  <a:lumMod val="75000"/>
                </a:schemeClr>
              </a:solidFill>
              <a:latin typeface="Arial" panose="020B0604020202020204" pitchFamily="34" charset="0"/>
              <a:cs typeface="Arial" panose="020B0604020202020204" pitchFamily="34" charset="0"/>
            </a:endParaRPr>
          </a:p>
        </p:txBody>
      </p:sp>
      <p:sp>
        <p:nvSpPr>
          <p:cNvPr id="19" name="Rechteck 18"/>
          <p:cNvSpPr/>
          <p:nvPr/>
        </p:nvSpPr>
        <p:spPr bwMode="auto">
          <a:xfrm>
            <a:off x="341459" y="5849432"/>
            <a:ext cx="3680144" cy="369332"/>
          </a:xfrm>
          <a:prstGeom prst="rect">
            <a:avLst/>
          </a:prstGeom>
        </p:spPr>
        <p:txBody>
          <a:bodyPr wrap="square">
            <a:spAutoFit/>
          </a:bodyPr>
          <a:lstStyle/>
          <a:p>
            <a:pPr>
              <a:spcAft>
                <a:spcPts val="600"/>
              </a:spcAft>
              <a:defRPr/>
            </a:pPr>
            <a:r>
              <a:rPr lang="en-US">
                <a:latin typeface="Arial"/>
                <a:cs typeface="Arial"/>
              </a:rPr>
              <a:t>More information… </a:t>
            </a:r>
            <a:r>
              <a:rPr lang="en-US" u="sng">
                <a:latin typeface="Arial"/>
                <a:cs typeface="Arial"/>
                <a:hlinkClick r:id="rId9" tooltip="https://www.gesis.org/en/services/sharing-knowledge/survey-methods-consulting-planning-studies"/>
              </a:rPr>
              <a:t>Gesis Website</a:t>
            </a:r>
            <a:endParaRPr lang="en-US">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 name="Grafik 6">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pic>
        <p:nvPicPr>
          <p:cNvPr id="9" name="Grafik 8">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0408395" y="159920"/>
            <a:ext cx="1573665" cy="565098"/>
          </a:xfrm>
          <a:prstGeom prst="rect">
            <a:avLst/>
          </a:prstGeom>
        </p:spPr>
      </p:pic>
      <p:pic>
        <p:nvPicPr>
          <p:cNvPr id="13" name="Grafik 12">
            <a:extLst>
              <a:ext uri="{C183D7F6-B498-43B3-948B-1728B52AA6E4}">
                <adec:decorative xmlns:adec="http://schemas.microsoft.com/office/drawing/2017/decorative" val="1"/>
              </a:ext>
            </a:extLst>
          </p:cNvPr>
          <p:cNvPicPr>
            <a:picLocks noChangeAspect="1"/>
          </p:cNvPicPr>
          <p:nvPr/>
        </p:nvPicPr>
        <p:blipFill>
          <a:blip r:embed="rId5"/>
          <a:stretch/>
        </p:blipFill>
        <p:spPr bwMode="auto">
          <a:xfrm>
            <a:off x="9182504" y="101731"/>
            <a:ext cx="988928" cy="623287"/>
          </a:xfrm>
          <a:prstGeom prst="rect">
            <a:avLst/>
          </a:prstGeom>
        </p:spPr>
      </p:pic>
      <p:sp>
        <p:nvSpPr>
          <p:cNvPr id="2" name="Titel 1">
            <a:extLst>
              <a:ext uri="{FF2B5EF4-FFF2-40B4-BE49-F238E27FC236}">
                <a16:creationId xmlns:a16="http://schemas.microsoft.com/office/drawing/2014/main" id="{71DEE161-ABC1-416F-AE0B-C7498828DC6B}"/>
              </a:ext>
            </a:extLst>
          </p:cNvPr>
          <p:cNvSpPr>
            <a:spLocks noGrp="1"/>
          </p:cNvSpPr>
          <p:nvPr>
            <p:ph type="title"/>
          </p:nvPr>
        </p:nvSpPr>
        <p:spPr>
          <a:xfrm>
            <a:off x="190847" y="75819"/>
            <a:ext cx="10514160" cy="875448"/>
          </a:xfrm>
        </p:spPr>
        <p:txBody>
          <a:bodyPr/>
          <a:lstStyle/>
          <a:p>
            <a:r>
              <a:rPr lang="en-US" sz="2400">
                <a:solidFill>
                  <a:schemeClr val="bg1"/>
                </a:solidFill>
                <a:latin typeface="Arial" panose="020B0604020202020204" pitchFamily="34" charset="0"/>
                <a:cs typeface="Arial" panose="020B0604020202020204" pitchFamily="34" charset="0"/>
              </a:rPr>
              <a:t>Resources</a:t>
            </a:r>
          </a:p>
        </p:txBody>
      </p:sp>
      <p:sp>
        <p:nvSpPr>
          <p:cNvPr id="16" name="Foliennummernplatzhalter 3"/>
          <p:cNvSpPr>
            <a:spLocks noGrp="1"/>
          </p:cNvSpPr>
          <p:nvPr>
            <p:ph type="sldNum" idx="18"/>
          </p:nvPr>
        </p:nvSpPr>
        <p:spPr bwMode="auto"/>
        <p:txBody>
          <a:bodyPr/>
          <a:lstStyle/>
          <a:p>
            <a:pPr algn="r">
              <a:defRPr/>
            </a:pPr>
            <a:fld id="{A8918DED-79B9-4C2D-B520-2D6348B37FD9}" type="slidenum">
              <a:rPr lang="en-US" sz="1200" smtClean="0">
                <a:solidFill>
                  <a:schemeClr val="bg1">
                    <a:lumMod val="50000"/>
                  </a:schemeClr>
                </a:solidFill>
                <a:latin typeface="Helvetica"/>
              </a:rPr>
              <a:pPr algn="r">
                <a:defRPr/>
              </a:pPr>
              <a:t>129</a:t>
            </a:fld>
            <a:endParaRPr lang="en-US" sz="1200">
              <a:solidFill>
                <a:schemeClr val="bg1">
                  <a:lumMod val="50000"/>
                </a:schemeClr>
              </a:solidFill>
              <a:latin typeface="Helvetica"/>
            </a:endParaRPr>
          </a:p>
        </p:txBody>
      </p:sp>
      <p:sp>
        <p:nvSpPr>
          <p:cNvPr id="15" name="Rechteck 14"/>
          <p:cNvSpPr/>
          <p:nvPr/>
        </p:nvSpPr>
        <p:spPr bwMode="auto">
          <a:xfrm>
            <a:off x="263352" y="1112505"/>
            <a:ext cx="11039526" cy="588303"/>
          </a:xfrm>
          <a:prstGeom prst="rect">
            <a:avLst/>
          </a:prstGeom>
        </p:spPr>
        <p:txBody>
          <a:bodyPr wrap="square">
            <a:spAutoFit/>
          </a:bodyPr>
          <a:lstStyle/>
          <a:p>
            <a:pPr>
              <a:lnSpc>
                <a:spcPct val="125000"/>
              </a:lnSpc>
              <a:spcAft>
                <a:spcPts val="600"/>
              </a:spcAft>
              <a:defRPr/>
            </a:pPr>
            <a:r>
              <a:rPr lang="en-US" sz="2800" b="1">
                <a:solidFill>
                  <a:schemeClr val="accent1"/>
                </a:solidFill>
                <a:latin typeface="Arial"/>
              </a:rPr>
              <a:t>Gesis Training</a:t>
            </a:r>
            <a:endParaRPr lang="en-US" sz="2800">
              <a:solidFill>
                <a:schemeClr val="accent1"/>
              </a:solidFill>
            </a:endParaRPr>
          </a:p>
        </p:txBody>
      </p:sp>
      <p:pic>
        <p:nvPicPr>
          <p:cNvPr id="7172" name="Picture 4" descr="GESIS Training - Weiterbildung für Wissenschaftler*innen"/>
          <p:cNvPicPr>
            <a:picLocks noChangeAspect="1" noChangeArrowheads="1"/>
          </p:cNvPicPr>
          <p:nvPr/>
        </p:nvPicPr>
        <p:blipFill>
          <a:blip r:embed="rId6"/>
          <a:stretch/>
        </p:blipFill>
        <p:spPr bwMode="auto">
          <a:xfrm>
            <a:off x="3308447" y="1059859"/>
            <a:ext cx="2360061" cy="920358"/>
          </a:xfrm>
          <a:prstGeom prst="rect">
            <a:avLst/>
          </a:prstGeom>
          <a:noFill/>
        </p:spPr>
      </p:pic>
      <p:sp>
        <p:nvSpPr>
          <p:cNvPr id="17" name="Rechteck 16"/>
          <p:cNvSpPr/>
          <p:nvPr/>
        </p:nvSpPr>
        <p:spPr bwMode="auto">
          <a:xfrm>
            <a:off x="375931" y="4154304"/>
            <a:ext cx="4495934" cy="1938992"/>
          </a:xfrm>
          <a:prstGeom prst="rect">
            <a:avLst/>
          </a:prstGeom>
        </p:spPr>
        <p:txBody>
          <a:bodyPr wrap="square">
            <a:spAutoFit/>
          </a:bodyPr>
          <a:lstStyle/>
          <a:p>
            <a:pPr>
              <a:spcAft>
                <a:spcPts val="600"/>
              </a:spcAft>
              <a:defRPr/>
            </a:pPr>
            <a:r>
              <a:rPr lang="en-US" sz="2000" b="1">
                <a:solidFill>
                  <a:schemeClr val="accent1"/>
                </a:solidFill>
                <a:latin typeface="Arial"/>
              </a:rPr>
              <a:t>Pro‘s and Cons</a:t>
            </a:r>
            <a:endParaRPr lang="en-US"/>
          </a:p>
          <a:p>
            <a:pPr marL="342900" indent="-342900">
              <a:spcAft>
                <a:spcPts val="600"/>
              </a:spcAft>
              <a:buFont typeface="Arial"/>
              <a:buChar char="•"/>
              <a:defRPr/>
            </a:pPr>
            <a:r>
              <a:rPr lang="en-US" sz="2000">
                <a:latin typeface="Arial"/>
              </a:rPr>
              <a:t>They are great!</a:t>
            </a:r>
            <a:endParaRPr lang="en-US"/>
          </a:p>
          <a:p>
            <a:pPr marL="342900" indent="-342900">
              <a:spcAft>
                <a:spcPts val="600"/>
              </a:spcAft>
              <a:buFont typeface="Arial"/>
              <a:buChar char="•"/>
              <a:defRPr/>
            </a:pPr>
            <a:r>
              <a:rPr lang="en-US" sz="2000">
                <a:latin typeface="Arial"/>
              </a:rPr>
              <a:t>ECTS points</a:t>
            </a:r>
            <a:endParaRPr lang="en-US"/>
          </a:p>
          <a:p>
            <a:pPr marL="342900" indent="-342900">
              <a:spcAft>
                <a:spcPts val="600"/>
              </a:spcAft>
              <a:buFont typeface="Arial"/>
              <a:buChar char="•"/>
              <a:defRPr/>
            </a:pPr>
            <a:r>
              <a:rPr lang="en-US" sz="2000">
                <a:latin typeface="Arial"/>
              </a:rPr>
              <a:t>International audience</a:t>
            </a:r>
            <a:endParaRPr lang="en-US"/>
          </a:p>
          <a:p>
            <a:pPr marL="342900" indent="-342900">
              <a:spcAft>
                <a:spcPts val="600"/>
              </a:spcAft>
              <a:buFont typeface="Arial"/>
              <a:buChar char="•"/>
              <a:defRPr/>
            </a:pPr>
            <a:r>
              <a:rPr lang="en-US" sz="2000">
                <a:latin typeface="Arial"/>
              </a:rPr>
              <a:t>Costly</a:t>
            </a:r>
            <a:endParaRPr lang="en-US"/>
          </a:p>
        </p:txBody>
      </p:sp>
      <p:sp>
        <p:nvSpPr>
          <p:cNvPr id="18" name="Rechteck 17"/>
          <p:cNvSpPr/>
          <p:nvPr/>
        </p:nvSpPr>
        <p:spPr bwMode="auto">
          <a:xfrm>
            <a:off x="380240" y="2234768"/>
            <a:ext cx="11332384" cy="1554272"/>
          </a:xfrm>
          <a:prstGeom prst="rect">
            <a:avLst/>
          </a:prstGeom>
        </p:spPr>
        <p:txBody>
          <a:bodyPr wrap="square">
            <a:spAutoFit/>
          </a:bodyPr>
          <a:lstStyle/>
          <a:p>
            <a:pPr>
              <a:spcAft>
                <a:spcPts val="600"/>
              </a:spcAft>
              <a:defRPr/>
            </a:pPr>
            <a:r>
              <a:rPr lang="en-US" sz="2000" b="1">
                <a:solidFill>
                  <a:srgbClr val="0070C0"/>
                </a:solidFill>
                <a:latin typeface="Arial"/>
              </a:rPr>
              <a:t>What they offer</a:t>
            </a:r>
            <a:endParaRPr lang="en-US"/>
          </a:p>
          <a:p>
            <a:pPr marL="342900" indent="-342900">
              <a:spcAft>
                <a:spcPts val="600"/>
              </a:spcAft>
              <a:buFont typeface="Arial"/>
              <a:buChar char="•"/>
              <a:defRPr/>
            </a:pPr>
            <a:r>
              <a:rPr lang="en-US" sz="2000">
                <a:latin typeface="Arial"/>
              </a:rPr>
              <a:t>Workshops (Cologne/Mannheim/Online)</a:t>
            </a:r>
            <a:endParaRPr lang="en-US"/>
          </a:p>
          <a:p>
            <a:pPr marL="342900" indent="-342900">
              <a:spcAft>
                <a:spcPts val="600"/>
              </a:spcAft>
              <a:buFont typeface="Arial"/>
              <a:buChar char="•"/>
              <a:defRPr/>
            </a:pPr>
            <a:r>
              <a:rPr lang="en-US" sz="2000">
                <a:latin typeface="Arial"/>
              </a:rPr>
              <a:t>Summer School in Survey Methodology</a:t>
            </a:r>
            <a:endParaRPr lang="en-US"/>
          </a:p>
          <a:p>
            <a:pPr marL="342900" indent="-342900">
              <a:spcAft>
                <a:spcPts val="600"/>
              </a:spcAft>
              <a:buFont typeface="Arial"/>
              <a:buChar char="•"/>
              <a:defRPr/>
            </a:pPr>
            <a:r>
              <a:rPr lang="en-US" sz="2000">
                <a:latin typeface="Arial"/>
              </a:rPr>
              <a:t>Spring Seminar</a:t>
            </a:r>
            <a:endParaRPr lang="en-US"/>
          </a:p>
        </p:txBody>
      </p:sp>
      <p:pic>
        <p:nvPicPr>
          <p:cNvPr id="3" name="Grafik 2" descr="Screenshot from the GESIS training website where different courses and workshops are listed, e.g. „Experti*inneninterviews“ or „Short Course A: Introduction to R for Data Analysis“. ">
            <a:extLst>
              <a:ext uri="{FF2B5EF4-FFF2-40B4-BE49-F238E27FC236}">
                <a16:creationId xmlns:a16="http://schemas.microsoft.com/office/drawing/2014/main" id="{B41A4229-2A70-4600-BC38-4599CD5F71A0}"/>
              </a:ext>
            </a:extLst>
          </p:cNvPr>
          <p:cNvPicPr>
            <a:picLocks noChangeAspect="1"/>
          </p:cNvPicPr>
          <p:nvPr/>
        </p:nvPicPr>
        <p:blipFill>
          <a:blip r:embed="rId7"/>
          <a:stretch>
            <a:fillRect/>
          </a:stretch>
        </p:blipFill>
        <p:spPr>
          <a:xfrm>
            <a:off x="6256157" y="1026701"/>
            <a:ext cx="4907061" cy="5517232"/>
          </a:xfrm>
          <a:prstGeom prst="rect">
            <a:avLst/>
          </a:prstGeom>
        </p:spPr>
      </p:pic>
      <p:sp>
        <p:nvSpPr>
          <p:cNvPr id="14" name="Textfeld 13" descr="Image source">
            <a:extLst>
              <a:ext uri="{FF2B5EF4-FFF2-40B4-BE49-F238E27FC236}">
                <a16:creationId xmlns:a16="http://schemas.microsoft.com/office/drawing/2014/main" id="{D1B1B9E3-E694-4666-B768-444402387666}"/>
              </a:ext>
            </a:extLst>
          </p:cNvPr>
          <p:cNvSpPr txBox="1"/>
          <p:nvPr/>
        </p:nvSpPr>
        <p:spPr bwMode="auto">
          <a:xfrm>
            <a:off x="6186443" y="6551632"/>
            <a:ext cx="4907061" cy="307777"/>
          </a:xfrm>
          <a:prstGeom prst="rect">
            <a:avLst/>
          </a:prstGeom>
          <a:noFill/>
        </p:spPr>
        <p:txBody>
          <a:bodyPr wrap="square">
            <a:spAutoFit/>
          </a:bodyPr>
          <a:lstStyle/>
          <a:p>
            <a:r>
              <a:rPr lang="en-US" sz="700">
                <a:solidFill>
                  <a:schemeClr val="bg1">
                    <a:lumMod val="75000"/>
                  </a:schemeClr>
                </a:solidFill>
                <a:latin typeface="Arial" panose="020B0604020202020204" pitchFamily="34" charset="0"/>
                <a:cs typeface="Arial" panose="020B0604020202020204" pitchFamily="34" charset="0"/>
              </a:rPr>
              <a:t>GESIS – Leibniz-Institute for the Social Sciences (2025). GESIS Training – Workshops and Courses. Retrieved May 19, 2025, from </a:t>
            </a:r>
            <a:r>
              <a:rPr lang="en-US" sz="700">
                <a:solidFill>
                  <a:schemeClr val="bg1">
                    <a:lumMod val="75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https://training.gesis.org/?site=pOverview&amp;cat=all</a:t>
            </a:r>
            <a:endParaRPr lang="en-US" sz="700">
              <a:solidFill>
                <a:schemeClr val="bg1">
                  <a:lumMod val="75000"/>
                </a:schemeClr>
              </a:solidFill>
              <a:latin typeface="Arial" panose="020B0604020202020204" pitchFamily="34" charset="0"/>
              <a:cs typeface="Arial" panose="020B0604020202020204" pitchFamily="34" charset="0"/>
            </a:endParaRPr>
          </a:p>
        </p:txBody>
      </p:sp>
      <p:sp>
        <p:nvSpPr>
          <p:cNvPr id="19" name="Rechteck 18"/>
          <p:cNvSpPr/>
          <p:nvPr/>
        </p:nvSpPr>
        <p:spPr bwMode="auto">
          <a:xfrm>
            <a:off x="341458" y="6300028"/>
            <a:ext cx="5106469" cy="369332"/>
          </a:xfrm>
          <a:prstGeom prst="rect">
            <a:avLst/>
          </a:prstGeom>
        </p:spPr>
        <p:txBody>
          <a:bodyPr wrap="square">
            <a:spAutoFit/>
          </a:bodyPr>
          <a:lstStyle/>
          <a:p>
            <a:pPr>
              <a:spcAft>
                <a:spcPts val="600"/>
              </a:spcAft>
              <a:defRPr/>
            </a:pPr>
            <a:r>
              <a:rPr lang="en-US">
                <a:latin typeface="Arial"/>
                <a:cs typeface="Arial"/>
              </a:rPr>
              <a:t>More information… </a:t>
            </a:r>
            <a:r>
              <a:rPr lang="en-US" u="sng">
                <a:latin typeface="Arial"/>
                <a:cs typeface="Arial"/>
                <a:hlinkClick r:id="rId9" tooltip="https://www.gesis.org/en/gesis-training/what-we-offer/workshops-tailored-to-your-needs"/>
              </a:rPr>
              <a:t>Gesis Training Website</a:t>
            </a:r>
            <a:endParaRPr lang="en-US">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8"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9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A76251AE-AE0A-4AD2-8A66-A18C76AC70DA}" type="slidenum">
              <a:rPr lang="en-US" sz="1200" b="0" strike="noStrike" spc="-1" smtClean="0">
                <a:solidFill>
                  <a:schemeClr val="lt1">
                    <a:lumMod val="50000"/>
                  </a:schemeClr>
                </a:solidFill>
                <a:latin typeface="Arial"/>
                <a:ea typeface="Arial"/>
              </a:rPr>
              <a:t>13</a:t>
            </a:fld>
            <a:endParaRPr lang="en-US" sz="1200" b="0" strike="noStrike" spc="-1">
              <a:solidFill>
                <a:srgbClr val="000000"/>
              </a:solidFill>
              <a:latin typeface="Calibri"/>
            </a:endParaRPr>
          </a:p>
        </p:txBody>
      </p:sp>
      <p:sp>
        <p:nvSpPr>
          <p:cNvPr id="2" name="Titel 1">
            <a:extLst>
              <a:ext uri="{FF2B5EF4-FFF2-40B4-BE49-F238E27FC236}">
                <a16:creationId xmlns:a16="http://schemas.microsoft.com/office/drawing/2014/main" id="{DA58FDF0-5256-406D-B25F-EF913D169852}"/>
              </a:ext>
            </a:extLst>
          </p:cNvPr>
          <p:cNvSpPr>
            <a:spLocks noGrp="1"/>
          </p:cNvSpPr>
          <p:nvPr>
            <p:ph type="title"/>
          </p:nvPr>
        </p:nvSpPr>
        <p:spPr>
          <a:xfrm>
            <a:off x="345520" y="150080"/>
            <a:ext cx="2281040" cy="693000"/>
          </a:xfrm>
        </p:spPr>
        <p:txBody>
          <a:bodyPr/>
          <a:lstStyle/>
          <a:p>
            <a:r>
              <a:rPr lang="en-US" sz="2400" dirty="0">
                <a:solidFill>
                  <a:schemeClr val="bg1"/>
                </a:solidFill>
                <a:latin typeface="Arial" panose="020B0604020202020204" pitchFamily="34" charset="0"/>
                <a:cs typeface="Arial" panose="020B0604020202020204" pitchFamily="34" charset="0"/>
              </a:rPr>
              <a:t>Web Surveys</a:t>
            </a:r>
          </a:p>
        </p:txBody>
      </p:sp>
      <p:sp>
        <p:nvSpPr>
          <p:cNvPr id="198" name="Rechteck 23"/>
          <p:cNvSpPr/>
          <p:nvPr/>
        </p:nvSpPr>
        <p:spPr>
          <a:xfrm>
            <a:off x="373320" y="1196640"/>
            <a:ext cx="464112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a:solidFill>
                  <a:srgbClr val="0070C0"/>
                </a:solidFill>
                <a:latin typeface="Arial"/>
                <a:ea typeface="Arial"/>
              </a:rPr>
              <a:t>Types of Web Surveys</a:t>
            </a:r>
            <a:endParaRPr lang="en-US" sz="2800" b="0" strike="noStrike" spc="-1">
              <a:solidFill>
                <a:srgbClr val="000000"/>
              </a:solidFill>
              <a:latin typeface="Calibri"/>
            </a:endParaRPr>
          </a:p>
        </p:txBody>
      </p:sp>
      <p:pic>
        <p:nvPicPr>
          <p:cNvPr id="19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92" name="Rechteck: abgerundete Ecken 15"/>
          <p:cNvSpPr/>
          <p:nvPr/>
        </p:nvSpPr>
        <p:spPr>
          <a:xfrm>
            <a:off x="2783520" y="2277360"/>
            <a:ext cx="3238920" cy="934560"/>
          </a:xfrm>
          <a:prstGeom prst="roundRect">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ea typeface="Arial"/>
              </a:rPr>
              <a:t>Types by timing</a:t>
            </a:r>
            <a:endParaRPr lang="en-US" sz="1800" b="0" strike="noStrike" spc="-1">
              <a:solidFill>
                <a:srgbClr val="FFFFFF"/>
              </a:solidFill>
              <a:latin typeface="Calibri"/>
            </a:endParaRPr>
          </a:p>
        </p:txBody>
      </p:sp>
      <p:sp>
        <p:nvSpPr>
          <p:cNvPr id="194" name="Rechteck: abgerundete Ecken 17"/>
          <p:cNvSpPr/>
          <p:nvPr/>
        </p:nvSpPr>
        <p:spPr>
          <a:xfrm>
            <a:off x="2783520" y="3357000"/>
            <a:ext cx="3238920" cy="2230920"/>
          </a:xfrm>
          <a:prstGeom prst="roundRect">
            <a:avLst>
              <a:gd name="adj" fmla="val 6778"/>
            </a:avLst>
          </a:prstGeom>
          <a:noFill/>
          <a:ln w="9525">
            <a:solidFill>
              <a:srgbClr val="4472C4"/>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marL="285840" indent="-285840" defTabSz="914400">
              <a:lnSpc>
                <a:spcPct val="100000"/>
              </a:lnSpc>
              <a:spcAft>
                <a:spcPts val="1199"/>
              </a:spcAft>
              <a:buClr>
                <a:srgbClr val="000000"/>
              </a:buClr>
              <a:buFont typeface="Arial"/>
              <a:buChar char="•"/>
            </a:pPr>
            <a:r>
              <a:rPr lang="en-US" sz="1800" b="0" strike="noStrike" spc="-1">
                <a:solidFill>
                  <a:schemeClr val="dk1"/>
                </a:solidFill>
                <a:latin typeface="Arial"/>
                <a:ea typeface="Arial"/>
              </a:rPr>
              <a:t>Cross-sectional survey</a:t>
            </a:r>
            <a:endParaRPr lang="en-US" sz="1800" b="0" strike="noStrike" spc="-1">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a:solidFill>
                  <a:schemeClr val="dk1"/>
                </a:solidFill>
                <a:latin typeface="Arial"/>
                <a:ea typeface="Arial"/>
              </a:rPr>
              <a:t>Longitudinal survey</a:t>
            </a:r>
            <a:endParaRPr lang="en-US" sz="1800" b="0" strike="noStrike" spc="-1">
              <a:solidFill>
                <a:srgbClr val="000000"/>
              </a:solidFill>
              <a:latin typeface="Calibri"/>
            </a:endParaRPr>
          </a:p>
          <a:p>
            <a:pPr marL="557280" lvl="1" indent="-285840" defTabSz="914400">
              <a:lnSpc>
                <a:spcPct val="100000"/>
              </a:lnSpc>
              <a:spcAft>
                <a:spcPts val="1199"/>
              </a:spcAft>
              <a:buClr>
                <a:srgbClr val="000000"/>
              </a:buClr>
              <a:buFont typeface="Courier New"/>
              <a:buChar char="o"/>
            </a:pPr>
            <a:r>
              <a:rPr lang="en-US" sz="1800" b="0" strike="noStrike" spc="-1">
                <a:solidFill>
                  <a:schemeClr val="dk1"/>
                </a:solidFill>
                <a:latin typeface="Arial"/>
                <a:ea typeface="Arial"/>
              </a:rPr>
              <a:t>Panel Survey</a:t>
            </a:r>
            <a:endParaRPr lang="en-US" sz="1800" b="0" strike="noStrike" spc="-1">
              <a:solidFill>
                <a:srgbClr val="000000"/>
              </a:solidFill>
              <a:latin typeface="Calibri"/>
            </a:endParaRPr>
          </a:p>
          <a:p>
            <a:pPr marL="557280" lvl="1" indent="-285840" defTabSz="914400">
              <a:lnSpc>
                <a:spcPct val="100000"/>
              </a:lnSpc>
              <a:spcAft>
                <a:spcPts val="1199"/>
              </a:spcAft>
              <a:buClr>
                <a:srgbClr val="000000"/>
              </a:buClr>
              <a:buFont typeface="Courier New"/>
              <a:buChar char="o"/>
            </a:pPr>
            <a:r>
              <a:rPr lang="en-US" sz="1800" b="0" strike="noStrike" spc="-1">
                <a:solidFill>
                  <a:schemeClr val="dk1"/>
                </a:solidFill>
                <a:latin typeface="Arial"/>
                <a:ea typeface="Arial"/>
              </a:rPr>
              <a:t>Cohort Survey</a:t>
            </a:r>
            <a:endParaRPr lang="en-US" sz="1800" b="0" strike="noStrike" spc="-1">
              <a:solidFill>
                <a:srgbClr val="000000"/>
              </a:solidFill>
              <a:latin typeface="Calibri"/>
            </a:endParaRPr>
          </a:p>
          <a:p>
            <a:pPr marL="557280" lvl="1" indent="-285840" defTabSz="914400">
              <a:lnSpc>
                <a:spcPct val="100000"/>
              </a:lnSpc>
              <a:spcAft>
                <a:spcPts val="1199"/>
              </a:spcAft>
              <a:buClr>
                <a:srgbClr val="000000"/>
              </a:buClr>
              <a:buFont typeface="Courier New"/>
              <a:buChar char="o"/>
            </a:pPr>
            <a:r>
              <a:rPr lang="en-US" sz="1800" b="0" strike="noStrike" spc="-1">
                <a:solidFill>
                  <a:schemeClr val="dk1"/>
                </a:solidFill>
                <a:latin typeface="Arial"/>
                <a:ea typeface="Arial"/>
              </a:rPr>
              <a:t>Trend Survey</a:t>
            </a:r>
            <a:endParaRPr lang="en-US" sz="1800" b="0" strike="noStrike" spc="-1">
              <a:solidFill>
                <a:srgbClr val="000000"/>
              </a:solidFill>
              <a:latin typeface="Calibri"/>
            </a:endParaRPr>
          </a:p>
        </p:txBody>
      </p:sp>
      <p:sp>
        <p:nvSpPr>
          <p:cNvPr id="196" name="Ellipse 1">
            <a:extLst>
              <a:ext uri="{C183D7F6-B498-43B3-948B-1728B52AA6E4}">
                <adec:decorative xmlns:adec="http://schemas.microsoft.com/office/drawing/2017/decorative" val="1"/>
              </a:ext>
            </a:extLst>
          </p:cNvPr>
          <p:cNvSpPr/>
          <p:nvPr/>
        </p:nvSpPr>
        <p:spPr>
          <a:xfrm>
            <a:off x="2495520" y="2349000"/>
            <a:ext cx="798840" cy="79056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a typeface="Arial"/>
            </a:endParaRPr>
          </a:p>
        </p:txBody>
      </p:sp>
      <p:pic>
        <p:nvPicPr>
          <p:cNvPr id="3" name="Grafik 2">
            <a:extLst>
              <a:ext uri="{FF2B5EF4-FFF2-40B4-BE49-F238E27FC236}">
                <a16:creationId xmlns:a16="http://schemas.microsoft.com/office/drawing/2014/main" id="{037090FF-3CE1-4822-86C3-F080E94D7DB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15305" y="2370030"/>
            <a:ext cx="769530" cy="76953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Foliennummernplatzhalter 3"/>
          <p:cNvSpPr>
            <a:spLocks noGrp="1"/>
          </p:cNvSpPr>
          <p:nvPr>
            <p:ph type="sldNum" sz="quarter" idx="12"/>
          </p:nvPr>
        </p:nvSpPr>
        <p:spPr bwMode="auto">
          <a:xfrm>
            <a:off x="9285750" y="6380229"/>
            <a:ext cx="2743200" cy="365125"/>
          </a:xfr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8918DED-79B9-4C2D-B520-2D6348B37FD9}" type="slidenum">
              <a:rPr kumimoji="0" lang="en-US" sz="1200" b="0" i="0" u="none" strike="noStrike" kern="0" cap="none" spc="0" normalizeH="0" baseline="0" noProof="0" smtClean="0">
                <a:ln>
                  <a:noFill/>
                </a:ln>
                <a:solidFill>
                  <a:prstClr val="white">
                    <a:lumMod val="50000"/>
                  </a:prstClr>
                </a:solidFill>
                <a:effectLst/>
                <a:uLnTx/>
                <a:uFillTx/>
                <a:latin typeface="Helvetica"/>
                <a:cs typeface="Arial"/>
              </a:rPr>
              <a:pPr marL="0" marR="0" lvl="0" indent="0" algn="r" defTabSz="914400" eaLnBrk="1" fontAlgn="auto" latinLnBrk="0" hangingPunct="1">
                <a:lnSpc>
                  <a:spcPct val="100000"/>
                </a:lnSpc>
                <a:spcBef>
                  <a:spcPts val="0"/>
                </a:spcBef>
                <a:spcAft>
                  <a:spcPts val="0"/>
                </a:spcAft>
                <a:buClrTx/>
                <a:buSzTx/>
                <a:buFontTx/>
                <a:buNone/>
                <a:tabLst/>
                <a:defRPr/>
              </a:pPr>
              <a:t>130</a:t>
            </a:fld>
            <a:endParaRPr kumimoji="0" lang="en-US" sz="1200" b="0" i="0" u="none" strike="noStrike" kern="0" cap="none" spc="0" normalizeH="0" baseline="0" noProof="0">
              <a:ln>
                <a:noFill/>
              </a:ln>
              <a:solidFill>
                <a:prstClr val="white">
                  <a:lumMod val="50000"/>
                </a:prstClr>
              </a:solidFill>
              <a:effectLst/>
              <a:uLnTx/>
              <a:uFillTx/>
              <a:latin typeface="Helvetica"/>
              <a:cs typeface="Arial"/>
            </a:endParaRPr>
          </a:p>
        </p:txBody>
      </p:sp>
      <p:sp>
        <p:nvSpPr>
          <p:cNvPr id="30" name="Ellipse 29">
            <a:extLst>
              <a:ext uri="{FF2B5EF4-FFF2-40B4-BE49-F238E27FC236}">
                <a16:creationId xmlns:a16="http://schemas.microsoft.com/office/drawing/2014/main" id="{81C430D2-E70C-4767-BD2A-8E062FB32A11}"/>
              </a:ext>
              <a:ext uri="{C183D7F6-B498-43B3-948B-1728B52AA6E4}">
                <adec:decorative xmlns:adec="http://schemas.microsoft.com/office/drawing/2017/decorative" val="1"/>
              </a:ext>
            </a:extLst>
          </p:cNvPr>
          <p:cNvSpPr/>
          <p:nvPr/>
        </p:nvSpPr>
        <p:spPr bwMode="auto">
          <a:xfrm>
            <a:off x="6416346" y="3003388"/>
            <a:ext cx="713337" cy="713337"/>
          </a:xfrm>
          <a:prstGeom prst="ellipse">
            <a:avLst/>
          </a:prstGeom>
          <a:solidFill>
            <a:srgbClr val="09997E"/>
          </a:solidFill>
          <a:ln w="28575">
            <a:solidFill>
              <a:schemeClr val="bg1"/>
            </a:solidFill>
          </a:ln>
        </p:spPr>
        <p:style>
          <a:lnRef idx="2">
            <a:srgbClr val="000000"/>
          </a:lnRef>
          <a:fillRef idx="1">
            <a:srgbClr val="00000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hueOff val="0"/>
                  <a:satOff val="0"/>
                  <a:lumOff val="0"/>
                  <a:alphaOff val="0"/>
                </a:prstClr>
              </a:solidFill>
              <a:effectLst/>
              <a:uLnTx/>
              <a:uFillTx/>
              <a:latin typeface="Calibri"/>
              <a:cs typeface="Arial"/>
            </a:endParaRPr>
          </a:p>
        </p:txBody>
      </p:sp>
      <p:sp>
        <p:nvSpPr>
          <p:cNvPr id="38" name="Ellipse 37">
            <a:extLst>
              <a:ext uri="{FF2B5EF4-FFF2-40B4-BE49-F238E27FC236}">
                <a16:creationId xmlns:a16="http://schemas.microsoft.com/office/drawing/2014/main" id="{2378CBC2-9769-4641-9B48-8763DBF64256}"/>
              </a:ext>
              <a:ext uri="{C183D7F6-B498-43B3-948B-1728B52AA6E4}">
                <adec:decorative xmlns:adec="http://schemas.microsoft.com/office/drawing/2017/decorative" val="1"/>
              </a:ext>
            </a:extLst>
          </p:cNvPr>
          <p:cNvSpPr/>
          <p:nvPr/>
        </p:nvSpPr>
        <p:spPr bwMode="auto">
          <a:xfrm>
            <a:off x="6436674" y="4685529"/>
            <a:ext cx="713337" cy="713337"/>
          </a:xfrm>
          <a:prstGeom prst="ellipse">
            <a:avLst/>
          </a:prstGeom>
          <a:solidFill>
            <a:schemeClr val="accent2"/>
          </a:solidFill>
          <a:ln w="28575">
            <a:solidFill>
              <a:schemeClr val="bg1"/>
            </a:solidFill>
          </a:ln>
        </p:spPr>
        <p:style>
          <a:lnRef idx="2">
            <a:srgbClr val="000000"/>
          </a:lnRef>
          <a:fillRef idx="1">
            <a:srgbClr val="00000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hueOff val="0"/>
                  <a:satOff val="0"/>
                  <a:lumOff val="0"/>
                  <a:alphaOff val="0"/>
                </a:prstClr>
              </a:solidFill>
              <a:effectLst/>
              <a:uLnTx/>
              <a:uFillTx/>
              <a:latin typeface="Calibri"/>
              <a:cs typeface="Arial"/>
            </a:endParaRPr>
          </a:p>
        </p:txBody>
      </p:sp>
      <p:sp>
        <p:nvSpPr>
          <p:cNvPr id="42" name="Ellipse 72">
            <a:extLst>
              <a:ext uri="{FF2B5EF4-FFF2-40B4-BE49-F238E27FC236}">
                <a16:creationId xmlns:a16="http://schemas.microsoft.com/office/drawing/2014/main" id="{E591C51F-3F70-49C2-9B43-FBCD24ACCDAD}"/>
              </a:ext>
              <a:ext uri="{C183D7F6-B498-43B3-948B-1728B52AA6E4}">
                <adec:decorative xmlns:adec="http://schemas.microsoft.com/office/drawing/2017/decorative" val="1"/>
              </a:ext>
            </a:extLst>
          </p:cNvPr>
          <p:cNvSpPr/>
          <p:nvPr/>
        </p:nvSpPr>
        <p:spPr bwMode="auto">
          <a:xfrm>
            <a:off x="6416345" y="2132289"/>
            <a:ext cx="713336" cy="713336"/>
          </a:xfrm>
          <a:prstGeom prst="ellipse">
            <a:avLst/>
          </a:prstGeom>
          <a:solidFill>
            <a:srgbClr val="4472C4"/>
          </a:solidFill>
          <a:ln w="28575">
            <a:solidFill>
              <a:schemeClr val="bg1"/>
            </a:solidFill>
          </a:ln>
        </p:spPr>
        <p:style>
          <a:lnRef idx="2">
            <a:srgbClr val="000000"/>
          </a:lnRef>
          <a:fillRef idx="1">
            <a:srgbClr val="00000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hueOff val="0"/>
                  <a:satOff val="0"/>
                  <a:lumOff val="0"/>
                  <a:alphaOff val="0"/>
                </a:prstClr>
              </a:solidFill>
              <a:effectLst/>
              <a:uLnTx/>
              <a:uFillTx/>
              <a:latin typeface="Calibri"/>
              <a:cs typeface="Arial"/>
            </a:endParaRPr>
          </a:p>
        </p:txBody>
      </p:sp>
      <p:sp>
        <p:nvSpPr>
          <p:cNvPr id="24" name="Ellipse 23">
            <a:extLst>
              <a:ext uri="{FF2B5EF4-FFF2-40B4-BE49-F238E27FC236}">
                <a16:creationId xmlns:a16="http://schemas.microsoft.com/office/drawing/2014/main" id="{876D2110-557C-47A9-AA2D-4DCE66E988C2}"/>
              </a:ext>
              <a:ext uri="{C183D7F6-B498-43B3-948B-1728B52AA6E4}">
                <adec:decorative xmlns:adec="http://schemas.microsoft.com/office/drawing/2017/decorative" val="1"/>
              </a:ext>
            </a:extLst>
          </p:cNvPr>
          <p:cNvSpPr/>
          <p:nvPr/>
        </p:nvSpPr>
        <p:spPr bwMode="auto">
          <a:xfrm>
            <a:off x="6448249" y="5570521"/>
            <a:ext cx="713337" cy="713337"/>
          </a:xfrm>
          <a:prstGeom prst="ellipse">
            <a:avLst/>
          </a:prstGeom>
          <a:solidFill>
            <a:srgbClr val="EA0038"/>
          </a:solidFill>
          <a:ln w="28575">
            <a:solidFill>
              <a:schemeClr val="bg1"/>
            </a:solidFill>
          </a:ln>
        </p:spPr>
        <p:style>
          <a:lnRef idx="2">
            <a:srgbClr val="000000"/>
          </a:lnRef>
          <a:fillRef idx="1">
            <a:srgbClr val="00000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hueOff val="0"/>
                  <a:satOff val="0"/>
                  <a:lumOff val="0"/>
                  <a:alphaOff val="0"/>
                </a:prstClr>
              </a:solidFill>
              <a:effectLst/>
              <a:uLnTx/>
              <a:uFillTx/>
              <a:latin typeface="Calibri"/>
              <a:cs typeface="Arial"/>
            </a:endParaRPr>
          </a:p>
        </p:txBody>
      </p:sp>
      <p:pic>
        <p:nvPicPr>
          <p:cNvPr id="4" name="Grafik 3">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pic>
        <p:nvPicPr>
          <p:cNvPr id="18" name="Grafik 17">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9182504" y="101731"/>
            <a:ext cx="988928" cy="623287"/>
          </a:xfrm>
          <a:prstGeom prst="rect">
            <a:avLst/>
          </a:prstGeom>
        </p:spPr>
      </p:pic>
      <p:pic>
        <p:nvPicPr>
          <p:cNvPr id="5" name="Grafik 4">
            <a:extLst>
              <a:ext uri="{C183D7F6-B498-43B3-948B-1728B52AA6E4}">
                <adec:decorative xmlns:adec="http://schemas.microsoft.com/office/drawing/2017/decorative" val="1"/>
              </a:ext>
            </a:extLst>
          </p:cNvPr>
          <p:cNvPicPr>
            <a:picLocks noChangeAspect="1"/>
          </p:cNvPicPr>
          <p:nvPr/>
        </p:nvPicPr>
        <p:blipFill>
          <a:blip r:embed="rId5"/>
          <a:stretch/>
        </p:blipFill>
        <p:spPr bwMode="auto">
          <a:xfrm>
            <a:off x="10408395" y="159920"/>
            <a:ext cx="1573665" cy="565098"/>
          </a:xfrm>
          <a:prstGeom prst="rect">
            <a:avLst/>
          </a:prstGeom>
        </p:spPr>
      </p:pic>
      <p:sp>
        <p:nvSpPr>
          <p:cNvPr id="15" name="Titel 12"/>
          <p:cNvSpPr>
            <a:spLocks noGrp="1"/>
          </p:cNvSpPr>
          <p:nvPr>
            <p:ph type="title"/>
          </p:nvPr>
        </p:nvSpPr>
        <p:spPr bwMode="auto">
          <a:xfrm>
            <a:off x="238828" y="116632"/>
            <a:ext cx="9707699" cy="873352"/>
          </a:xfrm>
        </p:spPr>
        <p:txBody>
          <a:bodyPr>
            <a:noAutofit/>
          </a:bodyPr>
          <a:lstStyle/>
          <a:p>
            <a:pPr>
              <a:defRPr/>
            </a:pPr>
            <a:r>
              <a:rPr lang="en-US" sz="2400" dirty="0" err="1">
                <a:solidFill>
                  <a:schemeClr val="bg1"/>
                </a:solidFill>
                <a:latin typeface="Arial"/>
                <a:cs typeface="Arial"/>
              </a:rPr>
              <a:t>DataNord</a:t>
            </a:r>
            <a:r>
              <a:rPr lang="en-US" sz="2400" dirty="0">
                <a:solidFill>
                  <a:schemeClr val="bg1"/>
                </a:solidFill>
                <a:latin typeface="Arial"/>
                <a:cs typeface="Arial"/>
              </a:rPr>
              <a:t> Trainings &amp; Workshops</a:t>
            </a:r>
          </a:p>
        </p:txBody>
      </p:sp>
      <p:sp>
        <p:nvSpPr>
          <p:cNvPr id="14" name="Textfeld 4"/>
          <p:cNvSpPr txBox="1"/>
          <p:nvPr/>
        </p:nvSpPr>
        <p:spPr bwMode="auto">
          <a:xfrm>
            <a:off x="396385" y="1950086"/>
            <a:ext cx="5267567" cy="2559033"/>
          </a:xfrm>
          <a:prstGeom prst="rect">
            <a:avLst/>
          </a:prstGeom>
          <a:noFill/>
        </p:spPr>
        <p:txBody>
          <a:bodyPr wrap="square" rtlCol="0">
            <a:spAutoFit/>
          </a:bodyPr>
          <a:lstStyle/>
          <a:p>
            <a:pPr marL="342900" marR="0" lvl="0" indent="-342900" algn="l" defTabSz="914400" eaLnBrk="1" fontAlgn="auto" latinLnBrk="0" hangingPunct="1">
              <a:lnSpc>
                <a:spcPct val="125000"/>
              </a:lnSpc>
              <a:spcBef>
                <a:spcPts val="0"/>
              </a:spcBef>
              <a:spcAft>
                <a:spcPts val="599"/>
              </a:spcAft>
              <a:buClrTx/>
              <a:buSzTx/>
              <a:buFont typeface="Arial" panose="020B0604020202020204" pitchFamily="34" charset="0"/>
              <a:buChar char="•"/>
              <a:tabLst/>
              <a:defRPr/>
            </a:pPr>
            <a:r>
              <a:rPr kumimoji="0" lang="en-US" sz="1800" b="1" i="0" u="none" strike="noStrike" kern="0" cap="none" spc="0" normalizeH="0" baseline="0" noProof="0">
                <a:ln>
                  <a:noFill/>
                </a:ln>
                <a:solidFill>
                  <a:prstClr val="black"/>
                </a:solidFill>
                <a:effectLst/>
                <a:uLnTx/>
                <a:uFillTx/>
                <a:latin typeface="Arial"/>
                <a:cs typeface="Arial"/>
              </a:rPr>
              <a:t>Interdisciplinary and subject-specific workshops </a:t>
            </a:r>
            <a:br>
              <a:rPr kumimoji="0" lang="en-US" sz="1800" b="1" i="0" u="none" strike="noStrike" kern="0" cap="none" spc="0" normalizeH="0" baseline="0" noProof="0">
                <a:ln>
                  <a:noFill/>
                </a:ln>
                <a:solidFill>
                  <a:prstClr val="black"/>
                </a:solidFill>
                <a:effectLst/>
                <a:uLnTx/>
                <a:uFillTx/>
                <a:latin typeface="Arial"/>
                <a:cs typeface="Arial"/>
              </a:rPr>
            </a:br>
            <a:r>
              <a:rPr kumimoji="0" lang="en-US" sz="1800" b="0" i="0" u="none" strike="noStrike" kern="0" cap="none" spc="0" normalizeH="0" baseline="0" noProof="0">
                <a:ln>
                  <a:noFill/>
                </a:ln>
                <a:solidFill>
                  <a:prstClr val="black"/>
                </a:solidFill>
                <a:effectLst/>
                <a:uLnTx/>
                <a:uFillTx/>
                <a:latin typeface="Arial"/>
                <a:cs typeface="Arial"/>
              </a:rPr>
              <a:t>(esp. in social sciences, marine and environmental sciences, health sciences, and humanities)</a:t>
            </a:r>
            <a:endParaRPr kumimoji="0" lang="en-US" sz="1800" b="0" i="0" u="none" strike="noStrike" kern="0" cap="none" spc="0" normalizeH="0" baseline="0" noProof="0">
              <a:ln>
                <a:noFill/>
              </a:ln>
              <a:solidFill>
                <a:prstClr val="black"/>
              </a:solidFill>
              <a:effectLst/>
              <a:uLnTx/>
              <a:uFillTx/>
              <a:latin typeface="Calibri"/>
              <a:cs typeface="Arial"/>
            </a:endParaRPr>
          </a:p>
          <a:p>
            <a:pPr marL="342900" marR="0" lvl="0" indent="-342900" algn="l" defTabSz="914400" eaLnBrk="1" fontAlgn="auto" latinLnBrk="0" hangingPunct="1">
              <a:lnSpc>
                <a:spcPct val="125000"/>
              </a:lnSpc>
              <a:spcBef>
                <a:spcPts val="0"/>
              </a:spcBef>
              <a:spcAft>
                <a:spcPts val="599"/>
              </a:spcAft>
              <a:buClrTx/>
              <a:buSzTx/>
              <a:buFont typeface="Arial" panose="020B0604020202020204" pitchFamily="34" charset="0"/>
              <a:buChar char="•"/>
              <a:tabLst/>
              <a:defRPr/>
            </a:pPr>
            <a:r>
              <a:rPr kumimoji="0" lang="en-US" sz="1800" b="1" i="0" u="none" strike="noStrike" kern="0" cap="none" spc="0" normalizeH="0" baseline="0" noProof="0">
                <a:ln>
                  <a:noFill/>
                </a:ln>
                <a:solidFill>
                  <a:prstClr val="black"/>
                </a:solidFill>
                <a:effectLst/>
                <a:uLnTx/>
                <a:uFillTx/>
                <a:latin typeface="Arial"/>
                <a:cs typeface="Arial"/>
              </a:rPr>
              <a:t>On-demand customized training </a:t>
            </a:r>
            <a:r>
              <a:rPr kumimoji="0" lang="en-US" sz="1800" b="0" i="0" u="none" strike="noStrike" kern="0" cap="none" spc="0" normalizeH="0" baseline="0" noProof="0">
                <a:ln>
                  <a:noFill/>
                </a:ln>
                <a:solidFill>
                  <a:prstClr val="black"/>
                </a:solidFill>
                <a:effectLst/>
                <a:uLnTx/>
                <a:uFillTx/>
                <a:latin typeface="Arial"/>
                <a:cs typeface="Arial"/>
              </a:rPr>
              <a:t>for graduate programs, departments, etc.</a:t>
            </a:r>
            <a:endParaRPr kumimoji="0" lang="en-US" sz="1800" b="1" i="0" u="none" strike="noStrike" kern="0" cap="none" spc="0" normalizeH="0" baseline="0" noProof="0">
              <a:ln>
                <a:noFill/>
              </a:ln>
              <a:solidFill>
                <a:srgbClr val="4472C4"/>
              </a:solidFill>
              <a:effectLst/>
              <a:uLnTx/>
              <a:uFillTx/>
              <a:latin typeface="Arial"/>
              <a:cs typeface="Arial"/>
            </a:endParaRPr>
          </a:p>
        </p:txBody>
      </p:sp>
      <p:sp>
        <p:nvSpPr>
          <p:cNvPr id="26" name="Textfeld 25"/>
          <p:cNvSpPr txBox="1"/>
          <p:nvPr/>
        </p:nvSpPr>
        <p:spPr bwMode="auto">
          <a:xfrm>
            <a:off x="721184" y="4787860"/>
            <a:ext cx="5014776" cy="369332"/>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0C0"/>
                </a:solidFill>
                <a:effectLst/>
                <a:uLnTx/>
                <a:uFillTx/>
                <a:latin typeface="Arial"/>
                <a:cs typeface="Arial"/>
              </a:rPr>
              <a:t>… more on </a:t>
            </a:r>
            <a:r>
              <a:rPr kumimoji="0" lang="en-US" sz="1800" b="0" i="0" u="sng" strike="noStrike" kern="0" cap="none" spc="0" normalizeH="0" baseline="0" noProof="0">
                <a:ln>
                  <a:noFill/>
                </a:ln>
                <a:solidFill>
                  <a:srgbClr val="0070C0"/>
                </a:solidFill>
                <a:effectLst/>
                <a:uLnTx/>
                <a:uFillTx/>
                <a:latin typeface="Arial"/>
                <a:cs typeface="Arial"/>
                <a:hlinkClick r:id="rId6" tooltip="http://www.dsc-ub.de/en/qualification.php"/>
              </a:rPr>
              <a:t>dsc-ub.de/en/qualification </a:t>
            </a:r>
            <a:endParaRPr kumimoji="0" lang="en-US" sz="1800" b="0" i="0" u="none" strike="noStrike" kern="0" cap="none" spc="0" normalizeH="0" baseline="0" noProof="0">
              <a:ln>
                <a:noFill/>
              </a:ln>
              <a:solidFill>
                <a:prstClr val="black"/>
              </a:solidFill>
              <a:effectLst/>
              <a:uLnTx/>
              <a:uFillTx/>
              <a:latin typeface="Calibri"/>
              <a:cs typeface="Arial"/>
            </a:endParaRPr>
          </a:p>
        </p:txBody>
      </p:sp>
      <p:sp>
        <p:nvSpPr>
          <p:cNvPr id="45" name="Freihandform: Form 71">
            <a:extLst>
              <a:ext uri="{FF2B5EF4-FFF2-40B4-BE49-F238E27FC236}">
                <a16:creationId xmlns:a16="http://schemas.microsoft.com/office/drawing/2014/main" id="{EB9E3BFB-A684-42E0-90BD-CEB0895625C1}"/>
              </a:ext>
            </a:extLst>
          </p:cNvPr>
          <p:cNvSpPr/>
          <p:nvPr/>
        </p:nvSpPr>
        <p:spPr bwMode="auto">
          <a:xfrm>
            <a:off x="6802269" y="1306007"/>
            <a:ext cx="5123728" cy="713337"/>
          </a:xfrm>
          <a:custGeom>
            <a:avLst/>
            <a:gdLst>
              <a:gd name="connsiteX0" fmla="*/ 0 w 5123729"/>
              <a:gd name="connsiteY0" fmla="*/ 0 h 713338"/>
              <a:gd name="connsiteX1" fmla="*/ 4767060 w 5123729"/>
              <a:gd name="connsiteY1" fmla="*/ 0 h 713338"/>
              <a:gd name="connsiteX2" fmla="*/ 5123729 w 5123729"/>
              <a:gd name="connsiteY2" fmla="*/ 356669 h 713338"/>
              <a:gd name="connsiteX3" fmla="*/ 4767060 w 5123729"/>
              <a:gd name="connsiteY3" fmla="*/ 713338 h 713338"/>
              <a:gd name="connsiteX4" fmla="*/ 0 w 5123729"/>
              <a:gd name="connsiteY4" fmla="*/ 713338 h 713338"/>
              <a:gd name="connsiteX5" fmla="*/ 0 w 5123729"/>
              <a:gd name="connsiteY5" fmla="*/ 0 h 71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729" h="713338" extrusionOk="0">
                <a:moveTo>
                  <a:pt x="5123729" y="713337"/>
                </a:moveTo>
                <a:lnTo>
                  <a:pt x="356669" y="713337"/>
                </a:lnTo>
                <a:lnTo>
                  <a:pt x="0" y="356669"/>
                </a:lnTo>
                <a:lnTo>
                  <a:pt x="356669" y="1"/>
                </a:lnTo>
                <a:lnTo>
                  <a:pt x="5123729" y="1"/>
                </a:lnTo>
                <a:lnTo>
                  <a:pt x="5123729" y="713337"/>
                </a:lnTo>
                <a:close/>
              </a:path>
            </a:pathLst>
          </a:custGeom>
          <a:solidFill>
            <a:srgbClr val="C6ACF6">
              <a:alpha val="70000"/>
            </a:srgbClr>
          </a:solidFill>
          <a:ln>
            <a:noFill/>
          </a:ln>
        </p:spPr>
        <p:style>
          <a:lnRef idx="2">
            <a:srgbClr val="000000"/>
          </a:lnRef>
          <a:fillRef idx="1">
            <a:srgbClr val="000000"/>
          </a:fillRef>
          <a:effectRef idx="0">
            <a:schemeClr val="accent1">
              <a:hueOff val="0"/>
              <a:satOff val="0"/>
              <a:lumOff val="0"/>
              <a:alphaOff val="0"/>
            </a:schemeClr>
          </a:effectRef>
          <a:fontRef idx="minor">
            <a:schemeClr val="lt1"/>
          </a:fontRef>
        </p:style>
        <p:txBody>
          <a:bodyPr spcFirstLastPara="0" vert="horz" wrap="square" lIns="492896" tIns="53340" rIns="99567" bIns="53339" numCol="1" spcCol="1268" anchor="ctr" anchorCtr="0">
            <a:noAutofit/>
          </a:bodyPr>
          <a:lstStyle/>
          <a:p>
            <a:pPr marL="0" marR="0" lvl="0" indent="0" algn="l" defTabSz="622299"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Simplifying Data Science with Galaxy: A Beginner’s Workshop</a:t>
            </a:r>
          </a:p>
        </p:txBody>
      </p:sp>
      <p:sp>
        <p:nvSpPr>
          <p:cNvPr id="46" name="Ellipse 72">
            <a:extLst>
              <a:ext uri="{FF2B5EF4-FFF2-40B4-BE49-F238E27FC236}">
                <a16:creationId xmlns:a16="http://schemas.microsoft.com/office/drawing/2014/main" id="{02EDB5F6-3937-4C79-8CE4-716AE93C1973}"/>
              </a:ext>
              <a:ext uri="{C183D7F6-B498-43B3-948B-1728B52AA6E4}">
                <adec:decorative xmlns:adec="http://schemas.microsoft.com/office/drawing/2017/decorative" val="1"/>
              </a:ext>
            </a:extLst>
          </p:cNvPr>
          <p:cNvSpPr/>
          <p:nvPr/>
        </p:nvSpPr>
        <p:spPr bwMode="auto">
          <a:xfrm>
            <a:off x="6422472" y="1297184"/>
            <a:ext cx="713336" cy="713336"/>
          </a:xfrm>
          <a:prstGeom prst="ellipse">
            <a:avLst/>
          </a:prstGeom>
          <a:solidFill>
            <a:srgbClr val="7030A0"/>
          </a:solidFill>
          <a:ln w="28575">
            <a:noFill/>
          </a:ln>
        </p:spPr>
        <p:style>
          <a:lnRef idx="2">
            <a:srgbClr val="000000"/>
          </a:lnRef>
          <a:fillRef idx="1">
            <a:srgbClr val="00000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hueOff val="0"/>
                  <a:satOff val="0"/>
                  <a:lumOff val="0"/>
                  <a:alphaOff val="0"/>
                </a:prstClr>
              </a:solidFill>
              <a:effectLst/>
              <a:uLnTx/>
              <a:uFillTx/>
              <a:latin typeface="Calibri"/>
              <a:cs typeface="Arial"/>
            </a:endParaRPr>
          </a:p>
        </p:txBody>
      </p:sp>
      <p:sp>
        <p:nvSpPr>
          <p:cNvPr id="47" name="Textfeld 20">
            <a:extLst>
              <a:ext uri="{FF2B5EF4-FFF2-40B4-BE49-F238E27FC236}">
                <a16:creationId xmlns:a16="http://schemas.microsoft.com/office/drawing/2014/main" id="{F934FC32-D811-4C6E-83F9-495F2BBD01C6}"/>
              </a:ext>
            </a:extLst>
          </p:cNvPr>
          <p:cNvSpPr txBox="1"/>
          <p:nvPr/>
        </p:nvSpPr>
        <p:spPr bwMode="auto">
          <a:xfrm>
            <a:off x="6456040" y="1525335"/>
            <a:ext cx="622824" cy="274679"/>
          </a:xfrm>
          <a:prstGeom prst="rect">
            <a:avLst/>
          </a:prstGeom>
          <a:solidFill>
            <a:srgbClr val="7030A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cs typeface="Arial"/>
              </a:rPr>
              <a:t>20.05.</a:t>
            </a:r>
            <a:endParaRPr kumimoji="0" lang="en-US" sz="1200" b="0" i="0" u="none" strike="noStrike" kern="0" cap="none" spc="0" normalizeH="0" baseline="0" noProof="0">
              <a:ln>
                <a:noFill/>
              </a:ln>
              <a:solidFill>
                <a:prstClr val="black"/>
              </a:solidFill>
              <a:effectLst/>
              <a:uLnTx/>
              <a:uFillTx/>
              <a:latin typeface="Calibri"/>
              <a:cs typeface="Arial"/>
            </a:endParaRPr>
          </a:p>
        </p:txBody>
      </p:sp>
      <p:sp>
        <p:nvSpPr>
          <p:cNvPr id="41" name="Freihandform: Form 71">
            <a:extLst>
              <a:ext uri="{FF2B5EF4-FFF2-40B4-BE49-F238E27FC236}">
                <a16:creationId xmlns:a16="http://schemas.microsoft.com/office/drawing/2014/main" id="{05554086-E0AA-4E21-BB72-004A794AF1E8}"/>
              </a:ext>
            </a:extLst>
          </p:cNvPr>
          <p:cNvSpPr/>
          <p:nvPr/>
        </p:nvSpPr>
        <p:spPr bwMode="auto">
          <a:xfrm>
            <a:off x="6779141" y="2132289"/>
            <a:ext cx="5123728" cy="713337"/>
          </a:xfrm>
          <a:custGeom>
            <a:avLst/>
            <a:gdLst>
              <a:gd name="connsiteX0" fmla="*/ 0 w 5123729"/>
              <a:gd name="connsiteY0" fmla="*/ 0 h 713338"/>
              <a:gd name="connsiteX1" fmla="*/ 4767060 w 5123729"/>
              <a:gd name="connsiteY1" fmla="*/ 0 h 713338"/>
              <a:gd name="connsiteX2" fmla="*/ 5123729 w 5123729"/>
              <a:gd name="connsiteY2" fmla="*/ 356669 h 713338"/>
              <a:gd name="connsiteX3" fmla="*/ 4767060 w 5123729"/>
              <a:gd name="connsiteY3" fmla="*/ 713338 h 713338"/>
              <a:gd name="connsiteX4" fmla="*/ 0 w 5123729"/>
              <a:gd name="connsiteY4" fmla="*/ 713338 h 713338"/>
              <a:gd name="connsiteX5" fmla="*/ 0 w 5123729"/>
              <a:gd name="connsiteY5" fmla="*/ 0 h 71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729" h="713338" extrusionOk="0">
                <a:moveTo>
                  <a:pt x="5123729" y="713337"/>
                </a:moveTo>
                <a:lnTo>
                  <a:pt x="356669" y="713337"/>
                </a:lnTo>
                <a:lnTo>
                  <a:pt x="0" y="356669"/>
                </a:lnTo>
                <a:lnTo>
                  <a:pt x="356669" y="1"/>
                </a:lnTo>
                <a:lnTo>
                  <a:pt x="5123729" y="1"/>
                </a:lnTo>
                <a:lnTo>
                  <a:pt x="5123729" y="713337"/>
                </a:lnTo>
                <a:close/>
              </a:path>
            </a:pathLst>
          </a:custGeom>
          <a:solidFill>
            <a:schemeClr val="accent1">
              <a:alpha val="35000"/>
            </a:schemeClr>
          </a:solidFill>
          <a:ln>
            <a:noFill/>
          </a:ln>
        </p:spPr>
        <p:style>
          <a:lnRef idx="2">
            <a:srgbClr val="000000"/>
          </a:lnRef>
          <a:fillRef idx="1">
            <a:srgbClr val="000000"/>
          </a:fillRef>
          <a:effectRef idx="0">
            <a:schemeClr val="accent1">
              <a:hueOff val="0"/>
              <a:satOff val="0"/>
              <a:lumOff val="0"/>
              <a:alphaOff val="0"/>
            </a:schemeClr>
          </a:effectRef>
          <a:fontRef idx="minor">
            <a:schemeClr val="lt1"/>
          </a:fontRef>
        </p:style>
        <p:txBody>
          <a:bodyPr spcFirstLastPara="0" vert="horz" wrap="square" lIns="492896" tIns="53340" rIns="99567" bIns="53339" numCol="1" spcCol="1268" anchor="ctr" anchorCtr="0">
            <a:noAutofit/>
          </a:bodyPr>
          <a:lstStyle/>
          <a:p>
            <a:pPr marL="0" marR="0" lvl="0" indent="0" algn="l" defTabSz="622299"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cs typeface="Arial"/>
              </a:rPr>
              <a:t>Good Planning, Better Survey Data – Introduction to Web Survey Design </a:t>
            </a:r>
            <a:endParaRPr kumimoji="0" lang="en-US" sz="1400" b="0" i="0" u="none" strike="noStrike" kern="0" cap="none" spc="0" normalizeH="0" baseline="0" noProof="0">
              <a:ln>
                <a:noFill/>
              </a:ln>
              <a:solidFill>
                <a:prstClr val="white"/>
              </a:solidFill>
              <a:effectLst/>
              <a:uLnTx/>
              <a:uFillTx/>
              <a:latin typeface="Calibri"/>
              <a:cs typeface="Arial"/>
            </a:endParaRPr>
          </a:p>
        </p:txBody>
      </p:sp>
      <p:sp>
        <p:nvSpPr>
          <p:cNvPr id="43" name="Textfeld 20">
            <a:extLst>
              <a:ext uri="{FF2B5EF4-FFF2-40B4-BE49-F238E27FC236}">
                <a16:creationId xmlns:a16="http://schemas.microsoft.com/office/drawing/2014/main" id="{D11FEBDB-659B-4F8C-ADEC-216492CD216C}"/>
              </a:ext>
            </a:extLst>
          </p:cNvPr>
          <p:cNvSpPr txBox="1"/>
          <p:nvPr/>
        </p:nvSpPr>
        <p:spPr bwMode="auto">
          <a:xfrm>
            <a:off x="6308134" y="2351616"/>
            <a:ext cx="999999" cy="27467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cs typeface="Arial"/>
              </a:rPr>
              <a:t>02.06.</a:t>
            </a:r>
            <a:endParaRPr kumimoji="0" lang="en-US" sz="1200" b="0" i="0" u="none" strike="noStrike" kern="0" cap="none" spc="0" normalizeH="0" baseline="0" noProof="0">
              <a:ln>
                <a:noFill/>
              </a:ln>
              <a:solidFill>
                <a:prstClr val="black"/>
              </a:solidFill>
              <a:effectLst/>
              <a:uLnTx/>
              <a:uFillTx/>
              <a:latin typeface="Calibri"/>
              <a:cs typeface="Arial"/>
            </a:endParaRPr>
          </a:p>
        </p:txBody>
      </p:sp>
      <p:sp>
        <p:nvSpPr>
          <p:cNvPr id="29" name="Freihandform: Form 28">
            <a:extLst>
              <a:ext uri="{FF2B5EF4-FFF2-40B4-BE49-F238E27FC236}">
                <a16:creationId xmlns:a16="http://schemas.microsoft.com/office/drawing/2014/main" id="{E4271C38-1BE1-42B2-B711-232B6B228C91}"/>
              </a:ext>
            </a:extLst>
          </p:cNvPr>
          <p:cNvSpPr/>
          <p:nvPr/>
        </p:nvSpPr>
        <p:spPr bwMode="auto">
          <a:xfrm>
            <a:off x="6779140" y="3025122"/>
            <a:ext cx="5123729" cy="713339"/>
          </a:xfrm>
          <a:custGeom>
            <a:avLst/>
            <a:gdLst>
              <a:gd name="connsiteX0" fmla="*/ 0 w 5123729"/>
              <a:gd name="connsiteY0" fmla="*/ 0 h 713338"/>
              <a:gd name="connsiteX1" fmla="*/ 4767060 w 5123729"/>
              <a:gd name="connsiteY1" fmla="*/ 0 h 713338"/>
              <a:gd name="connsiteX2" fmla="*/ 5123729 w 5123729"/>
              <a:gd name="connsiteY2" fmla="*/ 356669 h 713338"/>
              <a:gd name="connsiteX3" fmla="*/ 4767060 w 5123729"/>
              <a:gd name="connsiteY3" fmla="*/ 713338 h 713338"/>
              <a:gd name="connsiteX4" fmla="*/ 0 w 5123729"/>
              <a:gd name="connsiteY4" fmla="*/ 713338 h 713338"/>
              <a:gd name="connsiteX5" fmla="*/ 0 w 5123729"/>
              <a:gd name="connsiteY5" fmla="*/ 0 h 71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729" h="713338" extrusionOk="0">
                <a:moveTo>
                  <a:pt x="5123729" y="713337"/>
                </a:moveTo>
                <a:lnTo>
                  <a:pt x="356669" y="713337"/>
                </a:lnTo>
                <a:lnTo>
                  <a:pt x="0" y="356669"/>
                </a:lnTo>
                <a:lnTo>
                  <a:pt x="356669" y="1"/>
                </a:lnTo>
                <a:lnTo>
                  <a:pt x="5123729" y="1"/>
                </a:lnTo>
                <a:lnTo>
                  <a:pt x="5123729" y="713337"/>
                </a:lnTo>
                <a:close/>
              </a:path>
            </a:pathLst>
          </a:custGeom>
          <a:solidFill>
            <a:srgbClr val="09997E">
              <a:alpha val="20000"/>
            </a:srgbClr>
          </a:solidFill>
          <a:ln w="28575">
            <a:noFill/>
          </a:ln>
        </p:spPr>
        <p:style>
          <a:lnRef idx="2">
            <a:srgbClr val="000000"/>
          </a:lnRef>
          <a:fillRef idx="1">
            <a:srgbClr val="000000"/>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492897" tIns="53341" rIns="99568" bIns="53340" numCol="1" spcCol="1270" anchor="ctr" anchorCtr="0">
            <a:noAutofit/>
          </a:bodyPr>
          <a:lstStyle/>
          <a:p>
            <a:pPr marL="0" marR="0" lvl="0" indent="0" algn="l" defTabSz="6223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cs typeface="Arial"/>
              </a:rPr>
              <a:t>Data Collection Made Easy – Implementing Web Surveys with EUSurvey </a:t>
            </a:r>
            <a:endParaRPr kumimoji="0" lang="en-US" sz="1400" b="0" i="0" u="none" strike="noStrike" kern="0" cap="none" spc="0" normalizeH="0" baseline="0" noProof="0">
              <a:ln>
                <a:noFill/>
              </a:ln>
              <a:solidFill>
                <a:prstClr val="white">
                  <a:hueOff val="0"/>
                  <a:satOff val="0"/>
                  <a:lumOff val="0"/>
                  <a:alphaOff val="0"/>
                </a:prstClr>
              </a:solidFill>
              <a:effectLst/>
              <a:uLnTx/>
              <a:uFillTx/>
              <a:latin typeface="Calibri"/>
              <a:cs typeface="Arial"/>
            </a:endParaRPr>
          </a:p>
        </p:txBody>
      </p:sp>
      <p:sp>
        <p:nvSpPr>
          <p:cNvPr id="31" name="Textfeld 20">
            <a:extLst>
              <a:ext uri="{FF2B5EF4-FFF2-40B4-BE49-F238E27FC236}">
                <a16:creationId xmlns:a16="http://schemas.microsoft.com/office/drawing/2014/main" id="{1A2FCC63-301E-49B6-BDDA-A81C9368C9F9}"/>
              </a:ext>
            </a:extLst>
          </p:cNvPr>
          <p:cNvSpPr txBox="1"/>
          <p:nvPr/>
        </p:nvSpPr>
        <p:spPr bwMode="auto">
          <a:xfrm>
            <a:off x="6312096" y="3229315"/>
            <a:ext cx="995680" cy="27467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cs typeface="Arial"/>
              </a:rPr>
              <a:t>16.-17.06.</a:t>
            </a:r>
            <a:endParaRPr kumimoji="0" lang="en-US" sz="1200" b="0" i="0" u="none" strike="noStrike" kern="0" cap="none" spc="0" normalizeH="0" baseline="0" noProof="0">
              <a:ln>
                <a:noFill/>
              </a:ln>
              <a:solidFill>
                <a:prstClr val="black"/>
              </a:solidFill>
              <a:effectLst/>
              <a:uLnTx/>
              <a:uFillTx/>
              <a:latin typeface="Calibri"/>
              <a:cs typeface="Arial"/>
            </a:endParaRPr>
          </a:p>
        </p:txBody>
      </p:sp>
      <p:sp>
        <p:nvSpPr>
          <p:cNvPr id="33" name="Freihandform: Form 32">
            <a:extLst>
              <a:ext uri="{FF2B5EF4-FFF2-40B4-BE49-F238E27FC236}">
                <a16:creationId xmlns:a16="http://schemas.microsoft.com/office/drawing/2014/main" id="{BAC0EE15-5493-4202-94E8-9E8BD0CE786C}"/>
              </a:ext>
            </a:extLst>
          </p:cNvPr>
          <p:cNvSpPr/>
          <p:nvPr/>
        </p:nvSpPr>
        <p:spPr bwMode="auto">
          <a:xfrm>
            <a:off x="6768729" y="3886306"/>
            <a:ext cx="5123729" cy="713339"/>
          </a:xfrm>
          <a:custGeom>
            <a:avLst/>
            <a:gdLst>
              <a:gd name="connsiteX0" fmla="*/ 0 w 5123729"/>
              <a:gd name="connsiteY0" fmla="*/ 0 h 713338"/>
              <a:gd name="connsiteX1" fmla="*/ 4767060 w 5123729"/>
              <a:gd name="connsiteY1" fmla="*/ 0 h 713338"/>
              <a:gd name="connsiteX2" fmla="*/ 5123729 w 5123729"/>
              <a:gd name="connsiteY2" fmla="*/ 356669 h 713338"/>
              <a:gd name="connsiteX3" fmla="*/ 4767060 w 5123729"/>
              <a:gd name="connsiteY3" fmla="*/ 713338 h 713338"/>
              <a:gd name="connsiteX4" fmla="*/ 0 w 5123729"/>
              <a:gd name="connsiteY4" fmla="*/ 713338 h 713338"/>
              <a:gd name="connsiteX5" fmla="*/ 0 w 5123729"/>
              <a:gd name="connsiteY5" fmla="*/ 0 h 71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729" h="713338" extrusionOk="0">
                <a:moveTo>
                  <a:pt x="5123729" y="713337"/>
                </a:moveTo>
                <a:lnTo>
                  <a:pt x="356669" y="713337"/>
                </a:lnTo>
                <a:lnTo>
                  <a:pt x="0" y="356669"/>
                </a:lnTo>
                <a:lnTo>
                  <a:pt x="356669" y="1"/>
                </a:lnTo>
                <a:lnTo>
                  <a:pt x="5123729" y="1"/>
                </a:lnTo>
                <a:lnTo>
                  <a:pt x="5123729" y="713337"/>
                </a:lnTo>
                <a:close/>
              </a:path>
            </a:pathLst>
          </a:custGeom>
          <a:solidFill>
            <a:schemeClr val="accent4">
              <a:lumMod val="40000"/>
              <a:lumOff val="60000"/>
            </a:schemeClr>
          </a:solidFill>
          <a:ln>
            <a:noFill/>
          </a:ln>
        </p:spPr>
        <p:style>
          <a:lnRef idx="2">
            <a:srgbClr val="000000"/>
          </a:lnRef>
          <a:fillRef idx="1">
            <a:srgbClr val="000000"/>
          </a:fillRef>
          <a:effectRef idx="0">
            <a:schemeClr val="accent1">
              <a:hueOff val="0"/>
              <a:satOff val="0"/>
              <a:lumOff val="0"/>
              <a:alphaOff val="0"/>
            </a:schemeClr>
          </a:effectRef>
          <a:fontRef idx="minor">
            <a:schemeClr val="lt1"/>
          </a:fontRef>
        </p:style>
        <p:txBody>
          <a:bodyPr spcFirstLastPara="0" vert="horz" wrap="square" lIns="492897" tIns="53341" rIns="99568" bIns="53340" numCol="1" spcCol="1270" anchor="ctr" anchorCtr="0">
            <a:noAutofit/>
          </a:bodyPr>
          <a:lstStyle/>
          <a:p>
            <a:pPr marL="0" marR="0" lvl="0" indent="0" algn="l" defTabSz="6223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Python Quickstart for Quantitative Data</a:t>
            </a:r>
          </a:p>
        </p:txBody>
      </p:sp>
      <p:sp>
        <p:nvSpPr>
          <p:cNvPr id="34" name="Ellipse 33">
            <a:extLst>
              <a:ext uri="{FF2B5EF4-FFF2-40B4-BE49-F238E27FC236}">
                <a16:creationId xmlns:a16="http://schemas.microsoft.com/office/drawing/2014/main" id="{5D790102-E9C9-4601-9A29-967617A7DD69}"/>
              </a:ext>
              <a:ext uri="{C183D7F6-B498-43B3-948B-1728B52AA6E4}">
                <adec:decorative xmlns:adec="http://schemas.microsoft.com/office/drawing/2017/decorative" val="1"/>
              </a:ext>
            </a:extLst>
          </p:cNvPr>
          <p:cNvSpPr/>
          <p:nvPr/>
        </p:nvSpPr>
        <p:spPr bwMode="auto">
          <a:xfrm>
            <a:off x="6422472" y="3821074"/>
            <a:ext cx="713337" cy="713337"/>
          </a:xfrm>
          <a:prstGeom prst="ellipse">
            <a:avLst/>
          </a:prstGeom>
          <a:solidFill>
            <a:schemeClr val="accent4">
              <a:lumMod val="60000"/>
              <a:lumOff val="40000"/>
            </a:schemeClr>
          </a:solidFill>
          <a:ln w="28575">
            <a:noFill/>
          </a:ln>
        </p:spPr>
        <p:style>
          <a:lnRef idx="2">
            <a:srgbClr val="000000"/>
          </a:lnRef>
          <a:fillRef idx="1">
            <a:srgbClr val="00000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hueOff val="0"/>
                  <a:satOff val="0"/>
                  <a:lumOff val="0"/>
                  <a:alphaOff val="0"/>
                </a:prstClr>
              </a:solidFill>
              <a:effectLst/>
              <a:uLnTx/>
              <a:uFillTx/>
              <a:latin typeface="Calibri"/>
              <a:cs typeface="Arial"/>
            </a:endParaRPr>
          </a:p>
        </p:txBody>
      </p:sp>
      <p:sp>
        <p:nvSpPr>
          <p:cNvPr id="35" name="Textfeld 22">
            <a:extLst>
              <a:ext uri="{FF2B5EF4-FFF2-40B4-BE49-F238E27FC236}">
                <a16:creationId xmlns:a16="http://schemas.microsoft.com/office/drawing/2014/main" id="{B89380C8-0488-40EB-A241-6E8A96B0AF75}"/>
              </a:ext>
            </a:extLst>
          </p:cNvPr>
          <p:cNvSpPr txBox="1"/>
          <p:nvPr/>
        </p:nvSpPr>
        <p:spPr bwMode="auto">
          <a:xfrm>
            <a:off x="6252448" y="4018417"/>
            <a:ext cx="995680" cy="27467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rPr>
              <a:t>24.06.</a:t>
            </a: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7" name="Freihandform: Form 36">
            <a:extLst>
              <a:ext uri="{FF2B5EF4-FFF2-40B4-BE49-F238E27FC236}">
                <a16:creationId xmlns:a16="http://schemas.microsoft.com/office/drawing/2014/main" id="{2206C384-53F5-4D7A-AB43-512684B02EBF}"/>
              </a:ext>
            </a:extLst>
          </p:cNvPr>
          <p:cNvSpPr/>
          <p:nvPr/>
        </p:nvSpPr>
        <p:spPr bwMode="auto">
          <a:xfrm>
            <a:off x="6825670" y="4701316"/>
            <a:ext cx="5066788" cy="713337"/>
          </a:xfrm>
          <a:custGeom>
            <a:avLst/>
            <a:gdLst>
              <a:gd name="connsiteX0" fmla="*/ 0 w 5123729"/>
              <a:gd name="connsiteY0" fmla="*/ 0 h 713338"/>
              <a:gd name="connsiteX1" fmla="*/ 4767060 w 5123729"/>
              <a:gd name="connsiteY1" fmla="*/ 0 h 713338"/>
              <a:gd name="connsiteX2" fmla="*/ 5123729 w 5123729"/>
              <a:gd name="connsiteY2" fmla="*/ 356669 h 713338"/>
              <a:gd name="connsiteX3" fmla="*/ 4767060 w 5123729"/>
              <a:gd name="connsiteY3" fmla="*/ 713338 h 713338"/>
              <a:gd name="connsiteX4" fmla="*/ 0 w 5123729"/>
              <a:gd name="connsiteY4" fmla="*/ 713338 h 713338"/>
              <a:gd name="connsiteX5" fmla="*/ 0 w 5123729"/>
              <a:gd name="connsiteY5" fmla="*/ 0 h 71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729" h="713338" extrusionOk="0">
                <a:moveTo>
                  <a:pt x="5123729" y="713337"/>
                </a:moveTo>
                <a:lnTo>
                  <a:pt x="356669" y="713337"/>
                </a:lnTo>
                <a:lnTo>
                  <a:pt x="0" y="356669"/>
                </a:lnTo>
                <a:lnTo>
                  <a:pt x="356669" y="1"/>
                </a:lnTo>
                <a:lnTo>
                  <a:pt x="5123729" y="1"/>
                </a:lnTo>
                <a:lnTo>
                  <a:pt x="5123729" y="713337"/>
                </a:lnTo>
                <a:close/>
              </a:path>
            </a:pathLst>
          </a:custGeom>
          <a:solidFill>
            <a:schemeClr val="accent2">
              <a:alpha val="46000"/>
            </a:schemeClr>
          </a:solidFill>
          <a:ln>
            <a:noFill/>
          </a:ln>
        </p:spPr>
        <p:style>
          <a:lnRef idx="2">
            <a:srgbClr val="000000"/>
          </a:lnRef>
          <a:fillRef idx="1">
            <a:srgbClr val="000000"/>
          </a:fillRef>
          <a:effectRef idx="0">
            <a:schemeClr val="accent1">
              <a:hueOff val="0"/>
              <a:satOff val="0"/>
              <a:lumOff val="0"/>
              <a:alphaOff val="0"/>
            </a:schemeClr>
          </a:effectRef>
          <a:fontRef idx="minor">
            <a:schemeClr val="lt1"/>
          </a:fontRef>
        </p:style>
        <p:txBody>
          <a:bodyPr spcFirstLastPara="0" vert="horz" wrap="square" lIns="492896" tIns="53340" rIns="99567" bIns="53339" numCol="1" spcCol="1268" anchor="ctr" anchorCtr="0">
            <a:noAutofit/>
          </a:bodyPr>
          <a:lstStyle/>
          <a:p>
            <a:pPr marL="0" marR="0" lvl="0" indent="0" algn="l" defTabSz="6223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cs typeface="Arial"/>
              </a:rPr>
              <a:t>From Data Chaos to Clarity: Essential Strategies for Research Data Management in Qualitative Research </a:t>
            </a:r>
            <a:endParaRPr kumimoji="0" lang="en-US" sz="1400" b="0" i="0" u="none" strike="noStrike" kern="0" cap="none" spc="0" normalizeH="0" baseline="0" noProof="0">
              <a:ln>
                <a:noFill/>
              </a:ln>
              <a:solidFill>
                <a:prstClr val="white"/>
              </a:solidFill>
              <a:effectLst/>
              <a:uLnTx/>
              <a:uFillTx/>
              <a:latin typeface="Calibri"/>
              <a:cs typeface="Arial"/>
            </a:endParaRPr>
          </a:p>
        </p:txBody>
      </p:sp>
      <p:sp>
        <p:nvSpPr>
          <p:cNvPr id="39" name="Textfeld 20">
            <a:extLst>
              <a:ext uri="{FF2B5EF4-FFF2-40B4-BE49-F238E27FC236}">
                <a16:creationId xmlns:a16="http://schemas.microsoft.com/office/drawing/2014/main" id="{28E7EBAB-D60D-45FE-93C5-2B1A9A789345}"/>
              </a:ext>
            </a:extLst>
          </p:cNvPr>
          <p:cNvSpPr txBox="1"/>
          <p:nvPr/>
        </p:nvSpPr>
        <p:spPr bwMode="auto">
          <a:xfrm>
            <a:off x="6344422" y="4920645"/>
            <a:ext cx="996040" cy="27467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cs typeface="Arial"/>
              </a:rPr>
              <a:t>25.06.</a:t>
            </a:r>
            <a:endParaRPr kumimoji="0" lang="en-US" sz="1200" b="0" i="0" u="none" strike="noStrike" kern="0" cap="none" spc="0" normalizeH="0" baseline="0" noProof="0">
              <a:ln>
                <a:noFill/>
              </a:ln>
              <a:solidFill>
                <a:prstClr val="black"/>
              </a:solidFill>
              <a:effectLst/>
              <a:uLnTx/>
              <a:uFillTx/>
              <a:latin typeface="Calibri"/>
              <a:cs typeface="Arial"/>
            </a:endParaRPr>
          </a:p>
        </p:txBody>
      </p:sp>
      <p:sp>
        <p:nvSpPr>
          <p:cNvPr id="22" name="Freihandform: Form 21">
            <a:extLst>
              <a:ext uri="{FF2B5EF4-FFF2-40B4-BE49-F238E27FC236}">
                <a16:creationId xmlns:a16="http://schemas.microsoft.com/office/drawing/2014/main" id="{8D456072-108F-49A0-8AED-B35E9B3323DE}"/>
              </a:ext>
            </a:extLst>
          </p:cNvPr>
          <p:cNvSpPr/>
          <p:nvPr/>
        </p:nvSpPr>
        <p:spPr bwMode="auto">
          <a:xfrm>
            <a:off x="6804919" y="5545122"/>
            <a:ext cx="5123729" cy="713340"/>
          </a:xfrm>
          <a:custGeom>
            <a:avLst/>
            <a:gdLst>
              <a:gd name="connsiteX0" fmla="*/ 0 w 5123729"/>
              <a:gd name="connsiteY0" fmla="*/ 0 h 713338"/>
              <a:gd name="connsiteX1" fmla="*/ 4767060 w 5123729"/>
              <a:gd name="connsiteY1" fmla="*/ 0 h 713338"/>
              <a:gd name="connsiteX2" fmla="*/ 5123729 w 5123729"/>
              <a:gd name="connsiteY2" fmla="*/ 356669 h 713338"/>
              <a:gd name="connsiteX3" fmla="*/ 4767060 w 5123729"/>
              <a:gd name="connsiteY3" fmla="*/ 713338 h 713338"/>
              <a:gd name="connsiteX4" fmla="*/ 0 w 5123729"/>
              <a:gd name="connsiteY4" fmla="*/ 713338 h 713338"/>
              <a:gd name="connsiteX5" fmla="*/ 0 w 5123729"/>
              <a:gd name="connsiteY5" fmla="*/ 0 h 71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729" h="713338" extrusionOk="0">
                <a:moveTo>
                  <a:pt x="5123729" y="713337"/>
                </a:moveTo>
                <a:lnTo>
                  <a:pt x="356669" y="713337"/>
                </a:lnTo>
                <a:lnTo>
                  <a:pt x="0" y="356669"/>
                </a:lnTo>
                <a:lnTo>
                  <a:pt x="356669" y="1"/>
                </a:lnTo>
                <a:lnTo>
                  <a:pt x="5123729" y="1"/>
                </a:lnTo>
                <a:lnTo>
                  <a:pt x="5123729" y="713337"/>
                </a:lnTo>
                <a:close/>
              </a:path>
            </a:pathLst>
          </a:custGeom>
          <a:solidFill>
            <a:srgbClr val="EA0038">
              <a:alpha val="36000"/>
            </a:srgbClr>
          </a:solidFill>
          <a:ln>
            <a:noFill/>
          </a:ln>
        </p:spPr>
        <p:style>
          <a:lnRef idx="2">
            <a:srgbClr val="000000"/>
          </a:lnRef>
          <a:fillRef idx="1">
            <a:srgbClr val="000000"/>
          </a:fillRef>
          <a:effectRef idx="0">
            <a:schemeClr val="accent1">
              <a:hueOff val="0"/>
              <a:satOff val="0"/>
              <a:lumOff val="0"/>
              <a:alphaOff val="0"/>
            </a:schemeClr>
          </a:effectRef>
          <a:fontRef idx="minor">
            <a:schemeClr val="lt1"/>
          </a:fontRef>
        </p:style>
        <p:txBody>
          <a:bodyPr spcFirstLastPara="0" vert="horz" wrap="square" lIns="492897" tIns="53341" rIns="99568" bIns="53341" numCol="1" spcCol="1270" anchor="ctr" anchorCtr="0">
            <a:noAutofit/>
          </a:bodyPr>
          <a:lstStyle/>
          <a:p>
            <a:pPr marL="0" marR="0" lvl="0" indent="0" algn="l" defTabSz="6223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Applied Text Mining Using Python</a:t>
            </a:r>
          </a:p>
        </p:txBody>
      </p:sp>
      <p:sp>
        <p:nvSpPr>
          <p:cNvPr id="27" name="Textfeld 18">
            <a:extLst>
              <a:ext uri="{FF2B5EF4-FFF2-40B4-BE49-F238E27FC236}">
                <a16:creationId xmlns:a16="http://schemas.microsoft.com/office/drawing/2014/main" id="{F5F6182B-5A62-448D-9993-7F651733B136}"/>
              </a:ext>
            </a:extLst>
          </p:cNvPr>
          <p:cNvSpPr txBox="1"/>
          <p:nvPr/>
        </p:nvSpPr>
        <p:spPr bwMode="auto">
          <a:xfrm>
            <a:off x="6293523" y="5789850"/>
            <a:ext cx="99963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rPr>
              <a:t> 14-17.07.</a:t>
            </a:r>
            <a:endParaRPr kumimoji="0" lang="en-US" sz="12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6" name="Textfeld 25">
            <a:extLst>
              <a:ext uri="{FF2B5EF4-FFF2-40B4-BE49-F238E27FC236}">
                <a16:creationId xmlns:a16="http://schemas.microsoft.com/office/drawing/2014/main" id="{604E2D86-CA19-4A45-B89D-9068DCBA463B}"/>
              </a:ext>
            </a:extLst>
          </p:cNvPr>
          <p:cNvSpPr txBox="1"/>
          <p:nvPr/>
        </p:nvSpPr>
        <p:spPr bwMode="auto">
          <a:xfrm>
            <a:off x="6506857" y="6405627"/>
            <a:ext cx="2387600" cy="369332"/>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And many more…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 name="Grafik 12">
            <a:extLst>
              <a:ext uri="{FF2B5EF4-FFF2-40B4-BE49-F238E27FC236}">
                <a16:creationId xmlns:a16="http://schemas.microsoft.com/office/drawing/2014/main" id="{9B82EA2E-171D-4380-8644-69CE1A5873AE}"/>
              </a:ex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sp>
        <p:nvSpPr>
          <p:cNvPr id="864523254" name="Foliennummernplatzhalter 6"/>
          <p:cNvSpPr>
            <a:spLocks noGrp="1"/>
          </p:cNvSpPr>
          <p:nvPr>
            <p:ph type="sldNum" sz="quarter" idx="12"/>
          </p:nvPr>
        </p:nvSpPr>
        <p:spPr bwMode="auto"/>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6F22B1CD-6981-0D74-BD2F-7040568F3B6E}" type="slidenum">
              <a:rPr kumimoji="0" lang="en-US" sz="1200" b="0" i="0" u="none" strike="noStrike" kern="0" cap="none" spc="0" normalizeH="0" baseline="0" noProof="0">
                <a:ln>
                  <a:noFill/>
                </a:ln>
                <a:solidFill>
                  <a:prstClr val="black">
                    <a:tint val="75000"/>
                  </a:prstClr>
                </a:solidFill>
                <a:effectLst/>
                <a:uLnTx/>
                <a:uFillTx/>
                <a:latin typeface="Arial"/>
                <a:cs typeface="Arial"/>
              </a:rPr>
              <a:pPr marL="0" marR="0" lvl="0" indent="0" algn="r" defTabSz="914400" eaLnBrk="1" fontAlgn="auto" latinLnBrk="0" hangingPunct="1">
                <a:lnSpc>
                  <a:spcPct val="100000"/>
                </a:lnSpc>
                <a:spcBef>
                  <a:spcPts val="0"/>
                </a:spcBef>
                <a:spcAft>
                  <a:spcPts val="0"/>
                </a:spcAft>
                <a:buClrTx/>
                <a:buSzTx/>
                <a:buFontTx/>
                <a:buNone/>
                <a:tabLst/>
                <a:defRPr/>
              </a:pPr>
              <a:t>131</a:t>
            </a:fld>
            <a:endParaRPr kumimoji="0" lang="en-US" sz="1200" b="0" i="0" u="none" strike="noStrike" kern="0" cap="none" spc="0" normalizeH="0" baseline="0" noProof="0">
              <a:ln>
                <a:noFill/>
              </a:ln>
              <a:solidFill>
                <a:prstClr val="black">
                  <a:tint val="75000"/>
                </a:prstClr>
              </a:solidFill>
              <a:effectLst/>
              <a:uLnTx/>
              <a:uFillTx/>
              <a:latin typeface="Arial"/>
              <a:cs typeface="Arial"/>
            </a:endParaRPr>
          </a:p>
        </p:txBody>
      </p:sp>
      <p:sp>
        <p:nvSpPr>
          <p:cNvPr id="4" name="Titel 3">
            <a:extLst>
              <a:ext uri="{FF2B5EF4-FFF2-40B4-BE49-F238E27FC236}">
                <a16:creationId xmlns:a16="http://schemas.microsoft.com/office/drawing/2014/main" id="{EDD4A019-F66D-419C-AFC9-A3310BF93540}"/>
              </a:ext>
            </a:extLst>
          </p:cNvPr>
          <p:cNvSpPr>
            <a:spLocks noGrp="1"/>
          </p:cNvSpPr>
          <p:nvPr>
            <p:ph type="title"/>
          </p:nvPr>
        </p:nvSpPr>
        <p:spPr>
          <a:xfrm>
            <a:off x="263352" y="116632"/>
            <a:ext cx="3457600" cy="742944"/>
          </a:xfrm>
        </p:spPr>
        <p:txBody>
          <a:bodyPr>
            <a:normAutofit/>
          </a:bodyPr>
          <a:lstStyle/>
          <a:p>
            <a:r>
              <a:rPr lang="en-US" sz="2400">
                <a:solidFill>
                  <a:schemeClr val="bg1"/>
                </a:solidFill>
                <a:latin typeface="Arial" panose="020B0604020202020204" pitchFamily="34" charset="0"/>
                <a:cs typeface="Arial" panose="020B0604020202020204" pitchFamily="34" charset="0"/>
              </a:rPr>
              <a:t>„Data Snacks“</a:t>
            </a:r>
          </a:p>
        </p:txBody>
      </p:sp>
      <p:pic>
        <p:nvPicPr>
          <p:cNvPr id="14" name="Grafik 13">
            <a:extLst>
              <a:ext uri="{FF2B5EF4-FFF2-40B4-BE49-F238E27FC236}">
                <a16:creationId xmlns:a16="http://schemas.microsoft.com/office/drawing/2014/main" id="{3A408A8E-C651-479A-881E-1D13CDEE443A}"/>
              </a:ext>
              <a:ext uri="{C183D7F6-B498-43B3-948B-1728B52AA6E4}">
                <adec:decorative xmlns:adec="http://schemas.microsoft.com/office/drawing/2017/decorative" val="1"/>
              </a:ext>
            </a:extLst>
          </p:cNvPr>
          <p:cNvPicPr>
            <a:picLocks noChangeAspect="1"/>
          </p:cNvPicPr>
          <p:nvPr/>
        </p:nvPicPr>
        <p:blipFill>
          <a:blip r:embed="rId4"/>
          <a:stretch/>
        </p:blipFill>
        <p:spPr bwMode="auto">
          <a:xfrm>
            <a:off x="9182504" y="101731"/>
            <a:ext cx="988928" cy="623287"/>
          </a:xfrm>
          <a:prstGeom prst="rect">
            <a:avLst/>
          </a:prstGeom>
        </p:spPr>
      </p:pic>
      <p:pic>
        <p:nvPicPr>
          <p:cNvPr id="15" name="Grafik 14">
            <a:extLst>
              <a:ext uri="{FF2B5EF4-FFF2-40B4-BE49-F238E27FC236}">
                <a16:creationId xmlns:a16="http://schemas.microsoft.com/office/drawing/2014/main" id="{F1AFB8FA-332E-4DCD-97E0-166729D2A045}"/>
              </a:ext>
              <a:ext uri="{C183D7F6-B498-43B3-948B-1728B52AA6E4}">
                <adec:decorative xmlns:adec="http://schemas.microsoft.com/office/drawing/2017/decorative" val="1"/>
              </a:ext>
            </a:extLst>
          </p:cNvPr>
          <p:cNvPicPr>
            <a:picLocks noChangeAspect="1"/>
          </p:cNvPicPr>
          <p:nvPr/>
        </p:nvPicPr>
        <p:blipFill>
          <a:blip r:embed="rId5"/>
          <a:stretch/>
        </p:blipFill>
        <p:spPr bwMode="auto">
          <a:xfrm>
            <a:off x="10408395" y="159920"/>
            <a:ext cx="1573665" cy="565098"/>
          </a:xfrm>
          <a:prstGeom prst="rect">
            <a:avLst/>
          </a:prstGeom>
        </p:spPr>
      </p:pic>
      <p:sp>
        <p:nvSpPr>
          <p:cNvPr id="10366887" name="Textfeld 38"/>
          <p:cNvSpPr txBox="1"/>
          <p:nvPr/>
        </p:nvSpPr>
        <p:spPr bwMode="auto">
          <a:xfrm>
            <a:off x="617653" y="1255031"/>
            <a:ext cx="6521751" cy="1444113"/>
          </a:xfrm>
          <a:prstGeom prst="rect">
            <a:avLst/>
          </a:prstGeom>
          <a:noFill/>
        </p:spPr>
        <p:txBody>
          <a:bodyPr wrap="square" rtlCol="0">
            <a:spAutoFit/>
          </a:bodyPr>
          <a:lstStyle/>
          <a:p>
            <a:pPr marL="0" marR="0" lvl="0" indent="0" algn="l" defTabSz="914400" eaLnBrk="1" fontAlgn="auto" latinLnBrk="0" hangingPunct="1">
              <a:lnSpc>
                <a:spcPct val="120000"/>
              </a:lnSpc>
              <a:spcBef>
                <a:spcPts val="0"/>
              </a:spcBef>
              <a:spcAft>
                <a:spcPts val="598"/>
              </a:spcAft>
              <a:buClrTx/>
              <a:buSzTx/>
              <a:buFontTx/>
              <a:buNone/>
              <a:tabLst/>
              <a:defRPr/>
            </a:pPr>
            <a:r>
              <a:rPr kumimoji="0" lang="en-US" sz="2000" b="1" i="0" u="none" strike="noStrike" kern="0" cap="none" spc="0" normalizeH="0" baseline="0" noProof="0">
                <a:ln>
                  <a:noFill/>
                </a:ln>
                <a:solidFill>
                  <a:srgbClr val="197EC6"/>
                </a:solidFill>
                <a:effectLst/>
                <a:uLnTx/>
                <a:uFillTx/>
                <a:latin typeface="Arial"/>
                <a:cs typeface="Arial"/>
              </a:rPr>
              <a:t>Data Insights in 30 Minutes!</a:t>
            </a:r>
            <a:endParaRPr kumimoji="0" lang="en-US" sz="1800" b="0" i="0" u="none" strike="noStrike" kern="0" cap="none" spc="0" normalizeH="0" baseline="0" noProof="0">
              <a:ln>
                <a:noFill/>
              </a:ln>
              <a:solidFill>
                <a:prstClr val="black"/>
              </a:solidFill>
              <a:effectLst/>
              <a:uLnTx/>
              <a:uFillTx/>
              <a:latin typeface="Calibri"/>
              <a:cs typeface="Arial"/>
            </a:endParaRPr>
          </a:p>
          <a:p>
            <a:pPr marL="0" marR="0" lvl="0" indent="0" algn="l" defTabSz="914400" eaLnBrk="1" fontAlgn="auto" latinLnBrk="0" hangingPunct="1">
              <a:lnSpc>
                <a:spcPct val="120000"/>
              </a:lnSpc>
              <a:spcBef>
                <a:spcPts val="0"/>
              </a:spcBef>
              <a:spcAft>
                <a:spcPts val="598"/>
              </a:spcAft>
              <a:buClrTx/>
              <a:buSzTx/>
              <a:buFontTx/>
              <a:buNone/>
              <a:tabLst/>
              <a:defRPr/>
            </a:pPr>
            <a:r>
              <a:rPr kumimoji="0" lang="en-US" sz="1800" b="0" i="0" u="none" strike="noStrike" kern="0" cap="none" spc="0" normalizeH="0" baseline="0" noProof="0">
                <a:ln>
                  <a:noFill/>
                </a:ln>
                <a:solidFill>
                  <a:prstClr val="black"/>
                </a:solidFill>
                <a:effectLst/>
                <a:uLnTx/>
                <a:uFillTx/>
                <a:latin typeface="Arial"/>
                <a:cs typeface="Arial"/>
              </a:rPr>
              <a:t>Short and engaging sessions on different “data topics”</a:t>
            </a:r>
            <a:endParaRPr kumimoji="0" lang="en-US" sz="1800" b="0" i="0" u="none" strike="noStrike" kern="0" cap="none" spc="0" normalizeH="0" baseline="0" noProof="0">
              <a:ln>
                <a:noFill/>
              </a:ln>
              <a:solidFill>
                <a:prstClr val="black"/>
              </a:solidFill>
              <a:effectLst/>
              <a:uLnTx/>
              <a:uFillTx/>
              <a:latin typeface="Calibri"/>
              <a:cs typeface="Arial"/>
            </a:endParaRPr>
          </a:p>
          <a:p>
            <a:pPr marL="180000" marR="0" lvl="0" indent="-180000" algn="l" defTabSz="914400" eaLnBrk="1" fontAlgn="auto" latinLnBrk="0" hangingPunct="1">
              <a:lnSpc>
                <a:spcPct val="120000"/>
              </a:lnSpc>
              <a:spcBef>
                <a:spcPts val="0"/>
              </a:spcBef>
              <a:spcAft>
                <a:spcPts val="598"/>
              </a:spcAft>
              <a:buClrTx/>
              <a:buSzTx/>
              <a:buFont typeface="Wingdings"/>
              <a:buChar char="§"/>
              <a:tabLst/>
              <a:defRPr/>
            </a:pPr>
            <a:endParaRPr kumimoji="0" lang="en-US" sz="600" b="0" i="0" u="none" strike="noStrike" kern="0" cap="none" spc="0" normalizeH="0" baseline="0" noProof="0">
              <a:ln>
                <a:noFill/>
              </a:ln>
              <a:solidFill>
                <a:prstClr val="black"/>
              </a:solidFill>
              <a:effectLst/>
              <a:uLnTx/>
              <a:uFillTx/>
              <a:latin typeface="Arial"/>
              <a:cs typeface="Arial"/>
            </a:endParaRPr>
          </a:p>
          <a:p>
            <a:pPr marL="0" marR="0" lvl="0" indent="0" algn="l" defTabSz="914400" eaLnBrk="1" fontAlgn="auto" latinLnBrk="0" hangingPunct="1">
              <a:lnSpc>
                <a:spcPct val="120000"/>
              </a:lnSpc>
              <a:spcBef>
                <a:spcPts val="0"/>
              </a:spcBef>
              <a:spcAft>
                <a:spcPts val="598"/>
              </a:spcAft>
              <a:buClrTx/>
              <a:buSzTx/>
              <a:buFontTx/>
              <a:buNone/>
              <a:tabLst/>
              <a:defRPr/>
            </a:pPr>
            <a:r>
              <a:rPr kumimoji="0" lang="en-US" sz="1800" b="1" i="0" u="none" strike="noStrike" kern="0" cap="none" spc="0" normalizeH="0" baseline="0" noProof="0">
                <a:ln>
                  <a:noFill/>
                </a:ln>
                <a:solidFill>
                  <a:srgbClr val="197EC6"/>
                </a:solidFill>
                <a:effectLst/>
                <a:uLnTx/>
                <a:uFillTx/>
                <a:latin typeface="Arial"/>
                <a:ea typeface="Arial"/>
                <a:cs typeface="Arial"/>
              </a:rPr>
              <a:t>Next Data Snack Series: May to June 2025</a:t>
            </a:r>
            <a:endParaRPr kumimoji="0" lang="en-US" sz="1800" b="0" i="0" u="none" strike="noStrike" kern="0" cap="none" spc="0" normalizeH="0" baseline="0" noProof="0">
              <a:ln>
                <a:noFill/>
              </a:ln>
              <a:solidFill>
                <a:prstClr val="black"/>
              </a:solidFill>
              <a:effectLst/>
              <a:uLnTx/>
              <a:uFillTx/>
              <a:latin typeface="Calibri"/>
              <a:cs typeface="Arial"/>
            </a:endParaRPr>
          </a:p>
        </p:txBody>
      </p:sp>
      <p:sp>
        <p:nvSpPr>
          <p:cNvPr id="2" name="Textfeld 1">
            <a:extLst>
              <a:ext uri="{FF2B5EF4-FFF2-40B4-BE49-F238E27FC236}">
                <a16:creationId xmlns:a16="http://schemas.microsoft.com/office/drawing/2014/main" id="{EBA1EF29-CF70-4107-BD9C-FBF4F8F11329}"/>
              </a:ext>
            </a:extLst>
          </p:cNvPr>
          <p:cNvSpPr txBox="1"/>
          <p:nvPr/>
        </p:nvSpPr>
        <p:spPr>
          <a:xfrm>
            <a:off x="617653" y="2724578"/>
            <a:ext cx="4464496" cy="1077218"/>
          </a:xfrm>
          <a:prstGeom prst="rect">
            <a:avLst/>
          </a:prstGeom>
          <a:noFill/>
        </p:spPr>
        <p:txBody>
          <a:bodyPr wrap="square" rtlCol="0">
            <a:spAutoFit/>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Free &amp; open for everyone</a:t>
            </a:r>
          </a:p>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Online</a:t>
            </a:r>
          </a:p>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No registration required, just drop in!</a:t>
            </a:r>
          </a:p>
        </p:txBody>
      </p:sp>
      <p:pic>
        <p:nvPicPr>
          <p:cNvPr id="504864052" name="Grafik 504864051" descr="Sharepic for the Data Snack offer from the DSC showing the University and DSC logo, an ice cream cone, and the words „Data snacks: Data Insights in 30 Minutes!“ on a dark blue background. "/>
          <p:cNvPicPr>
            <a:picLocks noChangeAspect="1"/>
          </p:cNvPicPr>
          <p:nvPr/>
        </p:nvPicPr>
        <p:blipFill>
          <a:blip r:embed="rId6"/>
          <a:stretch/>
        </p:blipFill>
        <p:spPr bwMode="auto">
          <a:xfrm>
            <a:off x="5711948" y="4005064"/>
            <a:ext cx="2256260" cy="2256260"/>
          </a:xfrm>
          <a:prstGeom prst="rect">
            <a:avLst/>
          </a:prstGeom>
        </p:spPr>
      </p:pic>
      <p:pic>
        <p:nvPicPr>
          <p:cNvPr id="1026" name="Picture 2" descr="Flyer for the Data Snacks offer showing the different sessions, the dates and their topics under the header „The Menu“. The text of each session is underlaid with a different color and underneath the dates little food signs are put, like a donut, a cocktail glas or a muffin. The different topics are e.g., „Galaxy a Research Data Powerhouse From Analysis to FAIR Management“ or „Making the Most of Large Language Models in Scientific Programming“, etc. ">
            <a:extLst>
              <a:ext uri="{FF2B5EF4-FFF2-40B4-BE49-F238E27FC236}">
                <a16:creationId xmlns:a16="http://schemas.microsoft.com/office/drawing/2014/main" id="{576A7D99-690B-4953-8883-CE1C429C7F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240" y="1348854"/>
            <a:ext cx="3744144" cy="4905884"/>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90B6C63B-81ED-4921-BB6D-D7772D8C51BE}"/>
              </a:ext>
            </a:extLst>
          </p:cNvPr>
          <p:cNvSpPr txBox="1"/>
          <p:nvPr/>
        </p:nvSpPr>
        <p:spPr>
          <a:xfrm>
            <a:off x="617653" y="4370966"/>
            <a:ext cx="4614251" cy="394210"/>
          </a:xfrm>
          <a:prstGeom prst="rect">
            <a:avLst/>
          </a:prstGeom>
          <a:noFill/>
        </p:spPr>
        <p:txBody>
          <a:bodyPr wrap="square">
            <a:spAutoFit/>
          </a:bodyPr>
          <a:lstStyle/>
          <a:p>
            <a:pPr marL="0" marR="0" lvl="0" indent="0" algn="l" defTabSz="914400" eaLnBrk="1" fontAlgn="auto" latinLnBrk="0" hangingPunct="1">
              <a:lnSpc>
                <a:spcPct val="120000"/>
              </a:lnSpc>
              <a:spcBef>
                <a:spcPts val="0"/>
              </a:spcBef>
              <a:spcAft>
                <a:spcPts val="598"/>
              </a:spcAft>
              <a:buClrTx/>
              <a:buSzTx/>
              <a:buFontTx/>
              <a:buNone/>
              <a:tabLst/>
              <a:defRPr/>
            </a:pPr>
            <a:r>
              <a:rPr kumimoji="0" lang="en-US" sz="1800" b="0" i="0" u="none" strike="noStrike" kern="0" cap="none" spc="0" normalizeH="0" baseline="0" noProof="0">
                <a:ln>
                  <a:noFill/>
                </a:ln>
                <a:solidFill>
                  <a:prstClr val="black"/>
                </a:solidFill>
                <a:effectLst/>
                <a:uLnTx/>
                <a:uFillTx/>
                <a:latin typeface="Arial"/>
                <a:ea typeface="Arial"/>
                <a:cs typeface="Arial"/>
              </a:rPr>
              <a:t>More information at:</a:t>
            </a:r>
            <a:endParaRPr kumimoji="0" lang="en-US" sz="1800" b="1" i="0" u="none" strike="noStrike" kern="0" cap="none" spc="0" normalizeH="0" baseline="0" noProof="0">
              <a:ln>
                <a:noFill/>
              </a:ln>
              <a:solidFill>
                <a:prstClr val="black"/>
              </a:solidFill>
              <a:effectLst/>
              <a:uLnTx/>
              <a:uFillTx/>
              <a:latin typeface="Arial"/>
              <a:cs typeface="Arial"/>
            </a:endParaRPr>
          </a:p>
        </p:txBody>
      </p:sp>
      <p:sp>
        <p:nvSpPr>
          <p:cNvPr id="756670509" name=" 756670508"/>
          <p:cNvSpPr/>
          <p:nvPr/>
        </p:nvSpPr>
        <p:spPr bwMode="auto">
          <a:xfrm>
            <a:off x="617653" y="4797152"/>
            <a:ext cx="5190315" cy="1433483"/>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a:ln>
                  <a:noFill/>
                </a:ln>
                <a:solidFill>
                  <a:srgbClr val="0563C1"/>
                </a:solidFill>
                <a:effectLst/>
                <a:uLnTx/>
                <a:uFillTx/>
                <a:latin typeface="Arial"/>
                <a:cs typeface="Arial"/>
                <a:hlinkClick r:id="rId8" tooltip="https://www.dsc-ub.de/data_science_forum.php"/>
              </a:rPr>
              <a:t>https://www.dsc-ub.de/data_science_forum.php</a:t>
            </a:r>
            <a:endParaRPr kumimoji="0" lang="en-US" sz="1800" b="0" i="0" u="none" strike="noStrike" kern="0" cap="none" spc="0" normalizeH="0" baseline="0" noProof="0">
              <a:ln>
                <a:noFill/>
              </a:ln>
              <a:solidFill>
                <a:prstClr val="black"/>
              </a:solidFill>
              <a:effectLst/>
              <a:uLnTx/>
              <a:uFillTx/>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pic>
        <p:nvPicPr>
          <p:cNvPr id="5" name="Grafik 4">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0408395" y="159920"/>
            <a:ext cx="1573665" cy="565098"/>
          </a:xfrm>
          <a:prstGeom prst="rect">
            <a:avLst/>
          </a:prstGeom>
        </p:spPr>
      </p:pic>
      <p:sp>
        <p:nvSpPr>
          <p:cNvPr id="7" name="Foliennummernplatzhalter 3">
            <a:extLst>
              <a:ext uri="{C183D7F6-B498-43B3-948B-1728B52AA6E4}">
                <adec:decorative xmlns:adec="http://schemas.microsoft.com/office/drawing/2017/decorative" val="1"/>
              </a:ext>
            </a:extLst>
          </p:cNvPr>
          <p:cNvSpPr>
            <a:spLocks noGrp="1"/>
          </p:cNvSpPr>
          <p:nvPr>
            <p:ph type="sldNum" idx="18"/>
          </p:nvPr>
        </p:nvSpPr>
        <p:spPr bwMode="auto"/>
        <p:txBody>
          <a:bodyPr/>
          <a:lstStyle/>
          <a:p>
            <a:pPr algn="r">
              <a:defRPr/>
            </a:pPr>
            <a:fld id="{A8918DED-79B9-4C2D-B520-2D6348B37FD9}" type="slidenum">
              <a:rPr lang="en-US" sz="1200" smtClean="0">
                <a:solidFill>
                  <a:schemeClr val="bg1">
                    <a:lumMod val="50000"/>
                  </a:schemeClr>
                </a:solidFill>
                <a:latin typeface="Helvetica"/>
              </a:rPr>
              <a:pPr algn="r">
                <a:defRPr/>
              </a:pPr>
              <a:t>132</a:t>
            </a:fld>
            <a:endParaRPr lang="en-US" sz="1200">
              <a:solidFill>
                <a:schemeClr val="bg1">
                  <a:lumMod val="50000"/>
                </a:schemeClr>
              </a:solidFill>
              <a:latin typeface="Helvetica"/>
            </a:endParaRPr>
          </a:p>
        </p:txBody>
      </p:sp>
      <p:sp>
        <p:nvSpPr>
          <p:cNvPr id="8" name="Rechteck 7"/>
          <p:cNvSpPr/>
          <p:nvPr/>
        </p:nvSpPr>
        <p:spPr bwMode="auto">
          <a:xfrm>
            <a:off x="375931" y="153545"/>
            <a:ext cx="6152117" cy="669094"/>
          </a:xfrm>
          <a:prstGeom prst="rect">
            <a:avLst/>
          </a:prstGeom>
        </p:spPr>
        <p:txBody>
          <a:bodyPr wrap="square">
            <a:spAutoFit/>
          </a:bodyPr>
          <a:lstStyle/>
          <a:p>
            <a:pPr>
              <a:lnSpc>
                <a:spcPct val="150000"/>
              </a:lnSpc>
              <a:defRPr/>
            </a:pPr>
            <a:r>
              <a:rPr lang="en-US" sz="2800">
                <a:solidFill>
                  <a:schemeClr val="bg1"/>
                </a:solidFill>
                <a:latin typeface="Arial"/>
                <a:cs typeface="Arial"/>
              </a:rPr>
              <a:t>Resources</a:t>
            </a:r>
            <a:endParaRPr lang="en-US" sz="2800"/>
          </a:p>
        </p:txBody>
      </p:sp>
      <p:sp>
        <p:nvSpPr>
          <p:cNvPr id="12" name="Titel 12"/>
          <p:cNvSpPr>
            <a:spLocks noGrp="1"/>
          </p:cNvSpPr>
          <p:nvPr>
            <p:ph type="title"/>
          </p:nvPr>
        </p:nvSpPr>
        <p:spPr bwMode="auto">
          <a:xfrm>
            <a:off x="267419" y="713575"/>
            <a:ext cx="10514160" cy="1324080"/>
          </a:xfrm>
        </p:spPr>
        <p:txBody>
          <a:bodyPr>
            <a:noAutofit/>
          </a:bodyPr>
          <a:lstStyle/>
          <a:p>
            <a:pPr>
              <a:defRPr/>
            </a:pPr>
            <a:r>
              <a:rPr lang="en-US" sz="2800" b="1">
                <a:solidFill>
                  <a:srgbClr val="0070C0"/>
                </a:solidFill>
                <a:latin typeface="Arial"/>
                <a:cs typeface="Arial"/>
              </a:rPr>
              <a:t>DataNord Consulting Service</a:t>
            </a:r>
          </a:p>
        </p:txBody>
      </p:sp>
      <p:pic>
        <p:nvPicPr>
          <p:cNvPr id="18" name="Grafik 17">
            <a:extLst>
              <a:ext uri="{C183D7F6-B498-43B3-948B-1728B52AA6E4}">
                <adec:decorative xmlns:adec="http://schemas.microsoft.com/office/drawing/2017/decorative" val="1"/>
              </a:ext>
            </a:extLst>
          </p:cNvPr>
          <p:cNvPicPr>
            <a:picLocks noChangeAspect="1"/>
          </p:cNvPicPr>
          <p:nvPr/>
        </p:nvPicPr>
        <p:blipFill>
          <a:blip r:embed="rId5"/>
          <a:stretch/>
        </p:blipFill>
        <p:spPr bwMode="auto">
          <a:xfrm>
            <a:off x="9182504" y="101731"/>
            <a:ext cx="988928" cy="623287"/>
          </a:xfrm>
          <a:prstGeom prst="rect">
            <a:avLst/>
          </a:prstGeom>
        </p:spPr>
      </p:pic>
      <p:sp>
        <p:nvSpPr>
          <p:cNvPr id="13" name="Inhaltsplatzhalter 13"/>
          <p:cNvSpPr txBox="1"/>
          <p:nvPr/>
        </p:nvSpPr>
        <p:spPr bwMode="auto">
          <a:xfrm>
            <a:off x="5524499" y="3848497"/>
            <a:ext cx="6444643" cy="3396927"/>
          </a:xfrm>
          <a:prstGeom prst="rect">
            <a:avLst/>
          </a:prstGeom>
        </p:spPr>
        <p:txBody>
          <a:bodyPr vert="horz" lIns="91440" tIns="45720" rIns="91440" bIns="45720" rtlCol="0" anchor="ctr"/>
          <a:lstStyle>
            <a:defPPr>
              <a:defRPr lang="de-DE"/>
            </a:defPPr>
            <a:lvl1pPr marL="0" algn="l" defTabSz="914400">
              <a:defRPr sz="1200">
                <a:solidFill>
                  <a:schemeClr val="tx1">
                    <a:tint val="75000"/>
                  </a:schemeClr>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285750" indent="-285750">
              <a:spcAft>
                <a:spcPts val="600"/>
              </a:spcAft>
              <a:buFont typeface="Arial"/>
              <a:buChar char="•"/>
              <a:defRPr/>
            </a:pPr>
            <a:r>
              <a:rPr lang="en-US" sz="1800">
                <a:solidFill>
                  <a:schemeClr val="tx1"/>
                </a:solidFill>
                <a:latin typeface="Arial"/>
                <a:cs typeface="Arial"/>
              </a:rPr>
              <a:t>Interdisciplinary Help Desk for researchers from all DataNord institutions</a:t>
            </a:r>
            <a:endParaRPr lang="en-US"/>
          </a:p>
          <a:p>
            <a:pPr marL="285750" indent="-285750">
              <a:spcAft>
                <a:spcPts val="600"/>
              </a:spcAft>
              <a:buFont typeface="Arial"/>
              <a:buChar char="•"/>
              <a:defRPr/>
            </a:pPr>
            <a:r>
              <a:rPr lang="en-US" sz="1800">
                <a:solidFill>
                  <a:schemeClr val="tx1"/>
                </a:solidFill>
                <a:latin typeface="Arial"/>
                <a:cs typeface="Arial"/>
              </a:rPr>
              <a:t>Support in the application phase and research process</a:t>
            </a:r>
            <a:endParaRPr lang="en-US"/>
          </a:p>
          <a:p>
            <a:pPr marL="285750" indent="-285750">
              <a:spcAft>
                <a:spcPts val="600"/>
              </a:spcAft>
              <a:buFont typeface="Arial"/>
              <a:buChar char="•"/>
              <a:defRPr/>
            </a:pPr>
            <a:r>
              <a:rPr lang="en-US" sz="1800">
                <a:solidFill>
                  <a:schemeClr val="tx1"/>
                </a:solidFill>
                <a:latin typeface="Arial"/>
                <a:cs typeface="Arial"/>
              </a:rPr>
              <a:t>Free of charge!</a:t>
            </a:r>
            <a:endParaRPr lang="en-US"/>
          </a:p>
          <a:p>
            <a:pPr marL="285750" indent="-285750">
              <a:spcAft>
                <a:spcPts val="600"/>
              </a:spcAft>
              <a:buFont typeface="Arial"/>
              <a:buChar char="•"/>
              <a:defRPr/>
            </a:pPr>
            <a:r>
              <a:rPr lang="en-US" sz="1800">
                <a:solidFill>
                  <a:schemeClr val="tx1"/>
                </a:solidFill>
                <a:latin typeface="Arial"/>
                <a:cs typeface="Arial"/>
              </a:rPr>
              <a:t>More information: </a:t>
            </a:r>
            <a:r>
              <a:rPr lang="en-US" sz="1800" u="sng">
                <a:latin typeface="Arial"/>
                <a:cs typeface="Arial"/>
                <a:hlinkClick r:id="rId6" tooltip="https://dsc-ub.de/beratungen.php"/>
              </a:rPr>
              <a:t>https://dsc-ub.de/en/consultation.php</a:t>
            </a:r>
            <a:r>
              <a:rPr lang="en-US" sz="1800">
                <a:latin typeface="Arial"/>
                <a:cs typeface="Arial"/>
              </a:rPr>
              <a:t>   </a:t>
            </a:r>
            <a:endParaRPr lang="en-US"/>
          </a:p>
          <a:p>
            <a:pPr marL="285750" indent="-285750">
              <a:spcAft>
                <a:spcPts val="600"/>
              </a:spcAft>
              <a:buFont typeface="Arial"/>
              <a:buChar char="•"/>
              <a:defRPr/>
            </a:pPr>
            <a:endParaRPr lang="en-US" sz="1800" b="1">
              <a:latin typeface="Arial"/>
              <a:cs typeface="Arial"/>
            </a:endParaRPr>
          </a:p>
        </p:txBody>
      </p:sp>
      <p:grpSp>
        <p:nvGrpSpPr>
          <p:cNvPr id="14" name="Gruppieren 13" descr="Pictures of the five data scientists working at the DSC. "/>
          <p:cNvGrpSpPr/>
          <p:nvPr/>
        </p:nvGrpSpPr>
        <p:grpSpPr bwMode="auto">
          <a:xfrm>
            <a:off x="6037230" y="1340768"/>
            <a:ext cx="4307242" cy="2772100"/>
            <a:chOff x="609602" y="682836"/>
            <a:chExt cx="5624881" cy="3620120"/>
          </a:xfrm>
        </p:grpSpPr>
        <p:pic>
          <p:nvPicPr>
            <p:cNvPr id="15" name="Grafik 14"/>
            <p:cNvPicPr>
              <a:picLocks noChangeAspect="1"/>
            </p:cNvPicPr>
            <p:nvPr/>
          </p:nvPicPr>
          <p:blipFill>
            <a:blip r:embed="rId7"/>
            <a:stretch/>
          </p:blipFill>
          <p:spPr bwMode="auto">
            <a:xfrm>
              <a:off x="2541973" y="2555044"/>
              <a:ext cx="1747912" cy="1747912"/>
            </a:xfrm>
            <a:prstGeom prst="rect">
              <a:avLst/>
            </a:prstGeom>
          </p:spPr>
        </p:pic>
        <p:pic>
          <p:nvPicPr>
            <p:cNvPr id="16" name="Grafik 15"/>
            <p:cNvPicPr>
              <a:picLocks noChangeAspect="1"/>
            </p:cNvPicPr>
            <p:nvPr/>
          </p:nvPicPr>
          <p:blipFill>
            <a:blip r:embed="rId8"/>
            <a:stretch/>
          </p:blipFill>
          <p:spPr bwMode="auto">
            <a:xfrm>
              <a:off x="2541973" y="709563"/>
              <a:ext cx="1747912" cy="1747912"/>
            </a:xfrm>
            <a:prstGeom prst="rect">
              <a:avLst/>
            </a:prstGeom>
          </p:spPr>
        </p:pic>
        <p:pic>
          <p:nvPicPr>
            <p:cNvPr id="17" name="Grafik 16"/>
            <p:cNvPicPr>
              <a:picLocks noChangeAspect="1"/>
            </p:cNvPicPr>
            <p:nvPr/>
          </p:nvPicPr>
          <p:blipFill>
            <a:blip r:embed="rId9"/>
            <a:stretch/>
          </p:blipFill>
          <p:spPr bwMode="auto">
            <a:xfrm>
              <a:off x="609602" y="2555044"/>
              <a:ext cx="1747912" cy="1747912"/>
            </a:xfrm>
            <a:prstGeom prst="rect">
              <a:avLst/>
            </a:prstGeom>
          </p:spPr>
        </p:pic>
        <p:pic>
          <p:nvPicPr>
            <p:cNvPr id="19" name="Grafik 18"/>
            <p:cNvPicPr>
              <a:picLocks noChangeAspect="1"/>
            </p:cNvPicPr>
            <p:nvPr/>
          </p:nvPicPr>
          <p:blipFill>
            <a:blip r:embed="rId10"/>
            <a:stretch/>
          </p:blipFill>
          <p:spPr bwMode="auto">
            <a:xfrm>
              <a:off x="4486571" y="709563"/>
              <a:ext cx="1747912" cy="1747912"/>
            </a:xfrm>
            <a:prstGeom prst="rect">
              <a:avLst/>
            </a:prstGeom>
          </p:spPr>
        </p:pic>
        <p:pic>
          <p:nvPicPr>
            <p:cNvPr id="20" name="Grafik 19"/>
            <p:cNvPicPr>
              <a:picLocks noChangeAspect="1"/>
            </p:cNvPicPr>
            <p:nvPr/>
          </p:nvPicPr>
          <p:blipFill>
            <a:blip r:embed="rId11"/>
            <a:stretch/>
          </p:blipFill>
          <p:spPr bwMode="auto">
            <a:xfrm>
              <a:off x="609602" y="682836"/>
              <a:ext cx="1747912" cy="1747912"/>
            </a:xfrm>
            <a:prstGeom prst="rect">
              <a:avLst/>
            </a:prstGeom>
          </p:spPr>
        </p:pic>
      </p:grpSp>
      <p:sp>
        <p:nvSpPr>
          <p:cNvPr id="30" name="Textfeld 29" descr="Image source">
            <a:extLst>
              <a:ext uri="{FF2B5EF4-FFF2-40B4-BE49-F238E27FC236}">
                <a16:creationId xmlns:a16="http://schemas.microsoft.com/office/drawing/2014/main" id="{F255D5D4-1C62-4D8E-B28E-17BF7E66A5CB}"/>
              </a:ext>
            </a:extLst>
          </p:cNvPr>
          <p:cNvSpPr txBox="1"/>
          <p:nvPr/>
        </p:nvSpPr>
        <p:spPr bwMode="auto">
          <a:xfrm>
            <a:off x="8904312" y="2749673"/>
            <a:ext cx="1872208" cy="200055"/>
          </a:xfrm>
          <a:prstGeom prst="rect">
            <a:avLst/>
          </a:prstGeom>
          <a:noFill/>
        </p:spPr>
        <p:txBody>
          <a:bodyPr wrap="square" rtlCol="0">
            <a:spAutoFit/>
          </a:bodyPr>
          <a:lstStyle/>
          <a:p>
            <a:r>
              <a:rPr lang="en-US" sz="700">
                <a:solidFill>
                  <a:schemeClr val="bg1">
                    <a:lumMod val="75000"/>
                  </a:schemeClr>
                </a:solidFill>
                <a:latin typeface="Arial" panose="020B0604020202020204" pitchFamily="34" charset="0"/>
                <a:cs typeface="Arial" panose="020B0604020202020204" pitchFamily="34" charset="0"/>
              </a:rPr>
              <a:t>Lisa Jungmann, U Bremen</a:t>
            </a:r>
          </a:p>
        </p:txBody>
      </p:sp>
      <p:sp>
        <p:nvSpPr>
          <p:cNvPr id="23" name="Sprechblase: oval 22"/>
          <p:cNvSpPr/>
          <p:nvPr/>
        </p:nvSpPr>
        <p:spPr bwMode="auto">
          <a:xfrm>
            <a:off x="1034677" y="4826169"/>
            <a:ext cx="2945866" cy="1386463"/>
          </a:xfrm>
          <a:prstGeom prst="wedgeEllipseCallout">
            <a:avLst>
              <a:gd name="adj1" fmla="val -20833"/>
              <a:gd name="adj2" fmla="val 62500"/>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cs typeface="Arial"/>
            </a:endParaRPr>
          </a:p>
        </p:txBody>
      </p:sp>
      <p:sp>
        <p:nvSpPr>
          <p:cNvPr id="24" name="Textfeld 23"/>
          <p:cNvSpPr txBox="1"/>
          <p:nvPr/>
        </p:nvSpPr>
        <p:spPr bwMode="auto">
          <a:xfrm flipH="1">
            <a:off x="1181302" y="4897199"/>
            <a:ext cx="2652615" cy="1077218"/>
          </a:xfrm>
          <a:prstGeom prst="rect">
            <a:avLst/>
          </a:prstGeom>
          <a:noFill/>
        </p:spPr>
        <p:txBody>
          <a:bodyPr wrap="square" rtlCol="0">
            <a:spAutoFit/>
          </a:bodyPr>
          <a:lstStyle/>
          <a:p>
            <a:pPr marL="0" marR="0" lvl="0" indent="0" algn="ctr" defTabSz="914400">
              <a:lnSpc>
                <a:spcPct val="100000"/>
              </a:lnSpc>
              <a:spcBef>
                <a:spcPts val="0"/>
              </a:spcBef>
              <a:spcAft>
                <a:spcPts val="0"/>
              </a:spcAft>
              <a:buClrTx/>
              <a:buSzTx/>
              <a:buFontTx/>
              <a:buNone/>
              <a:defRPr/>
            </a:pPr>
            <a:endParaRPr lang="en-US" sz="1600" b="0" i="1" u="none" strike="noStrike" cap="none" spc="0">
              <a:ln>
                <a:noFill/>
              </a:ln>
              <a:solidFill>
                <a:prstClr val="white"/>
              </a:solidFill>
              <a:latin typeface="Arial"/>
              <a:cs typeface="Arial"/>
            </a:endParaRPr>
          </a:p>
          <a:p>
            <a:pPr marL="0" marR="0" lvl="0" indent="0" algn="ctr" defTabSz="914400">
              <a:lnSpc>
                <a:spcPct val="100000"/>
              </a:lnSpc>
              <a:spcBef>
                <a:spcPts val="0"/>
              </a:spcBef>
              <a:spcAft>
                <a:spcPts val="0"/>
              </a:spcAft>
              <a:buClrTx/>
              <a:buSzTx/>
              <a:buFontTx/>
              <a:buNone/>
              <a:defRPr/>
            </a:pPr>
            <a:r>
              <a:rPr lang="en-US" sz="1600" b="0" i="1" u="none" strike="noStrike" cap="none" spc="0">
                <a:ln>
                  <a:noFill/>
                </a:ln>
                <a:solidFill>
                  <a:prstClr val="white"/>
                </a:solidFill>
                <a:latin typeface="Arial"/>
                <a:cs typeface="Arial"/>
              </a:rPr>
              <a:t>What do I need to consider when collecting social media data?</a:t>
            </a:r>
            <a:endParaRPr lang="en-US" sz="1800" b="0" i="0" u="none" strike="noStrike" cap="none" spc="0">
              <a:ln>
                <a:noFill/>
              </a:ln>
              <a:solidFill>
                <a:prstClr val="black"/>
              </a:solidFill>
              <a:latin typeface="Calibri"/>
              <a:cs typeface="Arial"/>
            </a:endParaRPr>
          </a:p>
        </p:txBody>
      </p:sp>
      <p:sp>
        <p:nvSpPr>
          <p:cNvPr id="25" name="Sprechblase: oval 24">
            <a:extLst>
              <a:ext uri="{C183D7F6-B498-43B3-948B-1728B52AA6E4}">
                <adec:decorative xmlns:adec="http://schemas.microsoft.com/office/drawing/2017/decorative" val="1"/>
              </a:ext>
            </a:extLst>
          </p:cNvPr>
          <p:cNvSpPr/>
          <p:nvPr/>
        </p:nvSpPr>
        <p:spPr bwMode="auto">
          <a:xfrm flipH="1">
            <a:off x="1949381" y="3081649"/>
            <a:ext cx="3262009" cy="1450797"/>
          </a:xfrm>
          <a:prstGeom prst="wedgeEllipseCallout">
            <a:avLst>
              <a:gd name="adj1" fmla="val 7199"/>
              <a:gd name="adj2" fmla="val 73755"/>
            </a:avLst>
          </a:prstGeom>
          <a:solidFill>
            <a:srgbClr val="4472C4">
              <a:lumMod val="75000"/>
            </a:srgbClr>
          </a:solidFill>
          <a:ln w="12700" cap="flat" cmpd="sng" algn="ctr">
            <a:noFill/>
            <a:prstDash val="solid"/>
            <a:miter lim="800000"/>
          </a:ln>
          <a:effectLst/>
        </p:spPr>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cs typeface="Arial"/>
            </a:endParaRPr>
          </a:p>
        </p:txBody>
      </p:sp>
      <p:sp>
        <p:nvSpPr>
          <p:cNvPr id="26" name="Textfeld 25"/>
          <p:cNvSpPr txBox="1"/>
          <p:nvPr/>
        </p:nvSpPr>
        <p:spPr bwMode="auto">
          <a:xfrm flipH="1">
            <a:off x="2254076" y="3437423"/>
            <a:ext cx="2652615" cy="584775"/>
          </a:xfrm>
          <a:prstGeom prst="rect">
            <a:avLst/>
          </a:prstGeom>
          <a:no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en-US" sz="1600" b="0" i="1" u="none" strike="noStrike" cap="none" spc="0">
                <a:ln>
                  <a:noFill/>
                </a:ln>
                <a:solidFill>
                  <a:prstClr val="white"/>
                </a:solidFill>
                <a:latin typeface="Arial"/>
                <a:cs typeface="Arial"/>
              </a:rPr>
              <a:t>How do I prepare my data to apply machine learning?</a:t>
            </a:r>
            <a:endParaRPr lang="en-US" sz="1800" b="0" i="0" u="none" strike="noStrike" cap="none" spc="0">
              <a:ln>
                <a:noFill/>
              </a:ln>
              <a:solidFill>
                <a:prstClr val="black"/>
              </a:solidFill>
              <a:latin typeface="Calibri"/>
              <a:cs typeface="Arial"/>
            </a:endParaRPr>
          </a:p>
        </p:txBody>
      </p:sp>
      <p:sp>
        <p:nvSpPr>
          <p:cNvPr id="27" name="Sprechblase: oval 26">
            <a:extLst>
              <a:ext uri="{C183D7F6-B498-43B3-948B-1728B52AA6E4}">
                <adec:decorative xmlns:adec="http://schemas.microsoft.com/office/drawing/2017/decorative" val="1"/>
              </a:ext>
            </a:extLst>
          </p:cNvPr>
          <p:cNvSpPr/>
          <p:nvPr/>
        </p:nvSpPr>
        <p:spPr bwMode="auto">
          <a:xfrm flipH="1">
            <a:off x="-173204" y="3755928"/>
            <a:ext cx="2562385" cy="1218652"/>
          </a:xfrm>
          <a:prstGeom prst="wedgeEllipseCallout">
            <a:avLst>
              <a:gd name="adj1" fmla="val -20833"/>
              <a:gd name="adj2" fmla="val 62500"/>
            </a:avLst>
          </a:pr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cs typeface="Arial"/>
            </a:endParaRPr>
          </a:p>
        </p:txBody>
      </p:sp>
      <p:sp>
        <p:nvSpPr>
          <p:cNvPr id="28" name="Textfeld 27"/>
          <p:cNvSpPr txBox="1"/>
          <p:nvPr/>
        </p:nvSpPr>
        <p:spPr bwMode="auto">
          <a:xfrm flipH="1">
            <a:off x="25130" y="3995173"/>
            <a:ext cx="2181457" cy="830997"/>
          </a:xfrm>
          <a:prstGeom prst="rect">
            <a:avLst/>
          </a:prstGeom>
          <a:no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en-US" sz="1600" b="0" i="1" u="none" strike="noStrike" cap="none" spc="0">
                <a:ln>
                  <a:noFill/>
                </a:ln>
                <a:solidFill>
                  <a:prstClr val="white"/>
                </a:solidFill>
                <a:latin typeface="Arial"/>
                <a:cs typeface="Arial"/>
              </a:rPr>
              <a:t>How can I create a data management plan?</a:t>
            </a:r>
            <a:endParaRPr lang="en-US" sz="1800" b="0" i="0" u="none" strike="noStrike" cap="none" spc="0">
              <a:ln>
                <a:noFill/>
              </a:ln>
              <a:solidFill>
                <a:prstClr val="black"/>
              </a:solidFill>
              <a:latin typeface="Calibri"/>
              <a:cs typeface="Arial"/>
            </a:endParaRPr>
          </a:p>
        </p:txBody>
      </p:sp>
      <p:pic>
        <p:nvPicPr>
          <p:cNvPr id="29" name="Grafik 28">
            <a:extLst>
              <a:ext uri="{C183D7F6-B498-43B3-948B-1728B52AA6E4}">
                <adec:decorative xmlns:adec="http://schemas.microsoft.com/office/drawing/2017/decorative" val="1"/>
              </a:ext>
            </a:extLst>
          </p:cNvPr>
          <p:cNvPicPr>
            <a:picLocks noChangeAspect="1"/>
          </p:cNvPicPr>
          <p:nvPr/>
        </p:nvPicPr>
        <p:blipFill>
          <a:blip r:embed="rId12"/>
          <a:stretch/>
        </p:blipFill>
        <p:spPr bwMode="auto">
          <a:xfrm flipH="1">
            <a:off x="178613" y="5603307"/>
            <a:ext cx="1218652" cy="1218652"/>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8" name="Grafik 17">
            <a:extLst>
              <a:ext uri="{FF2B5EF4-FFF2-40B4-BE49-F238E27FC236}">
                <a16:creationId xmlns:a16="http://schemas.microsoft.com/office/drawing/2014/main" id="{E9787300-D61B-4080-812D-38519843A2F0}"/>
              </a:ex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2784" y="-27384"/>
            <a:ext cx="12192000" cy="929554"/>
          </a:xfrm>
          <a:prstGeom prst="rect">
            <a:avLst/>
          </a:prstGeom>
        </p:spPr>
      </p:pic>
      <p:sp>
        <p:nvSpPr>
          <p:cNvPr id="15" name="Foliennummernplatzhalter 6"/>
          <p:cNvSpPr txBox="1"/>
          <p:nvPr/>
        </p:nvSpPr>
        <p:spPr bwMode="auto">
          <a:xfrm>
            <a:off x="9329464" y="6448251"/>
            <a:ext cx="2743200" cy="365125"/>
          </a:xfrm>
          <a:prstGeom prst="rect">
            <a:avLst/>
          </a:prstGeom>
        </p:spPr>
        <p:txBody>
          <a:bodyPr vert="horz" lIns="91440" tIns="45720" rIns="91440" bIns="45720" rtlCol="0" anchor="ctr"/>
          <a:lstStyle>
            <a:defPPr>
              <a:defRPr lang="en-US"/>
            </a:defPPr>
            <a:lvl1pPr marL="0" algn="r" defTabSz="914400">
              <a:defRPr sz="1200">
                <a:solidFill>
                  <a:schemeClr val="tx1">
                    <a:tint val="75000"/>
                  </a:schemeClr>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fld id="{2BFC948D-8F9D-4CFA-B249-9B88D35161E8}" type="slidenum">
              <a:rPr kumimoji="0" lang="en-US" sz="1200" b="0" i="0" u="none" strike="noStrike" kern="0" cap="none" spc="0" normalizeH="0" baseline="0">
                <a:ln>
                  <a:noFill/>
                </a:ln>
                <a:solidFill>
                  <a:prstClr val="black">
                    <a:tint val="75000"/>
                  </a:prstClr>
                </a:solidFill>
                <a:effectLst/>
                <a:uLnTx/>
                <a:uFillTx/>
                <a:latin typeface="Arial"/>
                <a:cs typeface="Arial"/>
              </a:rPr>
              <a:pPr marL="0" marR="0" lvl="0" indent="0" algn="r" defTabSz="914400" eaLnBrk="1" fontAlgn="auto" latinLnBrk="0" hangingPunct="1">
                <a:lnSpc>
                  <a:spcPct val="100000"/>
                </a:lnSpc>
                <a:spcBef>
                  <a:spcPts val="0"/>
                </a:spcBef>
                <a:spcAft>
                  <a:spcPts val="0"/>
                </a:spcAft>
                <a:buClrTx/>
                <a:buSzTx/>
                <a:buFontTx/>
                <a:buNone/>
                <a:tabLst/>
                <a:defRPr/>
              </a:pPr>
              <a:t>133</a:t>
            </a:fld>
            <a:endParaRPr kumimoji="0" lang="en-US" sz="1200" b="0" i="0" u="none" strike="noStrike" kern="0" cap="none" spc="0" normalizeH="0" baseline="0">
              <a:ln>
                <a:noFill/>
              </a:ln>
              <a:solidFill>
                <a:prstClr val="black">
                  <a:tint val="75000"/>
                </a:prstClr>
              </a:solidFill>
              <a:effectLst/>
              <a:uLnTx/>
              <a:uFillTx/>
              <a:latin typeface="Arial"/>
              <a:cs typeface="Arial"/>
            </a:endParaRPr>
          </a:p>
        </p:txBody>
      </p:sp>
      <p:sp>
        <p:nvSpPr>
          <p:cNvPr id="2" name="Titel 1">
            <a:extLst>
              <a:ext uri="{FF2B5EF4-FFF2-40B4-BE49-F238E27FC236}">
                <a16:creationId xmlns:a16="http://schemas.microsoft.com/office/drawing/2014/main" id="{FE1925FB-C0F1-425F-8ED5-708748E625A9}"/>
              </a:ext>
            </a:extLst>
          </p:cNvPr>
          <p:cNvSpPr>
            <a:spLocks noGrp="1"/>
          </p:cNvSpPr>
          <p:nvPr>
            <p:ph type="title"/>
          </p:nvPr>
        </p:nvSpPr>
        <p:spPr>
          <a:xfrm>
            <a:off x="335360" y="298972"/>
            <a:ext cx="5257800" cy="414866"/>
          </a:xfrm>
        </p:spPr>
        <p:txBody>
          <a:bodyPr>
            <a:noAutofit/>
          </a:bodyPr>
          <a:lstStyle/>
          <a:p>
            <a:r>
              <a:rPr lang="en-US" sz="2400">
                <a:solidFill>
                  <a:schemeClr val="bg1"/>
                </a:solidFill>
                <a:latin typeface="Arial" panose="020B0604020202020204" pitchFamily="34" charset="0"/>
                <a:cs typeface="Arial" panose="020B0604020202020204" pitchFamily="34" charset="0"/>
              </a:rPr>
              <a:t>DataNord Newsletter</a:t>
            </a:r>
          </a:p>
        </p:txBody>
      </p:sp>
      <p:pic>
        <p:nvPicPr>
          <p:cNvPr id="19" name="Grafik 18">
            <a:extLst>
              <a:ext uri="{FF2B5EF4-FFF2-40B4-BE49-F238E27FC236}">
                <a16:creationId xmlns:a16="http://schemas.microsoft.com/office/drawing/2014/main" id="{F7B7E6BE-110A-4DC4-9621-067B00807E0C}"/>
              </a:ext>
              <a:ext uri="{C183D7F6-B498-43B3-948B-1728B52AA6E4}">
                <adec:decorative xmlns:adec="http://schemas.microsoft.com/office/drawing/2017/decorative" val="1"/>
              </a:ext>
            </a:extLst>
          </p:cNvPr>
          <p:cNvPicPr>
            <a:picLocks noChangeAspect="1"/>
          </p:cNvPicPr>
          <p:nvPr/>
        </p:nvPicPr>
        <p:blipFill>
          <a:blip r:embed="rId4"/>
          <a:stretch/>
        </p:blipFill>
        <p:spPr bwMode="auto">
          <a:xfrm>
            <a:off x="9182504" y="101731"/>
            <a:ext cx="988928" cy="623287"/>
          </a:xfrm>
          <a:prstGeom prst="rect">
            <a:avLst/>
          </a:prstGeom>
        </p:spPr>
      </p:pic>
      <p:pic>
        <p:nvPicPr>
          <p:cNvPr id="23" name="Grafik 22">
            <a:extLst>
              <a:ext uri="{FF2B5EF4-FFF2-40B4-BE49-F238E27FC236}">
                <a16:creationId xmlns:a16="http://schemas.microsoft.com/office/drawing/2014/main" id="{A9039C3F-F0D0-4683-8F17-E98E39D76BF6}"/>
              </a:ext>
              <a:ext uri="{C183D7F6-B498-43B3-948B-1728B52AA6E4}">
                <adec:decorative xmlns:adec="http://schemas.microsoft.com/office/drawing/2017/decorative" val="1"/>
              </a:ext>
            </a:extLst>
          </p:cNvPr>
          <p:cNvPicPr>
            <a:picLocks noChangeAspect="1"/>
          </p:cNvPicPr>
          <p:nvPr/>
        </p:nvPicPr>
        <p:blipFill>
          <a:blip r:embed="rId5"/>
          <a:stretch/>
        </p:blipFill>
        <p:spPr bwMode="auto">
          <a:xfrm>
            <a:off x="10408395" y="159920"/>
            <a:ext cx="1573665" cy="565098"/>
          </a:xfrm>
          <a:prstGeom prst="rect">
            <a:avLst/>
          </a:prstGeom>
        </p:spPr>
      </p:pic>
      <p:sp>
        <p:nvSpPr>
          <p:cNvPr id="24" name="Titel 11"/>
          <p:cNvSpPr txBox="1"/>
          <p:nvPr/>
        </p:nvSpPr>
        <p:spPr bwMode="auto">
          <a:xfrm>
            <a:off x="1185994" y="1268474"/>
            <a:ext cx="2844216" cy="1143000"/>
          </a:xfrm>
          <a:prstGeom prst="rect">
            <a:avLst/>
          </a:prstGeom>
        </p:spPr>
        <p:txBody>
          <a:bodyPr vert="horz" lIns="91440" tIns="45720" rIns="91440" bIns="45720" rtlCol="0" anchor="ctr">
            <a:normAutofit/>
          </a:bodyPr>
          <a:lstStyle>
            <a:lvl1pPr algn="l" defTabSz="609585">
              <a:lnSpc>
                <a:spcPts val="4533"/>
              </a:lnSpc>
              <a:spcBef>
                <a:spcPts val="0"/>
              </a:spcBef>
              <a:buNone/>
              <a:defRPr sz="3200" b="1" i="0">
                <a:solidFill>
                  <a:schemeClr val="bg2"/>
                </a:solidFill>
                <a:latin typeface="+mj-lt"/>
                <a:ea typeface="+mj-ea"/>
                <a:cs typeface="Rubik Medium"/>
              </a:defRPr>
            </a:lvl1pPr>
          </a:lstStyle>
          <a:p>
            <a:pPr marL="0" marR="0" lvl="0" indent="0" algn="l" defTabSz="609585" eaLnBrk="1" fontAlgn="auto" latinLnBrk="0" hangingPunct="1">
              <a:lnSpc>
                <a:spcPts val="4533"/>
              </a:lnSpc>
              <a:spcBef>
                <a:spcPts val="0"/>
              </a:spcBef>
              <a:spcAft>
                <a:spcPts val="0"/>
              </a:spcAft>
              <a:buClrTx/>
              <a:buSzTx/>
              <a:buFontTx/>
              <a:buNone/>
              <a:tabLst/>
              <a:defRPr/>
            </a:pPr>
            <a:r>
              <a:rPr kumimoji="0" lang="en-US" sz="3200" b="1" i="0" u="sng" strike="noStrike" kern="0" cap="none" spc="0" normalizeH="0" baseline="0">
                <a:ln>
                  <a:noFill/>
                </a:ln>
                <a:solidFill>
                  <a:srgbClr val="4371C3"/>
                </a:solidFill>
                <a:effectLst/>
                <a:uLnTx/>
                <a:uFillTx/>
                <a:latin typeface="Arial"/>
                <a:cs typeface="Arial"/>
                <a:hlinkClick r:id="rId6" tooltip="https://www.bremen-research.de/datanord/newsletter"/>
              </a:rPr>
              <a:t>Sign Up Now!</a:t>
            </a:r>
            <a:endParaRPr kumimoji="0" lang="en-US" sz="3200" b="1" i="0" u="none" strike="noStrike" kern="0" cap="none" spc="0" normalizeH="0" baseline="0">
              <a:ln>
                <a:noFill/>
              </a:ln>
              <a:solidFill>
                <a:srgbClr val="E7E6E6"/>
              </a:solidFill>
              <a:effectLst/>
              <a:uLnTx/>
              <a:uFillTx/>
              <a:latin typeface="Arial"/>
              <a:cs typeface="Arial"/>
            </a:endParaRPr>
          </a:p>
        </p:txBody>
      </p:sp>
      <p:sp>
        <p:nvSpPr>
          <p:cNvPr id="26" name="Rechteck 25"/>
          <p:cNvSpPr/>
          <p:nvPr/>
        </p:nvSpPr>
        <p:spPr bwMode="auto">
          <a:xfrm>
            <a:off x="4650780" y="2543960"/>
            <a:ext cx="6485631" cy="3277820"/>
          </a:xfrm>
          <a:prstGeom prst="rect">
            <a:avLst/>
          </a:prstGeom>
        </p:spPr>
        <p:txBody>
          <a:bodyPr wrap="square">
            <a:spAutoFit/>
          </a:bodyPr>
          <a:lstStyle/>
          <a:p>
            <a:pPr marL="380990" marR="0" lvl="0" indent="-380990" algn="l"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a:ln>
                  <a:noFill/>
                </a:ln>
                <a:solidFill>
                  <a:srgbClr val="4472C4"/>
                </a:solidFill>
                <a:effectLst/>
                <a:uLnTx/>
                <a:uFillTx/>
                <a:latin typeface="Arial"/>
                <a:ea typeface="Calibri"/>
                <a:cs typeface="Arial"/>
              </a:rPr>
              <a:t>Monthly Updates!</a:t>
            </a:r>
            <a:endParaRPr kumimoji="0" lang="en-US" sz="1800" b="0" i="0" u="none" strike="noStrike" kern="0" cap="none" spc="0" normalizeH="0" baseline="0">
              <a:ln>
                <a:noFill/>
              </a:ln>
              <a:solidFill>
                <a:srgbClr val="4472C4"/>
              </a:solidFill>
              <a:effectLst/>
              <a:uLnTx/>
              <a:uFillTx/>
              <a:latin typeface="Arial"/>
              <a:cs typeface="Arial"/>
            </a:endParaRPr>
          </a:p>
          <a:p>
            <a:pPr marL="380990" marR="0" lvl="0" indent="-380990" algn="l"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a:ln>
                  <a:noFill/>
                </a:ln>
                <a:solidFill>
                  <a:prstClr val="black"/>
                </a:solidFill>
                <a:effectLst/>
                <a:uLnTx/>
                <a:uFillTx/>
                <a:latin typeface="Arial"/>
                <a:ea typeface="Calibri"/>
                <a:cs typeface="Arial"/>
              </a:rPr>
              <a:t>Target group: Researchers and anyone who is interested in our offers</a:t>
            </a:r>
          </a:p>
          <a:p>
            <a:pPr marL="380990" marR="0" lvl="0" indent="-380990" algn="l"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a:ln>
                  <a:noFill/>
                </a:ln>
                <a:solidFill>
                  <a:prstClr val="black"/>
                </a:solidFill>
                <a:effectLst/>
                <a:uLnTx/>
                <a:uFillTx/>
                <a:latin typeface="Arial"/>
                <a:ea typeface="Calibri"/>
                <a:cs typeface="Arial"/>
              </a:rPr>
              <a:t>Overview of DataNord </a:t>
            </a:r>
            <a:r>
              <a:rPr kumimoji="0" lang="en-US" sz="2000" b="1" i="0" u="none" strike="noStrike" kern="0" cap="none" spc="0" normalizeH="0" baseline="0">
                <a:ln>
                  <a:noFill/>
                </a:ln>
                <a:solidFill>
                  <a:srgbClr val="4472C4"/>
                </a:solidFill>
                <a:effectLst/>
                <a:uLnTx/>
                <a:uFillTx/>
                <a:latin typeface="Arial"/>
                <a:ea typeface="Calibri"/>
                <a:cs typeface="Arial"/>
              </a:rPr>
              <a:t>trainings</a:t>
            </a:r>
            <a:r>
              <a:rPr kumimoji="0" lang="en-US" sz="2000" b="0" i="0" u="none" strike="noStrike" kern="0" cap="none" spc="0" normalizeH="0" baseline="0">
                <a:ln>
                  <a:noFill/>
                </a:ln>
                <a:solidFill>
                  <a:srgbClr val="4472C4"/>
                </a:solidFill>
                <a:effectLst/>
                <a:uLnTx/>
                <a:uFillTx/>
                <a:latin typeface="Arial"/>
                <a:ea typeface="Calibri"/>
                <a:cs typeface="Arial"/>
              </a:rPr>
              <a:t>, </a:t>
            </a:r>
            <a:r>
              <a:rPr kumimoji="0" lang="en-US" sz="2000" b="1" i="0" u="none" strike="noStrike" kern="0" cap="none" spc="0" normalizeH="0" baseline="0">
                <a:ln>
                  <a:noFill/>
                </a:ln>
                <a:solidFill>
                  <a:srgbClr val="4472C4"/>
                </a:solidFill>
                <a:effectLst/>
                <a:uLnTx/>
                <a:uFillTx/>
                <a:latin typeface="Arial"/>
                <a:ea typeface="Calibri"/>
                <a:cs typeface="Arial"/>
              </a:rPr>
              <a:t>networking opportunities and other events </a:t>
            </a:r>
            <a:r>
              <a:rPr kumimoji="0" lang="en-US" sz="2000" b="0" i="0" u="none" strike="noStrike" kern="0" cap="none" spc="0" normalizeH="0" baseline="0">
                <a:ln>
                  <a:noFill/>
                </a:ln>
                <a:solidFill>
                  <a:prstClr val="black"/>
                </a:solidFill>
                <a:effectLst/>
                <a:uLnTx/>
                <a:uFillTx/>
                <a:latin typeface="Arial"/>
                <a:ea typeface="Calibri"/>
                <a:cs typeface="Arial"/>
              </a:rPr>
              <a:t>in the next month</a:t>
            </a:r>
            <a:endParaRPr kumimoji="0" lang="en-US" sz="1800" b="0" i="0" u="none" strike="noStrike" kern="0" cap="none" spc="0" normalizeH="0" baseline="0">
              <a:ln>
                <a:noFill/>
              </a:ln>
              <a:solidFill>
                <a:prstClr val="black"/>
              </a:solidFill>
              <a:effectLst/>
              <a:uLnTx/>
              <a:uFillTx/>
              <a:latin typeface="Arial"/>
              <a:cs typeface="Arial"/>
            </a:endParaRPr>
          </a:p>
          <a:p>
            <a:pPr marL="380990" marR="0" lvl="0" indent="-380990" algn="l"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a:ln>
                  <a:noFill/>
                </a:ln>
                <a:solidFill>
                  <a:prstClr val="black"/>
                </a:solidFill>
                <a:effectLst/>
                <a:uLnTx/>
                <a:uFillTx/>
                <a:latin typeface="Arial"/>
                <a:ea typeface="Calibri"/>
                <a:cs typeface="Arial"/>
              </a:rPr>
              <a:t>Additional announcements</a:t>
            </a:r>
          </a:p>
          <a:p>
            <a:pPr marL="285750" marR="0" lvl="0" indent="-285750" algn="l" defTabSz="91440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800" b="1" i="0" u="none" strike="noStrike" kern="0" cap="none" spc="0" normalizeH="0" baseline="0">
              <a:ln>
                <a:noFill/>
              </a:ln>
              <a:solidFill>
                <a:prstClr val="white"/>
              </a:solidFill>
              <a:effectLst/>
              <a:uLnTx/>
              <a:uFillTx/>
              <a:latin typeface="Arial"/>
              <a:ea typeface="Calibri"/>
              <a:cs typeface="Arial"/>
            </a:endParaRPr>
          </a:p>
        </p:txBody>
      </p:sp>
      <p:pic>
        <p:nvPicPr>
          <p:cNvPr id="4" name="Grafik 3" descr="QR-code for the DataNord newsletter sign-up. "/>
          <p:cNvPicPr>
            <a:picLocks noChangeAspect="1"/>
          </p:cNvPicPr>
          <p:nvPr/>
        </p:nvPicPr>
        <p:blipFill>
          <a:blip r:embed="rId7"/>
          <a:stretch/>
        </p:blipFill>
        <p:spPr bwMode="auto">
          <a:xfrm>
            <a:off x="1055588" y="2543960"/>
            <a:ext cx="2844215" cy="2844215"/>
          </a:xfrm>
          <a:prstGeom prst="rect">
            <a:avLst/>
          </a:prstGeom>
        </p:spPr>
      </p:pic>
      <p:sp>
        <p:nvSpPr>
          <p:cNvPr id="16" name="Textfeld 15"/>
          <p:cNvSpPr txBox="1"/>
          <p:nvPr/>
        </p:nvSpPr>
        <p:spPr bwMode="auto">
          <a:xfrm>
            <a:off x="946693" y="5175449"/>
            <a:ext cx="3062004"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a:ln>
                  <a:noFill/>
                </a:ln>
                <a:solidFill>
                  <a:prstClr val="white">
                    <a:lumMod val="50000"/>
                  </a:prstClr>
                </a:solidFill>
                <a:effectLst/>
                <a:uLnTx/>
                <a:uFillTx/>
                <a:latin typeface="Arial"/>
                <a:cs typeface="Arial"/>
                <a:hlinkClick r:id="rId6" tooltip="https://www.bremen-research.de/datanord/newsletter"/>
              </a:rPr>
              <a:t>www.bremen-research.de/</a:t>
            </a:r>
            <a:br>
              <a:rPr kumimoji="0" lang="en-US" sz="1800" b="0" i="0" u="none" strike="noStrike" kern="0" cap="none" spc="0" normalizeH="0" baseline="0">
                <a:ln>
                  <a:noFill/>
                </a:ln>
                <a:solidFill>
                  <a:prstClr val="white">
                    <a:lumMod val="50000"/>
                  </a:prstClr>
                </a:solidFill>
                <a:effectLst/>
                <a:uLnTx/>
                <a:uFillTx/>
                <a:latin typeface="Arial"/>
                <a:cs typeface="Arial"/>
                <a:hlinkClick r:id="rId6" tooltip="https://www.bremen-research.de/datanord/newsletter"/>
              </a:rPr>
            </a:br>
            <a:r>
              <a:rPr kumimoji="0" lang="en-US" sz="1800" b="0" i="0" u="sng" strike="noStrike" kern="0" cap="none" spc="0" normalizeH="0" baseline="0">
                <a:ln>
                  <a:noFill/>
                </a:ln>
                <a:solidFill>
                  <a:prstClr val="white">
                    <a:lumMod val="50000"/>
                  </a:prstClr>
                </a:solidFill>
                <a:effectLst/>
                <a:uLnTx/>
                <a:uFillTx/>
                <a:latin typeface="Arial"/>
                <a:cs typeface="Arial"/>
                <a:hlinkClick r:id="rId6" tooltip="https://www.bremen-research.de/datanord/newsletter"/>
              </a:rPr>
              <a:t>datanord/newsletter</a:t>
            </a:r>
            <a:r>
              <a:rPr kumimoji="0" lang="en-US" sz="1800" b="0" i="0" u="none" strike="noStrike" kern="0" cap="none" spc="0" normalizeH="0" baseline="0">
                <a:ln>
                  <a:noFill/>
                </a:ln>
                <a:solidFill>
                  <a:prstClr val="white">
                    <a:lumMod val="50000"/>
                  </a:prstClr>
                </a:solidFill>
                <a:effectLst/>
                <a:uLnTx/>
                <a:uFillTx/>
                <a:latin typeface="Arial"/>
                <a:cs typeface="Arial"/>
              </a:rPr>
              <a:t> </a:t>
            </a:r>
            <a:endParaRPr kumimoji="0" lang="en-US" sz="1800" b="0" i="0" u="none" strike="noStrike" kern="0" cap="none" spc="0" normalizeH="0" baseline="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42279923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sp>
        <p:nvSpPr>
          <p:cNvPr id="7" name="Foliennummernplatzhalter 3"/>
          <p:cNvSpPr>
            <a:spLocks noGrp="1"/>
          </p:cNvSpPr>
          <p:nvPr>
            <p:ph type="sldNum" sz="quarter" idx="12"/>
          </p:nvPr>
        </p:nvSpPr>
        <p:spPr bwMode="auto"/>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8918DED-79B9-4C2D-B520-2D6348B37FD9}" type="slidenum">
              <a:rPr kumimoji="0" lang="en-US" sz="1200" b="0" i="0" u="none" strike="noStrike" kern="0" cap="none" spc="0" normalizeH="0" baseline="0" noProof="0" smtClean="0">
                <a:ln>
                  <a:noFill/>
                </a:ln>
                <a:solidFill>
                  <a:prstClr val="white">
                    <a:lumMod val="50000"/>
                  </a:prstClr>
                </a:solidFill>
                <a:effectLst/>
                <a:uLnTx/>
                <a:uFillTx/>
                <a:latin typeface="Helvetica"/>
                <a:cs typeface="Arial"/>
              </a:rPr>
              <a:pPr marL="0" marR="0" lvl="0" indent="0" algn="r" defTabSz="914400" eaLnBrk="1" fontAlgn="auto" latinLnBrk="0" hangingPunct="1">
                <a:lnSpc>
                  <a:spcPct val="100000"/>
                </a:lnSpc>
                <a:spcBef>
                  <a:spcPts val="0"/>
                </a:spcBef>
                <a:spcAft>
                  <a:spcPts val="0"/>
                </a:spcAft>
                <a:buClrTx/>
                <a:buSzTx/>
                <a:buFontTx/>
                <a:buNone/>
                <a:tabLst/>
                <a:defRPr/>
              </a:pPr>
              <a:t>134</a:t>
            </a:fld>
            <a:endParaRPr kumimoji="0" lang="en-US" sz="1200" b="0" i="0" u="none" strike="noStrike" kern="0" cap="none" spc="0" normalizeH="0" baseline="0" noProof="0">
              <a:ln>
                <a:noFill/>
              </a:ln>
              <a:solidFill>
                <a:prstClr val="white">
                  <a:lumMod val="50000"/>
                </a:prstClr>
              </a:solidFill>
              <a:effectLst/>
              <a:uLnTx/>
              <a:uFillTx/>
              <a:latin typeface="Helvetica"/>
              <a:cs typeface="Arial"/>
            </a:endParaRPr>
          </a:p>
        </p:txBody>
      </p:sp>
      <p:sp>
        <p:nvSpPr>
          <p:cNvPr id="2" name="Titel 1">
            <a:extLst>
              <a:ext uri="{FF2B5EF4-FFF2-40B4-BE49-F238E27FC236}">
                <a16:creationId xmlns:a16="http://schemas.microsoft.com/office/drawing/2014/main" id="{C0BB6917-87C5-44AF-89F0-01ED232A795D}"/>
              </a:ext>
            </a:extLst>
          </p:cNvPr>
          <p:cNvSpPr>
            <a:spLocks noGrp="1"/>
          </p:cNvSpPr>
          <p:nvPr>
            <p:ph type="title"/>
          </p:nvPr>
        </p:nvSpPr>
        <p:spPr>
          <a:xfrm>
            <a:off x="191344" y="156318"/>
            <a:ext cx="1945432" cy="680394"/>
          </a:xfrm>
        </p:spPr>
        <p:txBody>
          <a:bodyPr>
            <a:normAutofit/>
          </a:bodyPr>
          <a:lstStyle/>
          <a:p>
            <a:r>
              <a:rPr lang="en-US" sz="2400">
                <a:solidFill>
                  <a:schemeClr val="bg1"/>
                </a:solidFill>
                <a:latin typeface="Arial" panose="020B0604020202020204" pitchFamily="34" charset="0"/>
                <a:cs typeface="Arial" panose="020B0604020202020204" pitchFamily="34" charset="0"/>
              </a:rPr>
              <a:t>Evaluation</a:t>
            </a:r>
          </a:p>
        </p:txBody>
      </p:sp>
      <p:pic>
        <p:nvPicPr>
          <p:cNvPr id="18" name="Grafik 17">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9182504" y="101731"/>
            <a:ext cx="988928" cy="623287"/>
          </a:xfrm>
          <a:prstGeom prst="rect">
            <a:avLst/>
          </a:prstGeom>
        </p:spPr>
      </p:pic>
      <p:pic>
        <p:nvPicPr>
          <p:cNvPr id="5" name="Grafik 4">
            <a:extLst>
              <a:ext uri="{C183D7F6-B498-43B3-948B-1728B52AA6E4}">
                <adec:decorative xmlns:adec="http://schemas.microsoft.com/office/drawing/2017/decorative" val="1"/>
              </a:ext>
            </a:extLst>
          </p:cNvPr>
          <p:cNvPicPr>
            <a:picLocks noChangeAspect="1"/>
          </p:cNvPicPr>
          <p:nvPr/>
        </p:nvPicPr>
        <p:blipFill>
          <a:blip r:embed="rId5"/>
          <a:stretch/>
        </p:blipFill>
        <p:spPr bwMode="auto">
          <a:xfrm>
            <a:off x="10408395" y="159920"/>
            <a:ext cx="1573665" cy="565098"/>
          </a:xfrm>
          <a:prstGeom prst="rect">
            <a:avLst/>
          </a:prstGeom>
        </p:spPr>
      </p:pic>
      <p:pic>
        <p:nvPicPr>
          <p:cNvPr id="12" name="Grafik 11" descr="A baby hippopotamus peeking out from behind a tree trunk with a derpy face. Text at the top and bottom says: „Please evaluate this training“. "/>
          <p:cNvPicPr>
            <a:picLocks noChangeAspect="1"/>
          </p:cNvPicPr>
          <p:nvPr/>
        </p:nvPicPr>
        <p:blipFill>
          <a:blip r:embed="rId6"/>
          <a:stretch/>
        </p:blipFill>
        <p:spPr bwMode="auto">
          <a:xfrm>
            <a:off x="2135560" y="1648591"/>
            <a:ext cx="3428658" cy="3819525"/>
          </a:xfrm>
          <a:prstGeom prst="rect">
            <a:avLst/>
          </a:prstGeom>
        </p:spPr>
      </p:pic>
      <p:sp>
        <p:nvSpPr>
          <p:cNvPr id="13" name="Textfeld 12" descr="Image">
            <a:extLst>
              <a:ext uri="{FF2B5EF4-FFF2-40B4-BE49-F238E27FC236}">
                <a16:creationId xmlns:a16="http://schemas.microsoft.com/office/drawing/2014/main" id="{4B07F44B-C8BE-491C-86D0-922C7231F50E}"/>
              </a:ext>
            </a:extLst>
          </p:cNvPr>
          <p:cNvSpPr txBox="1"/>
          <p:nvPr/>
        </p:nvSpPr>
        <p:spPr>
          <a:xfrm>
            <a:off x="2040242" y="5445224"/>
            <a:ext cx="3623710" cy="307777"/>
          </a:xfrm>
          <a:prstGeom prst="rect">
            <a:avLst/>
          </a:prstGeom>
          <a:no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lumMod val="75000"/>
                  </a:prstClr>
                </a:solidFill>
                <a:effectLst/>
                <a:uLnTx/>
                <a:uFillTx/>
                <a:latin typeface="Arial" panose="020B0604020202020204" pitchFamily="34" charset="0"/>
                <a:cs typeface="Arial" panose="020B0604020202020204" pitchFamily="34" charset="0"/>
              </a:rPr>
              <a:t>Meme using an image of a baby pygmy hippopotamus. Original photo source unknown; Caption created via Imgflip (Retrieved June 30, 2025)</a:t>
            </a:r>
          </a:p>
        </p:txBody>
      </p:sp>
      <p:pic>
        <p:nvPicPr>
          <p:cNvPr id="10" name="Grafik 9" descr="A question and answer from a pen and paper survey. The typed out prompt is: „In the space below please write any overall comments about this course or instructor not covered above.“. The answer in handwriting below says: „If I had one hour to live, I’d spend it in this class because it feels like an eternity“. "/>
          <p:cNvPicPr>
            <a:picLocks noChangeAspect="1"/>
          </p:cNvPicPr>
          <p:nvPr/>
        </p:nvPicPr>
        <p:blipFill>
          <a:blip r:embed="rId7"/>
          <a:stretch/>
        </p:blipFill>
        <p:spPr bwMode="auto">
          <a:xfrm>
            <a:off x="5687262" y="1628800"/>
            <a:ext cx="4752975" cy="3819525"/>
          </a:xfrm>
          <a:prstGeom prst="rect">
            <a:avLst/>
          </a:prstGeom>
        </p:spPr>
      </p:pic>
      <p:sp>
        <p:nvSpPr>
          <p:cNvPr id="3" name="Rectangle 1" descr="Image">
            <a:extLst>
              <a:ext uri="{FF2B5EF4-FFF2-40B4-BE49-F238E27FC236}">
                <a16:creationId xmlns:a16="http://schemas.microsoft.com/office/drawing/2014/main" id="{114BB6C7-B3F5-4548-B0D1-2786C4A58363}"/>
              </a:ext>
            </a:extLst>
          </p:cNvPr>
          <p:cNvSpPr>
            <a:spLocks noChangeArrowheads="1"/>
          </p:cNvSpPr>
          <p:nvPr/>
        </p:nvSpPr>
        <p:spPr bwMode="auto">
          <a:xfrm>
            <a:off x="5612469" y="5445224"/>
            <a:ext cx="48760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solidFill>
                  <a:prstClr val="white">
                    <a:lumMod val="75000"/>
                  </a:prstClr>
                </a:solidFill>
                <a:effectLst/>
                <a:uLnTx/>
                <a:uFillTx/>
                <a:latin typeface="Arial" panose="020B0604020202020204" pitchFamily="34" charset="0"/>
                <a:cs typeface="Arial"/>
              </a:rPr>
              <a:t>9GAG (via Pinterest). (n.d.). “If you need inspiration on your teacher evaluations…” Retrieved June 30, 2025, from https://de.pinterest.com/pin/448460075368152788/</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8" name="Grafik 5">
            <a:extLst>
              <a:ext uri="{C183D7F6-B498-43B3-948B-1728B52AA6E4}">
                <adec:decorative xmlns:adec="http://schemas.microsoft.com/office/drawing/2017/decorative" val="1"/>
              </a:ext>
            </a:extLst>
          </p:cNvPr>
          <p:cNvPicPr/>
          <p:nvPr/>
        </p:nvPicPr>
        <p:blipFill>
          <a:blip r:embed="rId4"/>
          <a:srcRect l="12300" r="725"/>
          <a:stretch/>
        </p:blipFill>
        <p:spPr>
          <a:xfrm>
            <a:off x="0" y="-12600"/>
            <a:ext cx="12190680" cy="6906600"/>
          </a:xfrm>
          <a:prstGeom prst="rect">
            <a:avLst/>
          </a:prstGeom>
          <a:noFill/>
          <a:ln w="0">
            <a:noFill/>
          </a:ln>
        </p:spPr>
      </p:pic>
      <p:sp>
        <p:nvSpPr>
          <p:cNvPr id="13" name="PlaceHolder 1">
            <a:extLst>
              <a:ext uri="{FF2B5EF4-FFF2-40B4-BE49-F238E27FC236}">
                <a16:creationId xmlns:a16="http://schemas.microsoft.com/office/drawing/2014/main" id="{C0BAD672-CBB2-457E-B28C-007FFB9E62B6}"/>
              </a:ext>
            </a:extLst>
          </p:cNvPr>
          <p:cNvSpPr txBox="1">
            <a:spLocks/>
          </p:cNvSpPr>
          <p:nvPr/>
        </p:nvSpPr>
        <p:spPr>
          <a:xfrm>
            <a:off x="8610480" y="6356520"/>
            <a:ext cx="2741760" cy="363600"/>
          </a:xfrm>
          <a:prstGeom prst="rect">
            <a:avLst/>
          </a:prstGeom>
          <a:noFill/>
          <a:ln w="0">
            <a:noFill/>
          </a:ln>
        </p:spPr>
        <p:txBody>
          <a:bodyPr lIns="91440" tIns="45720" rIns="91440" bIns="45720" anchor="ctr">
            <a:noAutofit/>
          </a:bodyPr>
          <a:lstStyle>
            <a:defPPr>
              <a:defRPr lang="de-DE"/>
            </a:defPPr>
            <a:lvl1pPr marL="0" indent="0" algn="r" defTabSz="914400" rtl="0" eaLnBrk="1" latinLnBrk="0" hangingPunct="1">
              <a:lnSpc>
                <a:spcPct val="100000"/>
              </a:lnSpc>
              <a:buNone/>
              <a:tabLst>
                <a:tab pos="0" algn="l"/>
              </a:tabLst>
              <a:defRPr lang="de-DE" sz="1200" b="0" strike="noStrike" kern="1200" spc="-1">
                <a:solidFill>
                  <a:schemeClr val="lt1">
                    <a:lumMod val="50000"/>
                  </a:schemeClr>
                </a:solidFill>
                <a:latin typeface="Arial"/>
                <a:ea typeface="Arial"/>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038278-5DB6-4C7F-BE61-7CD53AC35B00}" type="slidenum">
              <a:rPr lang="en-US" smtClean="0"/>
              <a:pPr/>
              <a:t>135</a:t>
            </a:fld>
            <a:endParaRPr lang="en-US" dirty="0">
              <a:solidFill>
                <a:srgbClr val="000000"/>
              </a:solidFill>
              <a:latin typeface="Calibri"/>
            </a:endParaRPr>
          </a:p>
        </p:txBody>
      </p:sp>
      <p:sp>
        <p:nvSpPr>
          <p:cNvPr id="2009" name="PlaceHolder 1"/>
          <p:cNvSpPr>
            <a:spLocks noGrp="1"/>
          </p:cNvSpPr>
          <p:nvPr>
            <p:ph type="title"/>
          </p:nvPr>
        </p:nvSpPr>
        <p:spPr>
          <a:xfrm>
            <a:off x="665280" y="497520"/>
            <a:ext cx="9142560" cy="2482200"/>
          </a:xfrm>
          <a:prstGeom prst="rect">
            <a:avLst/>
          </a:prstGeom>
          <a:noFill/>
          <a:ln w="0">
            <a:noFill/>
          </a:ln>
        </p:spPr>
        <p:txBody>
          <a:bodyPr lIns="91440" tIns="45720" rIns="91440" bIns="45720" anchor="b">
            <a:normAutofit/>
          </a:bodyPr>
          <a:lstStyle/>
          <a:p>
            <a:pPr indent="0" defTabSz="914400">
              <a:lnSpc>
                <a:spcPct val="150000"/>
              </a:lnSpc>
              <a:buNone/>
              <a:tabLst>
                <a:tab pos="0" algn="l"/>
              </a:tabLst>
            </a:pPr>
            <a:r>
              <a:rPr lang="en-GB" sz="4000" b="1" strike="noStrike" spc="-1" dirty="0">
                <a:solidFill>
                  <a:schemeClr val="lt1"/>
                </a:solidFill>
                <a:latin typeface="Montserrat Bold"/>
                <a:ea typeface="Arial"/>
              </a:rPr>
              <a:t>Thank You</a:t>
            </a:r>
            <a:br>
              <a:rPr sz="4000" dirty="0"/>
            </a:br>
            <a:r>
              <a:rPr lang="en-GB" sz="4000" b="1" strike="noStrike" spc="-1" dirty="0">
                <a:solidFill>
                  <a:schemeClr val="lt1"/>
                </a:solidFill>
                <a:latin typeface="Montserrat Bold"/>
                <a:ea typeface="Arial"/>
              </a:rPr>
              <a:t>for Your Participation!</a:t>
            </a:r>
            <a:endParaRPr lang="de-DE" sz="4000" b="0" strike="noStrike" spc="-1" dirty="0">
              <a:solidFill>
                <a:srgbClr val="000000"/>
              </a:solidFill>
              <a:latin typeface="Calibri"/>
            </a:endParaRPr>
          </a:p>
        </p:txBody>
      </p:sp>
      <p:pic>
        <p:nvPicPr>
          <p:cNvPr id="2010" name="Grafik 11">
            <a:extLst>
              <a:ext uri="{C183D7F6-B498-43B3-948B-1728B52AA6E4}">
                <adec:decorative xmlns:adec="http://schemas.microsoft.com/office/drawing/2017/decorative" val="1"/>
              </a:ext>
            </a:extLst>
          </p:cNvPr>
          <p:cNvPicPr/>
          <p:nvPr/>
        </p:nvPicPr>
        <p:blipFill>
          <a:blip r:embed="rId5"/>
          <a:stretch/>
        </p:blipFill>
        <p:spPr>
          <a:xfrm>
            <a:off x="186120" y="72720"/>
            <a:ext cx="2513160" cy="685800"/>
          </a:xfrm>
          <a:prstGeom prst="rect">
            <a:avLst/>
          </a:prstGeom>
          <a:noFill/>
          <a:ln w="0">
            <a:noFill/>
          </a:ln>
        </p:spPr>
      </p:pic>
      <p:graphicFrame>
        <p:nvGraphicFramePr>
          <p:cNvPr id="2011" name="Objekt 3">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398161463"/>
              </p:ext>
            </p:extLst>
          </p:nvPr>
        </p:nvGraphicFramePr>
        <p:xfrm>
          <a:off x="767520" y="6189120"/>
          <a:ext cx="279720" cy="281160"/>
        </p:xfrm>
        <a:graphic>
          <a:graphicData uri="http://schemas.openxmlformats.org/presentationml/2006/ole">
            <mc:AlternateContent xmlns:mc="http://schemas.openxmlformats.org/markup-compatibility/2006">
              <mc:Choice xmlns:v="urn:schemas-microsoft-com:vml" Requires="v">
                <p:oleObj spid="_x0000_s2326" r:id="rId6" imgW="0" imgH="0" progId="CorelDraw.Graphic.19">
                  <p:embed/>
                </p:oleObj>
              </mc:Choice>
              <mc:Fallback>
                <p:oleObj r:id="rId6" imgW="0" imgH="0" progId="CorelDraw.Graphic.19">
                  <p:embed/>
                  <p:pic>
                    <p:nvPicPr>
                      <p:cNvPr id="2012" name="Objekt 3"/>
                      <p:cNvPicPr/>
                      <p:nvPr/>
                    </p:nvPicPr>
                    <p:blipFill>
                      <a:blip r:embed="rId7"/>
                      <a:stretch/>
                    </p:blipFill>
                    <p:spPr>
                      <a:xfrm>
                        <a:off x="767520" y="6189120"/>
                        <a:ext cx="279720" cy="281160"/>
                      </a:xfrm>
                      <a:prstGeom prst="rect">
                        <a:avLst/>
                      </a:prstGeom>
                      <a:noFill/>
                      <a:ln w="0">
                        <a:noFill/>
                      </a:ln>
                    </p:spPr>
                  </p:pic>
                </p:oleObj>
              </mc:Fallback>
            </mc:AlternateContent>
          </a:graphicData>
        </a:graphic>
      </p:graphicFrame>
      <p:pic>
        <p:nvPicPr>
          <p:cNvPr id="2016" name="Grafik 25">
            <a:extLst>
              <a:ext uri="{C183D7F6-B498-43B3-948B-1728B52AA6E4}">
                <adec:decorative xmlns:adec="http://schemas.microsoft.com/office/drawing/2017/decorative" val="1"/>
              </a:ext>
            </a:extLst>
          </p:cNvPr>
          <p:cNvPicPr/>
          <p:nvPr/>
        </p:nvPicPr>
        <p:blipFill>
          <a:blip r:embed="rId8"/>
          <a:stretch/>
        </p:blipFill>
        <p:spPr>
          <a:xfrm>
            <a:off x="10408320" y="159840"/>
            <a:ext cx="1572120" cy="563760"/>
          </a:xfrm>
          <a:prstGeom prst="rect">
            <a:avLst/>
          </a:prstGeom>
          <a:noFill/>
          <a:ln w="0">
            <a:noFill/>
          </a:ln>
        </p:spPr>
      </p:pic>
      <p:sp>
        <p:nvSpPr>
          <p:cNvPr id="2017" name="Untertitel 2"/>
          <p:cNvSpPr/>
          <p:nvPr/>
        </p:nvSpPr>
        <p:spPr>
          <a:xfrm>
            <a:off x="653400" y="4773600"/>
            <a:ext cx="3525120" cy="144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001"/>
              </a:spcBef>
              <a:tabLst>
                <a:tab pos="0" algn="l"/>
              </a:tabLst>
            </a:pPr>
            <a:r>
              <a:rPr lang="en-GB" sz="1600" b="0" strike="noStrike" spc="-1">
                <a:solidFill>
                  <a:schemeClr val="lt1"/>
                </a:solidFill>
                <a:latin typeface="Montserrat Bold"/>
                <a:ea typeface="Arial"/>
              </a:rPr>
              <a:t>CONTACT</a:t>
            </a:r>
            <a:endParaRPr lang="de-DE" sz="1600" b="0" strike="noStrike" spc="-1">
              <a:solidFill>
                <a:srgbClr val="000000"/>
              </a:solidFill>
              <a:latin typeface="Calibri"/>
            </a:endParaRPr>
          </a:p>
          <a:p>
            <a:pPr defTabSz="914400">
              <a:lnSpc>
                <a:spcPct val="90000"/>
              </a:lnSpc>
              <a:spcBef>
                <a:spcPts val="1001"/>
              </a:spcBef>
              <a:tabLst>
                <a:tab pos="0" algn="l"/>
              </a:tabLst>
            </a:pPr>
            <a:r>
              <a:rPr lang="en-GB" sz="1600" b="0" strike="noStrike" spc="-1">
                <a:solidFill>
                  <a:schemeClr val="lt1"/>
                </a:solidFill>
                <a:latin typeface="Arial"/>
                <a:ea typeface="Arial"/>
              </a:rPr>
              <a:t>Dr. Susanne de Vogel</a:t>
            </a:r>
            <a:endParaRPr lang="de-DE" sz="1600" b="0" strike="noStrike" spc="-1">
              <a:solidFill>
                <a:srgbClr val="000000"/>
              </a:solidFill>
              <a:latin typeface="Calibri"/>
            </a:endParaRPr>
          </a:p>
          <a:p>
            <a:pPr defTabSz="914400">
              <a:lnSpc>
                <a:spcPct val="90000"/>
              </a:lnSpc>
              <a:spcBef>
                <a:spcPts val="1001"/>
              </a:spcBef>
              <a:tabLst>
                <a:tab pos="0" algn="l"/>
              </a:tabLst>
            </a:pPr>
            <a:r>
              <a:rPr lang="en-GB" sz="1600" b="0" strike="noStrike" spc="-1">
                <a:solidFill>
                  <a:schemeClr val="lt1"/>
                </a:solidFill>
                <a:latin typeface="Arial"/>
                <a:ea typeface="Arial"/>
              </a:rPr>
              <a:t>Data Scientist | Help-desk</a:t>
            </a:r>
            <a:endParaRPr lang="de-DE" sz="1600" b="0" strike="noStrike" spc="-1">
              <a:solidFill>
                <a:srgbClr val="000000"/>
              </a:solidFill>
              <a:latin typeface="Calibri"/>
            </a:endParaRPr>
          </a:p>
          <a:p>
            <a:pPr defTabSz="914400">
              <a:lnSpc>
                <a:spcPct val="90000"/>
              </a:lnSpc>
              <a:spcBef>
                <a:spcPts val="1001"/>
              </a:spcBef>
              <a:tabLst>
                <a:tab pos="0" algn="l"/>
              </a:tabLst>
            </a:pPr>
            <a:r>
              <a:rPr lang="en-GB" sz="1600" b="0" strike="noStrike" spc="-1">
                <a:solidFill>
                  <a:schemeClr val="lt1"/>
                </a:solidFill>
                <a:latin typeface="Arial"/>
                <a:ea typeface="Arial"/>
              </a:rPr>
              <a:t>devogel@uni-bremen.de</a:t>
            </a:r>
            <a:endParaRPr lang="de-DE" sz="1600" b="0" strike="noStrike" spc="-1">
              <a:solidFill>
                <a:srgbClr val="000000"/>
              </a:solidFill>
              <a:latin typeface="Calibri"/>
            </a:endParaRPr>
          </a:p>
          <a:p>
            <a:pPr defTabSz="914400">
              <a:lnSpc>
                <a:spcPct val="90000"/>
              </a:lnSpc>
              <a:spcBef>
                <a:spcPts val="1001"/>
              </a:spcBef>
              <a:tabLst>
                <a:tab pos="0" algn="l"/>
              </a:tabLst>
            </a:pPr>
            <a:r>
              <a:rPr lang="en-GB" sz="1600" b="0" strike="noStrike" spc="-1">
                <a:solidFill>
                  <a:schemeClr val="lt1"/>
                </a:solidFill>
                <a:latin typeface="Arial"/>
                <a:ea typeface="Arial"/>
              </a:rPr>
              <a:t>       dsc-ub.de</a:t>
            </a:r>
            <a:endParaRPr lang="de-DE" sz="1600" b="0" strike="noStrike" spc="-1">
              <a:solidFill>
                <a:srgbClr val="000000"/>
              </a:solidFill>
              <a:latin typeface="Calibri"/>
            </a:endParaRPr>
          </a:p>
          <a:p>
            <a:pPr defTabSz="914400">
              <a:lnSpc>
                <a:spcPct val="90000"/>
              </a:lnSpc>
              <a:spcBef>
                <a:spcPts val="1001"/>
              </a:spcBef>
              <a:tabLst>
                <a:tab pos="0" algn="l"/>
              </a:tabLst>
            </a:pPr>
            <a:r>
              <a:rPr lang="en-GB" sz="1600" b="0" strike="noStrike" spc="-1">
                <a:solidFill>
                  <a:schemeClr val="lt1"/>
                </a:solidFill>
                <a:latin typeface="Arial"/>
                <a:ea typeface="Arial"/>
              </a:rPr>
              <a:t>	</a:t>
            </a:r>
            <a:endParaRPr lang="de-DE" sz="1600" b="0" strike="noStrike" spc="-1">
              <a:solidFill>
                <a:srgbClr val="000000"/>
              </a:solidFill>
              <a:latin typeface="Calibri"/>
            </a:endParaRPr>
          </a:p>
          <a:p>
            <a:pPr defTabSz="914400">
              <a:lnSpc>
                <a:spcPct val="90000"/>
              </a:lnSpc>
              <a:spcBef>
                <a:spcPts val="1001"/>
              </a:spcBef>
              <a:tabLst>
                <a:tab pos="0" algn="l"/>
              </a:tabLst>
            </a:pPr>
            <a:endParaRPr lang="de-DE" sz="2400" b="0" strike="noStrike" spc="-1">
              <a:solidFill>
                <a:srgbClr val="000000"/>
              </a:solidFill>
              <a:latin typeface="Calibri"/>
            </a:endParaRPr>
          </a:p>
          <a:p>
            <a:pPr defTabSz="914400">
              <a:lnSpc>
                <a:spcPct val="90000"/>
              </a:lnSpc>
              <a:spcBef>
                <a:spcPts val="1001"/>
              </a:spcBef>
              <a:tabLst>
                <a:tab pos="0" algn="l"/>
              </a:tabLst>
            </a:pPr>
            <a:endParaRPr lang="de-DE" sz="1600" b="0" strike="noStrike" spc="-1">
              <a:solidFill>
                <a:srgbClr val="000000"/>
              </a:solidFill>
              <a:latin typeface="Calibri"/>
            </a:endParaRPr>
          </a:p>
          <a:p>
            <a:pPr defTabSz="914400">
              <a:lnSpc>
                <a:spcPct val="90000"/>
              </a:lnSpc>
              <a:spcBef>
                <a:spcPts val="1001"/>
              </a:spcBef>
              <a:tabLst>
                <a:tab pos="0" algn="l"/>
              </a:tabLst>
            </a:pPr>
            <a:endParaRPr lang="de-DE" sz="1600" b="0" strike="noStrike" spc="-1">
              <a:solidFill>
                <a:srgbClr val="000000"/>
              </a:solidFill>
              <a:latin typeface="Calibri"/>
            </a:endParaRPr>
          </a:p>
        </p:txBody>
      </p:sp>
      <p:pic>
        <p:nvPicPr>
          <p:cNvPr id="2018" name="Grafik 30">
            <a:extLst>
              <a:ext uri="{C183D7F6-B498-43B3-948B-1728B52AA6E4}">
                <adec:decorative xmlns:adec="http://schemas.microsoft.com/office/drawing/2017/decorative" val="1"/>
              </a:ext>
            </a:extLst>
          </p:cNvPr>
          <p:cNvPicPr/>
          <p:nvPr/>
        </p:nvPicPr>
        <p:blipFill>
          <a:blip r:embed="rId9"/>
          <a:stretch/>
        </p:blipFill>
        <p:spPr>
          <a:xfrm>
            <a:off x="3018960" y="116640"/>
            <a:ext cx="987480" cy="621720"/>
          </a:xfrm>
          <a:prstGeom prst="rect">
            <a:avLst/>
          </a:prstGeom>
          <a:noFill/>
          <a:ln w="0">
            <a:noFill/>
          </a:ln>
        </p:spPr>
      </p:pic>
      <p:pic>
        <p:nvPicPr>
          <p:cNvPr id="2019" name="Grafik 6" descr="Dog showing his teeth like it’s grinning. "/>
          <p:cNvPicPr/>
          <p:nvPr/>
        </p:nvPicPr>
        <p:blipFill>
          <a:blip r:embed="rId10"/>
          <a:stretch/>
        </p:blipFill>
        <p:spPr>
          <a:xfrm>
            <a:off x="6724800" y="3603960"/>
            <a:ext cx="5465880" cy="3268800"/>
          </a:xfrm>
          <a:prstGeom prst="rect">
            <a:avLst/>
          </a:prstGeom>
          <a:noFill/>
          <a:ln w="0">
            <a:noFill/>
          </a:ln>
          <a:effectLst>
            <a:glow rad="139680">
              <a:srgbClr val="1465F4">
                <a:alpha val="40000"/>
              </a:srgbClr>
            </a:glow>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6" name="Grafik 5">
            <a:extLst>
              <a:ext uri="{C183D7F6-B498-43B3-948B-1728B52AA6E4}">
                <adec:decorative xmlns:adec="http://schemas.microsoft.com/office/drawing/2017/decorative" val="1"/>
              </a:ext>
            </a:extLst>
          </p:cNvPr>
          <p:cNvPicPr>
            <a:picLocks noChangeAspect="1"/>
          </p:cNvPicPr>
          <p:nvPr/>
        </p:nvPicPr>
        <p:blipFill>
          <a:blip r:embed="rId3"/>
          <a:srcRect l="12299" r="724"/>
          <a:stretch/>
        </p:blipFill>
        <p:spPr bwMode="auto">
          <a:xfrm>
            <a:off x="0" y="-12700"/>
            <a:ext cx="12192000" cy="6908006"/>
          </a:xfrm>
          <a:prstGeom prst="rect">
            <a:avLst/>
          </a:prstGeom>
        </p:spPr>
      </p:pic>
      <p:sp>
        <p:nvSpPr>
          <p:cNvPr id="2" name="Titel 1"/>
          <p:cNvSpPr>
            <a:spLocks noGrp="1"/>
          </p:cNvSpPr>
          <p:nvPr>
            <p:ph type="ctrTitle"/>
          </p:nvPr>
        </p:nvSpPr>
        <p:spPr bwMode="auto">
          <a:xfrm>
            <a:off x="665421" y="-315416"/>
            <a:ext cx="9144000" cy="2483521"/>
          </a:xfrm>
        </p:spPr>
        <p:txBody>
          <a:bodyPr>
            <a:normAutofit/>
          </a:bodyPr>
          <a:lstStyle/>
          <a:p>
            <a:pPr algn="l">
              <a:lnSpc>
                <a:spcPct val="150000"/>
              </a:lnSpc>
              <a:defRPr/>
            </a:pPr>
            <a:r>
              <a:rPr lang="en-US" sz="4000" b="1" dirty="0">
                <a:solidFill>
                  <a:schemeClr val="bg1"/>
                </a:solidFill>
                <a:latin typeface="Montserrat Bold"/>
              </a:rPr>
              <a:t>License and third-party content</a:t>
            </a:r>
            <a:endParaRPr lang="en-US" dirty="0"/>
          </a:p>
        </p:txBody>
      </p:sp>
      <p:pic>
        <p:nvPicPr>
          <p:cNvPr id="12" name="Grafik 11">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86115" y="72824"/>
            <a:ext cx="2514556" cy="687139"/>
          </a:xfrm>
          <a:prstGeom prst="rect">
            <a:avLst/>
          </a:prstGeom>
        </p:spPr>
      </p:pic>
      <p:pic>
        <p:nvPicPr>
          <p:cNvPr id="26" name="Grafik 25">
            <a:extLst>
              <a:ext uri="{C183D7F6-B498-43B3-948B-1728B52AA6E4}">
                <adec:decorative xmlns:adec="http://schemas.microsoft.com/office/drawing/2017/decorative" val="1"/>
              </a:ext>
            </a:extLst>
          </p:cNvPr>
          <p:cNvPicPr>
            <a:picLocks noChangeAspect="1"/>
          </p:cNvPicPr>
          <p:nvPr/>
        </p:nvPicPr>
        <p:blipFill>
          <a:blip r:embed="rId5"/>
          <a:stretch/>
        </p:blipFill>
        <p:spPr bwMode="auto">
          <a:xfrm>
            <a:off x="10408395" y="159920"/>
            <a:ext cx="1573665" cy="565098"/>
          </a:xfrm>
          <a:prstGeom prst="rect">
            <a:avLst/>
          </a:prstGeom>
        </p:spPr>
      </p:pic>
      <p:pic>
        <p:nvPicPr>
          <p:cNvPr id="31" name="Grafik 30">
            <a:extLst>
              <a:ext uri="{C183D7F6-B498-43B3-948B-1728B52AA6E4}">
                <adec:decorative xmlns:adec="http://schemas.microsoft.com/office/drawing/2017/decorative" val="1"/>
              </a:ext>
            </a:extLst>
          </p:cNvPr>
          <p:cNvPicPr>
            <a:picLocks noChangeAspect="1"/>
          </p:cNvPicPr>
          <p:nvPr/>
        </p:nvPicPr>
        <p:blipFill>
          <a:blip r:embed="rId6"/>
          <a:stretch/>
        </p:blipFill>
        <p:spPr bwMode="auto">
          <a:xfrm>
            <a:off x="3018840" y="116632"/>
            <a:ext cx="988928" cy="623287"/>
          </a:xfrm>
          <a:prstGeom prst="rect">
            <a:avLst/>
          </a:prstGeom>
        </p:spPr>
      </p:pic>
      <p:sp>
        <p:nvSpPr>
          <p:cNvPr id="14" name="Textfeld 13">
            <a:extLst>
              <a:ext uri="{FF2B5EF4-FFF2-40B4-BE49-F238E27FC236}">
                <a16:creationId xmlns:a16="http://schemas.microsoft.com/office/drawing/2014/main" id="{DD0FC9DD-E65F-4584-87E7-441207A04251}"/>
              </a:ext>
            </a:extLst>
          </p:cNvPr>
          <p:cNvSpPr txBox="1"/>
          <p:nvPr/>
        </p:nvSpPr>
        <p:spPr>
          <a:xfrm>
            <a:off x="1745542" y="2420888"/>
            <a:ext cx="9777382" cy="1831271"/>
          </a:xfrm>
          <a:prstGeom prst="rect">
            <a:avLst/>
          </a:prstGeom>
          <a:noFill/>
        </p:spPr>
        <p:txBody>
          <a:bodyPr wrap="square">
            <a:spAutoFit/>
          </a:bodyPr>
          <a:lstStyle/>
          <a:p>
            <a:pPr>
              <a:spcAft>
                <a:spcPts val="600"/>
              </a:spcAft>
            </a:pPr>
            <a:r>
              <a:rPr lang="en-US" dirty="0">
                <a:solidFill>
                  <a:schemeClr val="bg1"/>
                </a:solidFill>
                <a:latin typeface="Arial" panose="020B0604020202020204" pitchFamily="34" charset="0"/>
                <a:cs typeface="Arial" panose="020B0604020202020204" pitchFamily="34" charset="0"/>
              </a:rPr>
              <a:t>This OER is licensed under </a:t>
            </a:r>
            <a:r>
              <a:rPr lang="en-US" b="1" dirty="0">
                <a:solidFill>
                  <a:schemeClr val="bg1"/>
                </a:solidFill>
                <a:latin typeface="Arial" panose="020B0604020202020204" pitchFamily="34" charset="0"/>
                <a:cs typeface="Arial" panose="020B0604020202020204" pitchFamily="34" charset="0"/>
                <a:hlinkClick r:id="rId7"/>
              </a:rPr>
              <a:t>Creative Commons Attribution 4.0 International (CC BY 4.0)</a:t>
            </a:r>
            <a:r>
              <a:rPr lang="en-US" dirty="0">
                <a:solidFill>
                  <a:schemeClr val="bg1"/>
                </a:solidFill>
                <a:latin typeface="Arial" panose="020B0604020202020204" pitchFamily="34" charset="0"/>
                <a:cs typeface="Arial" panose="020B0604020202020204" pitchFamily="34" charset="0"/>
                <a:hlinkClick r:id="rId7"/>
              </a:rPr>
              <a:t> </a:t>
            </a:r>
            <a:r>
              <a:rPr lang="en-US" dirty="0">
                <a:solidFill>
                  <a:schemeClr val="bg1"/>
                </a:solidFill>
                <a:latin typeface="Arial" panose="020B0604020202020204" pitchFamily="34" charset="0"/>
                <a:cs typeface="Arial" panose="020B0604020202020204" pitchFamily="34" charset="0"/>
              </a:rPr>
              <a:t>unless otherwise noted.</a:t>
            </a:r>
          </a:p>
          <a:p>
            <a:pPr>
              <a:spcAft>
                <a:spcPts val="600"/>
              </a:spcAft>
            </a:pPr>
            <a:r>
              <a:rPr lang="en-US" dirty="0">
                <a:solidFill>
                  <a:schemeClr val="bg1"/>
                </a:solidFill>
                <a:latin typeface="Arial" panose="020B0604020202020204" pitchFamily="34" charset="0"/>
                <a:cs typeface="Arial" panose="020B0604020202020204" pitchFamily="34" charset="0"/>
              </a:rPr>
              <a:t>You are free to:</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 Share — copy and redistribute the material in any medium or format</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 Adapt — remix, transform, and build upon the material</a:t>
            </a:r>
            <a:br>
              <a:rPr lang="en-US" dirty="0">
                <a:solidFill>
                  <a:schemeClr val="bg1"/>
                </a:solidFill>
                <a:latin typeface="Arial" panose="020B0604020202020204" pitchFamily="34" charset="0"/>
                <a:cs typeface="Arial" panose="020B0604020202020204" pitchFamily="34" charset="0"/>
              </a:rPr>
            </a:br>
            <a:r>
              <a:rPr lang="en-US" b="1" dirty="0">
                <a:solidFill>
                  <a:schemeClr val="bg1"/>
                </a:solidFill>
                <a:latin typeface="Arial" panose="020B0604020202020204" pitchFamily="34" charset="0"/>
                <a:cs typeface="Arial" panose="020B0604020202020204" pitchFamily="34" charset="0"/>
              </a:rPr>
              <a:t>as long as you give appropriate credit.</a:t>
            </a:r>
            <a:endParaRPr lang="en-US" dirty="0">
              <a:solidFill>
                <a:schemeClr val="bg1"/>
              </a:solidFill>
              <a:latin typeface="Arial" panose="020B0604020202020204" pitchFamily="34" charset="0"/>
              <a:cs typeface="Arial" panose="020B0604020202020204" pitchFamily="34" charset="0"/>
            </a:endParaRPr>
          </a:p>
        </p:txBody>
      </p:sp>
      <p:sp>
        <p:nvSpPr>
          <p:cNvPr id="16" name="Textfeld 15">
            <a:extLst>
              <a:ext uri="{FF2B5EF4-FFF2-40B4-BE49-F238E27FC236}">
                <a16:creationId xmlns:a16="http://schemas.microsoft.com/office/drawing/2014/main" id="{08BD3B6D-49A1-432E-A7C3-DF3A0D1D30DE}"/>
              </a:ext>
            </a:extLst>
          </p:cNvPr>
          <p:cNvSpPr txBox="1"/>
          <p:nvPr/>
        </p:nvSpPr>
        <p:spPr>
          <a:xfrm>
            <a:off x="623392" y="4509120"/>
            <a:ext cx="11089230" cy="1277273"/>
          </a:xfrm>
          <a:prstGeom prst="rect">
            <a:avLst/>
          </a:prstGeom>
          <a:noFill/>
        </p:spPr>
        <p:txBody>
          <a:bodyPr wrap="square">
            <a:spAutoFit/>
          </a:bodyPr>
          <a:lstStyle/>
          <a:p>
            <a:pPr>
              <a:spcAft>
                <a:spcPts val="600"/>
              </a:spcAft>
            </a:pPr>
            <a:r>
              <a:rPr lang="en-US" b="1" dirty="0">
                <a:solidFill>
                  <a:schemeClr val="bg1"/>
                </a:solidFill>
                <a:latin typeface="Arial" panose="020B0604020202020204" pitchFamily="34" charset="0"/>
                <a:cs typeface="Arial" panose="020B0604020202020204" pitchFamily="34" charset="0"/>
              </a:rPr>
              <a:t>Third-party content</a:t>
            </a:r>
            <a:r>
              <a:rPr lang="en-US" dirty="0">
                <a:solidFill>
                  <a:schemeClr val="bg1"/>
                </a:solidFill>
                <a:latin typeface="Arial" panose="020B0604020202020204" pitchFamily="34" charset="0"/>
                <a:cs typeface="Arial" panose="020B0604020202020204" pitchFamily="34" charset="0"/>
              </a:rPr>
              <a:t> such as images, memes, comics, or screenshots is </a:t>
            </a:r>
            <a:r>
              <a:rPr lang="en-US" b="1" dirty="0">
                <a:solidFill>
                  <a:schemeClr val="bg1"/>
                </a:solidFill>
                <a:latin typeface="Arial" panose="020B0604020202020204" pitchFamily="34" charset="0"/>
                <a:cs typeface="Arial" panose="020B0604020202020204" pitchFamily="34" charset="0"/>
              </a:rPr>
              <a:t>not covered</a:t>
            </a:r>
            <a:r>
              <a:rPr lang="en-US" dirty="0">
                <a:solidFill>
                  <a:schemeClr val="bg1"/>
                </a:solidFill>
                <a:latin typeface="Arial" panose="020B0604020202020204" pitchFamily="34" charset="0"/>
                <a:cs typeface="Arial" panose="020B0604020202020204" pitchFamily="34" charset="0"/>
              </a:rPr>
              <a:t> by the CC license of this presentation.</a:t>
            </a:r>
          </a:p>
          <a:p>
            <a:pPr>
              <a:spcAft>
                <a:spcPts val="600"/>
              </a:spcAft>
            </a:pPr>
            <a:r>
              <a:rPr lang="en-US" dirty="0">
                <a:solidFill>
                  <a:schemeClr val="bg1"/>
                </a:solidFill>
                <a:latin typeface="Arial" panose="020B0604020202020204" pitchFamily="34" charset="0"/>
                <a:cs typeface="Arial" panose="020B0604020202020204" pitchFamily="34" charset="0"/>
              </a:rPr>
              <a:t>These items are used for non-commercial educational purpose with </a:t>
            </a:r>
            <a:r>
              <a:rPr lang="en-US" b="1" dirty="0">
                <a:solidFill>
                  <a:schemeClr val="bg1"/>
                </a:solidFill>
                <a:latin typeface="Arial" panose="020B0604020202020204" pitchFamily="34" charset="0"/>
                <a:cs typeface="Arial" panose="020B0604020202020204" pitchFamily="34" charset="0"/>
              </a:rPr>
              <a:t>explicit attribution. </a:t>
            </a:r>
            <a:r>
              <a:rPr lang="en-US" dirty="0">
                <a:solidFill>
                  <a:schemeClr val="bg1"/>
                </a:solidFill>
                <a:latin typeface="Arial" panose="020B0604020202020204" pitchFamily="34" charset="0"/>
                <a:cs typeface="Arial" panose="020B0604020202020204" pitchFamily="34" charset="0"/>
              </a:rPr>
              <a:t>For reuse or publication of this material, please ensure to check the license status of each individual item.</a:t>
            </a:r>
          </a:p>
        </p:txBody>
      </p:sp>
      <p:grpSp>
        <p:nvGrpSpPr>
          <p:cNvPr id="3" name="Gruppieren 2" descr="CC-BY logo">
            <a:extLst>
              <a:ext uri="{FF2B5EF4-FFF2-40B4-BE49-F238E27FC236}">
                <a16:creationId xmlns:a16="http://schemas.microsoft.com/office/drawing/2014/main" id="{392CC239-BCB4-48A6-B236-9A2698464A1D}"/>
              </a:ext>
            </a:extLst>
          </p:cNvPr>
          <p:cNvGrpSpPr/>
          <p:nvPr/>
        </p:nvGrpSpPr>
        <p:grpSpPr>
          <a:xfrm>
            <a:off x="839416" y="2492896"/>
            <a:ext cx="827280" cy="401760"/>
            <a:chOff x="839416" y="2492896"/>
            <a:chExt cx="827280" cy="401760"/>
          </a:xfrm>
        </p:grpSpPr>
        <p:pic>
          <p:nvPicPr>
            <p:cNvPr id="17" name="Grafik 4">
              <a:extLst>
                <a:ext uri="{FF2B5EF4-FFF2-40B4-BE49-F238E27FC236}">
                  <a16:creationId xmlns:a16="http://schemas.microsoft.com/office/drawing/2014/main" id="{378C1E7A-1E83-4362-8495-F5A84BBBCEC9}"/>
                </a:ext>
              </a:extLst>
            </p:cNvPr>
            <p:cNvPicPr/>
            <p:nvPr/>
          </p:nvPicPr>
          <p:blipFill>
            <a:blip r:embed="rId8"/>
            <a:stretch/>
          </p:blipFill>
          <p:spPr>
            <a:xfrm>
              <a:off x="1264936" y="2492896"/>
              <a:ext cx="401760" cy="401760"/>
            </a:xfrm>
            <a:prstGeom prst="rect">
              <a:avLst/>
            </a:prstGeom>
            <a:ln w="12600">
              <a:noFill/>
            </a:ln>
          </p:spPr>
        </p:pic>
        <p:pic>
          <p:nvPicPr>
            <p:cNvPr id="18" name="Grafik 10">
              <a:extLst>
                <a:ext uri="{FF2B5EF4-FFF2-40B4-BE49-F238E27FC236}">
                  <a16:creationId xmlns:a16="http://schemas.microsoft.com/office/drawing/2014/main" id="{C983FCAD-1C8D-4CA7-B566-05BE04B5ED3A}"/>
                </a:ext>
              </a:extLst>
            </p:cNvPr>
            <p:cNvPicPr/>
            <p:nvPr/>
          </p:nvPicPr>
          <p:blipFill>
            <a:blip r:embed="rId9"/>
            <a:stretch/>
          </p:blipFill>
          <p:spPr>
            <a:xfrm>
              <a:off x="839416" y="2492896"/>
              <a:ext cx="401760" cy="401760"/>
            </a:xfrm>
            <a:prstGeom prst="rect">
              <a:avLst/>
            </a:prstGeom>
            <a:ln w="12600">
              <a:noFill/>
            </a:ln>
          </p:spPr>
        </p:pic>
      </p:grpSp>
    </p:spTree>
    <p:extLst>
      <p:ext uri="{BB962C8B-B14F-4D97-AF65-F5344CB8AC3E}">
        <p14:creationId xmlns:p14="http://schemas.microsoft.com/office/powerpoint/2010/main" val="2266950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20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 name="Titel 1">
            <a:extLst>
              <a:ext uri="{FF2B5EF4-FFF2-40B4-BE49-F238E27FC236}">
                <a16:creationId xmlns:a16="http://schemas.microsoft.com/office/drawing/2014/main" id="{F927744E-8C91-41EB-9E87-859EE52DBCFD}"/>
              </a:ext>
            </a:extLst>
          </p:cNvPr>
          <p:cNvSpPr>
            <a:spLocks noGrp="1"/>
          </p:cNvSpPr>
          <p:nvPr>
            <p:ph type="title"/>
          </p:nvPr>
        </p:nvSpPr>
        <p:spPr>
          <a:xfrm>
            <a:off x="309120" y="234000"/>
            <a:ext cx="2950560" cy="674640"/>
          </a:xfrm>
        </p:spPr>
        <p:txBody>
          <a:bodyPr/>
          <a:lstStyle/>
          <a:p>
            <a:r>
              <a:rPr lang="en-US" sz="2400" dirty="0">
                <a:solidFill>
                  <a:schemeClr val="bg1"/>
                </a:solidFill>
                <a:latin typeface="Arial" panose="020B0604020202020204" pitchFamily="34" charset="0"/>
                <a:cs typeface="Arial" panose="020B0604020202020204" pitchFamily="34" charset="0"/>
              </a:rPr>
              <a:t>Web Surveys</a:t>
            </a:r>
          </a:p>
        </p:txBody>
      </p:sp>
      <p:sp>
        <p:nvSpPr>
          <p:cNvPr id="20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FF44544-180D-4C21-8BD3-3D63E7990DBC}" type="slidenum">
              <a:rPr lang="en-US" sz="1200" b="0" strike="noStrike" spc="-1" smtClean="0">
                <a:solidFill>
                  <a:schemeClr val="lt1">
                    <a:lumMod val="50000"/>
                  </a:schemeClr>
                </a:solidFill>
              </a:rPr>
              <a:t>14</a:t>
            </a:fld>
            <a:endParaRPr lang="en-US" sz="1200" b="0" strike="noStrike" spc="-1" dirty="0">
              <a:solidFill>
                <a:srgbClr val="000000"/>
              </a:solidFill>
              <a:latin typeface="Calibri"/>
            </a:endParaRPr>
          </a:p>
        </p:txBody>
      </p:sp>
      <p:pic>
        <p:nvPicPr>
          <p:cNvPr id="203"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204" name="Rechteck 23"/>
          <p:cNvSpPr/>
          <p:nvPr/>
        </p:nvSpPr>
        <p:spPr>
          <a:xfrm>
            <a:off x="373320" y="1196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Cross-Sectional Surveys</a:t>
            </a:r>
            <a:endParaRPr lang="en-US" sz="2800" b="0" strike="noStrike" spc="-1" dirty="0">
              <a:solidFill>
                <a:srgbClr val="000000"/>
              </a:solidFill>
              <a:latin typeface="Calibri"/>
            </a:endParaRPr>
          </a:p>
        </p:txBody>
      </p:sp>
      <p:sp>
        <p:nvSpPr>
          <p:cNvPr id="205" name="Textfeld 20"/>
          <p:cNvSpPr/>
          <p:nvPr/>
        </p:nvSpPr>
        <p:spPr>
          <a:xfrm>
            <a:off x="407520" y="1772640"/>
            <a:ext cx="10367640" cy="998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Data is collected at </a:t>
            </a:r>
            <a:r>
              <a:rPr lang="en-US" sz="1800" b="1" strike="noStrike" spc="-1" dirty="0">
                <a:solidFill>
                  <a:schemeClr val="dk1"/>
                </a:solidFill>
                <a:latin typeface="Arial"/>
                <a:ea typeface="Arial"/>
              </a:rPr>
              <a:t>one point in time</a:t>
            </a:r>
            <a:r>
              <a:rPr lang="en-US" sz="1800" b="0" strike="noStrike" spc="-1" dirty="0">
                <a:solidFill>
                  <a:schemeClr val="dk1"/>
                </a:solidFill>
                <a:latin typeface="Arial"/>
                <a:ea typeface="Arial"/>
              </a:rPr>
              <a:t>, without repeated follow-ups.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Researchers observe and record data without manipulating any variables or introducing interventions.</a:t>
            </a:r>
            <a:endParaRPr lang="en-US" sz="1800" b="0" strike="noStrike" spc="-1" dirty="0">
              <a:solidFill>
                <a:srgbClr val="000000"/>
              </a:solidFill>
              <a:latin typeface="Calibri"/>
            </a:endParaRPr>
          </a:p>
        </p:txBody>
      </p:sp>
      <p:sp>
        <p:nvSpPr>
          <p:cNvPr id="206" name="Rechteck 21"/>
          <p:cNvSpPr/>
          <p:nvPr/>
        </p:nvSpPr>
        <p:spPr>
          <a:xfrm>
            <a:off x="407520" y="2853000"/>
            <a:ext cx="338112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When useful? </a:t>
            </a:r>
            <a:endParaRPr lang="en-US" sz="2800" b="0" strike="noStrike" spc="-1" dirty="0">
              <a:solidFill>
                <a:srgbClr val="000000"/>
              </a:solidFill>
              <a:latin typeface="Calibri"/>
            </a:endParaRPr>
          </a:p>
        </p:txBody>
      </p:sp>
      <p:sp>
        <p:nvSpPr>
          <p:cNvPr id="207" name="Textfeld 24"/>
          <p:cNvSpPr/>
          <p:nvPr/>
        </p:nvSpPr>
        <p:spPr>
          <a:xfrm>
            <a:off x="407520" y="3582720"/>
            <a:ext cx="5687280" cy="286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describing</a:t>
            </a:r>
            <a:r>
              <a:rPr lang="en-US" sz="1800" b="0" strike="noStrike" spc="-1" dirty="0">
                <a:solidFill>
                  <a:schemeClr val="dk1"/>
                </a:solidFill>
                <a:latin typeface="Arial"/>
                <a:ea typeface="Arial"/>
              </a:rPr>
              <a:t> the characteristics of a population, such as the prevalence of certain behaviors, conditions, or attitudes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identify potential </a:t>
            </a:r>
            <a:r>
              <a:rPr lang="en-US" sz="1800" b="1" strike="noStrike" spc="-1" dirty="0">
                <a:solidFill>
                  <a:schemeClr val="dk1"/>
                </a:solidFill>
                <a:latin typeface="Arial"/>
                <a:ea typeface="Arial"/>
              </a:rPr>
              <a:t>associations</a:t>
            </a:r>
            <a:r>
              <a:rPr lang="en-US" sz="1800" b="0" strike="noStrike" spc="-1" dirty="0">
                <a:solidFill>
                  <a:schemeClr val="dk1"/>
                </a:solidFill>
                <a:latin typeface="Arial"/>
                <a:ea typeface="Arial"/>
              </a:rPr>
              <a:t> between variables (e.g., the relationship between age and smartphone usage)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analyzing variations across </a:t>
            </a:r>
            <a:r>
              <a:rPr lang="en-US" sz="1800" b="1" strike="noStrike" spc="-1" dirty="0">
                <a:solidFill>
                  <a:schemeClr val="dk1"/>
                </a:solidFill>
                <a:latin typeface="Arial"/>
                <a:ea typeface="Arial"/>
              </a:rPr>
              <a:t>subgroups</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
        <p:nvSpPr>
          <p:cNvPr id="208" name="Rechteck 25"/>
          <p:cNvSpPr/>
          <p:nvPr/>
        </p:nvSpPr>
        <p:spPr>
          <a:xfrm>
            <a:off x="6311880" y="2853000"/>
            <a:ext cx="49672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When problematic? </a:t>
            </a:r>
            <a:endParaRPr lang="en-US" sz="2800" b="0" strike="noStrike" spc="-1" dirty="0">
              <a:solidFill>
                <a:srgbClr val="000000"/>
              </a:solidFill>
              <a:latin typeface="Calibri"/>
            </a:endParaRPr>
          </a:p>
        </p:txBody>
      </p:sp>
      <p:sp>
        <p:nvSpPr>
          <p:cNvPr id="209" name="Textfeld 26"/>
          <p:cNvSpPr/>
          <p:nvPr/>
        </p:nvSpPr>
        <p:spPr>
          <a:xfrm>
            <a:off x="6311880" y="3582720"/>
            <a:ext cx="5687280" cy="20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No causal conclusion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Findings represent the specific time of data collection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No changes over time</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pic>
        <p:nvPicPr>
          <p:cNvPr id="210" name="Grafik 12">
            <a:extLs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p:blipFill>
        <p:spPr>
          <a:xfrm>
            <a:off x="9948240" y="4997520"/>
            <a:ext cx="794520" cy="794520"/>
          </a:xfrm>
          <a:prstGeom prst="rect">
            <a:avLst/>
          </a:prstGeom>
          <a:noFill/>
          <a:ln w="0">
            <a:noFill/>
          </a:ln>
        </p:spPr>
      </p:pic>
      <p:pic>
        <p:nvPicPr>
          <p:cNvPr id="211" name="Grafik 27">
            <a:extLst>
              <a:ext uri="{C183D7F6-B498-43B3-948B-1728B52AA6E4}">
                <adec:decorative xmlns:adec="http://schemas.microsoft.com/office/drawing/2017/decorative" val="1"/>
              </a:ext>
            </a:extLst>
          </p:cNvPr>
          <p:cNvPicPr/>
          <p:nvPr/>
        </p:nvPicPr>
        <p:blipFill>
          <a:blip r:embed="rId8">
            <a:extLst>
              <a:ext uri="{96DAC541-7B7A-43D3-8B79-37D633B846F1}">
                <asvg:svgBlip xmlns:asvg="http://schemas.microsoft.com/office/drawing/2016/SVG/main" r:embed="rId9"/>
              </a:ext>
            </a:extLst>
          </a:blip>
          <a:stretch/>
        </p:blipFill>
        <p:spPr>
          <a:xfrm>
            <a:off x="10697040" y="4725000"/>
            <a:ext cx="794520" cy="794520"/>
          </a:xfrm>
          <a:prstGeom prst="rect">
            <a:avLst/>
          </a:prstGeom>
          <a:noFill/>
          <a:ln w="0">
            <a:noFill/>
          </a:ln>
        </p:spPr>
      </p:pic>
      <p:pic>
        <p:nvPicPr>
          <p:cNvPr id="212" name="Grafik 28">
            <a:extLst>
              <a:ext uri="{C183D7F6-B498-43B3-948B-1728B52AA6E4}">
                <adec:decorative xmlns:adec="http://schemas.microsoft.com/office/drawing/2017/decorative" val="1"/>
              </a:ext>
            </a:extLst>
          </p:cNvPr>
          <p:cNvPicPr/>
          <p:nvPr/>
        </p:nvPicPr>
        <p:blipFill>
          <a:blip r:embed="rId10">
            <a:extLst>
              <a:ext uri="{96DAC541-7B7A-43D3-8B79-37D633B846F1}">
                <asvg:svgBlip xmlns:asvg="http://schemas.microsoft.com/office/drawing/2016/SVG/main" r:embed="rId11"/>
              </a:ext>
            </a:extLst>
          </a:blip>
          <a:stretch/>
        </p:blipFill>
        <p:spPr>
          <a:xfrm>
            <a:off x="9332640" y="5445360"/>
            <a:ext cx="794520" cy="794520"/>
          </a:xfrm>
          <a:prstGeom prst="rect">
            <a:avLst/>
          </a:prstGeom>
          <a:noFill/>
          <a:ln w="0">
            <a:noFill/>
          </a:ln>
        </p:spPr>
      </p:pic>
      <p:pic>
        <p:nvPicPr>
          <p:cNvPr id="213" name="Grafik 29">
            <a:extLst>
              <a:ext uri="{C183D7F6-B498-43B3-948B-1728B52AA6E4}">
                <adec:decorative xmlns:adec="http://schemas.microsoft.com/office/drawing/2017/decorative" val="1"/>
              </a:ext>
            </a:extLst>
          </p:cNvPr>
          <p:cNvPicPr/>
          <p:nvPr/>
        </p:nvPicPr>
        <p:blipFill>
          <a:blip r:embed="rId12">
            <a:extLst>
              <a:ext uri="{96DAC541-7B7A-43D3-8B79-37D633B846F1}">
                <asvg:svgBlip xmlns:asvg="http://schemas.microsoft.com/office/drawing/2016/SVG/main" r:embed="rId13"/>
              </a:ext>
            </a:extLst>
          </a:blip>
          <a:stretch/>
        </p:blipFill>
        <p:spPr>
          <a:xfrm>
            <a:off x="10121040" y="5801400"/>
            <a:ext cx="794520" cy="794520"/>
          </a:xfrm>
          <a:prstGeom prst="rect">
            <a:avLst/>
          </a:prstGeom>
          <a:noFill/>
          <a:ln w="0">
            <a:noFill/>
          </a:ln>
        </p:spPr>
      </p:pic>
      <p:pic>
        <p:nvPicPr>
          <p:cNvPr id="214" name="Grafik 30">
            <a:extLst>
              <a:ext uri="{C183D7F6-B498-43B3-948B-1728B52AA6E4}">
                <adec:decorative xmlns:adec="http://schemas.microsoft.com/office/drawing/2017/decorative" val="1"/>
              </a:ext>
            </a:extLst>
          </p:cNvPr>
          <p:cNvPicPr/>
          <p:nvPr/>
        </p:nvPicPr>
        <p:blipFill>
          <a:blip r:embed="rId14">
            <a:extLst>
              <a:ext uri="{96DAC541-7B7A-43D3-8B79-37D633B846F1}">
                <asvg:svgBlip xmlns:asvg="http://schemas.microsoft.com/office/drawing/2016/SVG/main" r:embed="rId15"/>
              </a:ext>
            </a:extLst>
          </a:blip>
          <a:stretch/>
        </p:blipFill>
        <p:spPr>
          <a:xfrm>
            <a:off x="10844640" y="5441400"/>
            <a:ext cx="794520" cy="794520"/>
          </a:xfrm>
          <a:prstGeom prst="rect">
            <a:avLst/>
          </a:prstGeom>
          <a:noFill/>
          <a:ln w="0">
            <a:noFill/>
          </a:ln>
        </p:spPr>
      </p:pic>
      <p:pic>
        <p:nvPicPr>
          <p:cNvPr id="215" name="Grafik 14">
            <a:extLst>
              <a:ext uri="{C183D7F6-B498-43B3-948B-1728B52AA6E4}">
                <adec:decorative xmlns:adec="http://schemas.microsoft.com/office/drawing/2017/decorative" val="1"/>
              </a:ext>
            </a:extLst>
          </p:cNvPr>
          <p:cNvPicPr/>
          <p:nvPr/>
        </p:nvPicPr>
        <p:blipFill>
          <a:blip r:embed="rId16">
            <a:extLst>
              <a:ext uri="{96DAC541-7B7A-43D3-8B79-37D633B846F1}">
                <asvg:svgBlip xmlns:asvg="http://schemas.microsoft.com/office/drawing/2016/SVG/main" r:embed="rId17"/>
              </a:ext>
            </a:extLst>
          </a:blip>
          <a:stretch/>
        </p:blipFill>
        <p:spPr>
          <a:xfrm rot="5400000">
            <a:off x="9752400" y="5067000"/>
            <a:ext cx="1594800" cy="159480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0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21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19"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24BB92CE-9AEB-49A2-8579-A7FE94B3C5C9}" type="slidenum">
              <a:rPr lang="en-US" sz="1200" b="0" strike="noStrike" spc="-1" smtClean="0">
                <a:solidFill>
                  <a:schemeClr val="lt1">
                    <a:lumMod val="50000"/>
                  </a:schemeClr>
                </a:solidFill>
              </a:rPr>
              <a:t>15</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5AE13A26-C79B-40CC-AC44-CF5D16E48CAE}"/>
              </a:ext>
            </a:extLst>
          </p:cNvPr>
          <p:cNvSpPr>
            <a:spLocks noGrp="1"/>
          </p:cNvSpPr>
          <p:nvPr>
            <p:ph type="title"/>
          </p:nvPr>
        </p:nvSpPr>
        <p:spPr>
          <a:xfrm>
            <a:off x="309760" y="192320"/>
            <a:ext cx="2268000" cy="669960"/>
          </a:xfrm>
        </p:spPr>
        <p:txBody>
          <a:bodyPr/>
          <a:lstStyle/>
          <a:p>
            <a:r>
              <a:rPr lang="en-US" sz="2400" dirty="0">
                <a:solidFill>
                  <a:schemeClr val="bg1"/>
                </a:solidFill>
                <a:latin typeface="Arial" panose="020B0604020202020204" pitchFamily="34" charset="0"/>
                <a:cs typeface="Arial" panose="020B0604020202020204" pitchFamily="34" charset="0"/>
              </a:rPr>
              <a:t>Web Surveys</a:t>
            </a:r>
          </a:p>
        </p:txBody>
      </p:sp>
      <p:pic>
        <p:nvPicPr>
          <p:cNvPr id="220"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221" name="Rechteck 23"/>
          <p:cNvSpPr/>
          <p:nvPr/>
        </p:nvSpPr>
        <p:spPr>
          <a:xfrm>
            <a:off x="373320" y="1196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Longitudinal Surveys</a:t>
            </a:r>
            <a:endParaRPr lang="en-US" sz="2800" b="0" strike="noStrike" spc="-1" dirty="0">
              <a:solidFill>
                <a:srgbClr val="000000"/>
              </a:solidFill>
              <a:latin typeface="Calibri"/>
            </a:endParaRPr>
          </a:p>
        </p:txBody>
      </p:sp>
      <p:sp>
        <p:nvSpPr>
          <p:cNvPr id="222" name="Textfeld 10"/>
          <p:cNvSpPr/>
          <p:nvPr/>
        </p:nvSpPr>
        <p:spPr>
          <a:xfrm>
            <a:off x="407520" y="1772640"/>
            <a:ext cx="11058120" cy="775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1800" b="0" strike="noStrike" spc="-1" dirty="0">
                <a:solidFill>
                  <a:schemeClr val="dk1"/>
                </a:solidFill>
                <a:latin typeface="Arial"/>
                <a:ea typeface="Arial"/>
              </a:rPr>
              <a:t>Longitudinal data refer to </a:t>
            </a:r>
            <a:r>
              <a:rPr lang="en-US" sz="1800" b="1" strike="noStrike" spc="-1" dirty="0">
                <a:solidFill>
                  <a:schemeClr val="dk1"/>
                </a:solidFill>
                <a:latin typeface="Arial"/>
                <a:ea typeface="Arial"/>
              </a:rPr>
              <a:t>repetitive measurements over time</a:t>
            </a:r>
            <a:r>
              <a:rPr lang="en-US" sz="1800" b="0" strike="noStrike" spc="-1" dirty="0">
                <a:solidFill>
                  <a:schemeClr val="dk1"/>
                </a:solidFill>
                <a:latin typeface="Arial"/>
                <a:ea typeface="Arial"/>
              </a:rPr>
              <a:t>, often through repeated surveys at regular intervals.</a:t>
            </a:r>
            <a:endParaRPr lang="en-US" sz="1800" b="0" strike="noStrike" spc="-1" dirty="0">
              <a:solidFill>
                <a:srgbClr val="000000"/>
              </a:solidFill>
              <a:latin typeface="Calibri"/>
            </a:endParaRPr>
          </a:p>
        </p:txBody>
      </p:sp>
      <p:sp>
        <p:nvSpPr>
          <p:cNvPr id="223" name="Rechteck: abgerundete Ecken 11"/>
          <p:cNvSpPr/>
          <p:nvPr/>
        </p:nvSpPr>
        <p:spPr>
          <a:xfrm>
            <a:off x="767520" y="2637360"/>
            <a:ext cx="3238920" cy="460800"/>
          </a:xfrm>
          <a:prstGeom prst="roundRect">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Panel Survey</a:t>
            </a:r>
            <a:endParaRPr lang="en-US" sz="1800" b="0" strike="noStrike" spc="-1" dirty="0">
              <a:solidFill>
                <a:srgbClr val="FFFFFF"/>
              </a:solidFill>
              <a:latin typeface="Calibri"/>
            </a:endParaRPr>
          </a:p>
        </p:txBody>
      </p:sp>
      <p:sp>
        <p:nvSpPr>
          <p:cNvPr id="225" name="Rechteck: abgerundete Ecken 13"/>
          <p:cNvSpPr/>
          <p:nvPr/>
        </p:nvSpPr>
        <p:spPr>
          <a:xfrm>
            <a:off x="767520" y="3213000"/>
            <a:ext cx="3238920" cy="3498840"/>
          </a:xfrm>
          <a:prstGeom prst="roundRect">
            <a:avLst>
              <a:gd name="adj" fmla="val 6778"/>
            </a:avLst>
          </a:prstGeom>
          <a:noFill/>
          <a:ln w="9525">
            <a:solidFill>
              <a:srgbClr val="4472C4"/>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spcAft>
                <a:spcPts val="601"/>
              </a:spcAft>
            </a:pPr>
            <a:r>
              <a:rPr lang="en-US" sz="1800" b="0" strike="noStrike" spc="-1" dirty="0">
                <a:solidFill>
                  <a:schemeClr val="dk1"/>
                </a:solidFill>
                <a:latin typeface="Arial"/>
                <a:ea typeface="Arial"/>
              </a:rPr>
              <a:t>Follow the </a:t>
            </a:r>
            <a:r>
              <a:rPr lang="en-US" sz="1800" b="1" strike="noStrike" spc="-1" dirty="0">
                <a:solidFill>
                  <a:schemeClr val="dk1"/>
                </a:solidFill>
                <a:latin typeface="Arial"/>
                <a:ea typeface="Arial"/>
              </a:rPr>
              <a:t>same individuals </a:t>
            </a:r>
            <a:r>
              <a:rPr lang="en-US" sz="1800" b="0" strike="noStrike" spc="-1" dirty="0">
                <a:solidFill>
                  <a:schemeClr val="dk1"/>
                </a:solidFill>
                <a:latin typeface="Arial"/>
                <a:ea typeface="Arial"/>
              </a:rPr>
              <a:t>over time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individual behavior and change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Causal relationships</a:t>
            </a:r>
            <a:endParaRPr lang="en-US" sz="1800" b="0" strike="noStrike" spc="-1" dirty="0">
              <a:solidFill>
                <a:srgbClr val="000000"/>
              </a:solidFill>
              <a:latin typeface="Calibri"/>
            </a:endParaRPr>
          </a:p>
        </p:txBody>
      </p:sp>
      <p:sp>
        <p:nvSpPr>
          <p:cNvPr id="224" name="Rechteck: abgerundete Ecken 12"/>
          <p:cNvSpPr/>
          <p:nvPr/>
        </p:nvSpPr>
        <p:spPr>
          <a:xfrm>
            <a:off x="4439880" y="2637000"/>
            <a:ext cx="3238920" cy="461520"/>
          </a:xfrm>
          <a:prstGeom prst="roundRect">
            <a:avLst>
              <a:gd name="adj" fmla="val 16667"/>
            </a:avLst>
          </a:prstGeom>
          <a:solidFill>
            <a:schemeClr val="accent5">
              <a:lumMod val="60000"/>
              <a:lumOff val="40000"/>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Cohort Survey</a:t>
            </a:r>
            <a:endParaRPr lang="en-US" sz="1800" b="0" strike="noStrike" spc="-1" dirty="0">
              <a:solidFill>
                <a:srgbClr val="000000"/>
              </a:solidFill>
              <a:latin typeface="Calibri"/>
            </a:endParaRPr>
          </a:p>
        </p:txBody>
      </p:sp>
      <p:sp>
        <p:nvSpPr>
          <p:cNvPr id="226" name="Rechteck: abgerundete Ecken 14"/>
          <p:cNvSpPr/>
          <p:nvPr/>
        </p:nvSpPr>
        <p:spPr>
          <a:xfrm>
            <a:off x="4439880" y="3245040"/>
            <a:ext cx="3238920" cy="3498840"/>
          </a:xfrm>
          <a:prstGeom prst="roundRect">
            <a:avLst>
              <a:gd name="adj" fmla="val 6778"/>
            </a:avLst>
          </a:prstGeom>
          <a:noFill/>
          <a:ln w="9525">
            <a:solidFill>
              <a:srgbClr val="9DC3E6"/>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spcAft>
                <a:spcPts val="601"/>
              </a:spcAft>
            </a:pPr>
            <a:r>
              <a:rPr lang="en-US" sz="1800" b="0" strike="noStrike" spc="-1" dirty="0">
                <a:solidFill>
                  <a:schemeClr val="dk1"/>
                </a:solidFill>
                <a:latin typeface="Arial"/>
                <a:ea typeface="Arial"/>
              </a:rPr>
              <a:t>Follow </a:t>
            </a:r>
            <a:r>
              <a:rPr lang="en-US" sz="1800" b="1" strike="noStrike" spc="-1" dirty="0">
                <a:solidFill>
                  <a:schemeClr val="dk1"/>
                </a:solidFill>
                <a:latin typeface="Arial"/>
                <a:ea typeface="Arial"/>
              </a:rPr>
              <a:t>a specific group </a:t>
            </a:r>
            <a:r>
              <a:rPr lang="en-US" sz="1800" b="0" strike="noStrike" spc="-1" dirty="0">
                <a:solidFill>
                  <a:schemeClr val="dk1"/>
                </a:solidFill>
                <a:latin typeface="Arial"/>
                <a:ea typeface="Arial"/>
              </a:rPr>
              <a:t>that shares a defining </a:t>
            </a:r>
            <a:r>
              <a:rPr lang="en-US" sz="1800" b="0" strike="noStrike" spc="-1" dirty="0" err="1">
                <a:solidFill>
                  <a:schemeClr val="dk1"/>
                </a:solidFill>
                <a:latin typeface="Arial"/>
                <a:ea typeface="Arial"/>
              </a:rPr>
              <a:t>charac-teristic</a:t>
            </a:r>
            <a:r>
              <a:rPr lang="en-US" sz="1800" b="0" strike="noStrike" spc="-1" dirty="0">
                <a:solidFill>
                  <a:schemeClr val="dk1"/>
                </a:solidFill>
                <a:latin typeface="Arial"/>
                <a:ea typeface="Arial"/>
              </a:rPr>
              <a:t> (e.g., birth year) over time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Live course research</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Comparing generational changes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Tracking outcomes of shared experiences</a:t>
            </a:r>
            <a:endParaRPr lang="en-US" sz="1800" b="0" strike="noStrike" spc="-1" dirty="0">
              <a:solidFill>
                <a:srgbClr val="000000"/>
              </a:solidFill>
              <a:latin typeface="Calibri"/>
            </a:endParaRPr>
          </a:p>
        </p:txBody>
      </p:sp>
      <p:sp>
        <p:nvSpPr>
          <p:cNvPr id="227" name="Rechteck: abgerundete Ecken 17"/>
          <p:cNvSpPr/>
          <p:nvPr/>
        </p:nvSpPr>
        <p:spPr>
          <a:xfrm>
            <a:off x="8192520" y="2637000"/>
            <a:ext cx="3238920" cy="461520"/>
          </a:xfrm>
          <a:prstGeom prst="roundRect">
            <a:avLst>
              <a:gd name="adj" fmla="val 16667"/>
            </a:avLst>
          </a:prstGeom>
          <a:solidFill>
            <a:schemeClr val="tx2">
              <a:lumMod val="60000"/>
              <a:lumOff val="40000"/>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Trend Survey</a:t>
            </a:r>
            <a:endParaRPr lang="en-US" sz="1800" b="0" strike="noStrike" spc="-1" dirty="0">
              <a:solidFill>
                <a:srgbClr val="FFFFFF"/>
              </a:solidFill>
              <a:latin typeface="Calibri"/>
            </a:endParaRPr>
          </a:p>
        </p:txBody>
      </p:sp>
      <p:sp>
        <p:nvSpPr>
          <p:cNvPr id="228" name="Rechteck: abgerundete Ecken 18"/>
          <p:cNvSpPr/>
          <p:nvPr/>
        </p:nvSpPr>
        <p:spPr>
          <a:xfrm>
            <a:off x="8192520" y="3245040"/>
            <a:ext cx="3238920" cy="3509640"/>
          </a:xfrm>
          <a:prstGeom prst="roundRect">
            <a:avLst>
              <a:gd name="adj" fmla="val 6778"/>
            </a:avLst>
          </a:prstGeom>
          <a:noFill/>
          <a:ln w="9525">
            <a:solidFill>
              <a:srgbClr val="8497B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spcAft>
                <a:spcPts val="601"/>
              </a:spcAft>
            </a:pPr>
            <a:r>
              <a:rPr lang="en-US" sz="1800" b="0" strike="noStrike" spc="-1" dirty="0">
                <a:solidFill>
                  <a:schemeClr val="dk1"/>
                </a:solidFill>
                <a:latin typeface="Arial"/>
                <a:ea typeface="Arial"/>
              </a:rPr>
              <a:t>Survey </a:t>
            </a:r>
            <a:r>
              <a:rPr lang="en-US" sz="1800" b="1" strike="noStrike" spc="-1" dirty="0">
                <a:solidFill>
                  <a:schemeClr val="dk1"/>
                </a:solidFill>
                <a:latin typeface="Arial"/>
                <a:ea typeface="Arial"/>
              </a:rPr>
              <a:t>different samples </a:t>
            </a:r>
            <a:r>
              <a:rPr lang="en-US" sz="1800" b="0" strike="noStrike" spc="-1" dirty="0">
                <a:solidFill>
                  <a:schemeClr val="dk1"/>
                </a:solidFill>
                <a:latin typeface="Arial"/>
                <a:ea typeface="Arial"/>
              </a:rPr>
              <a:t>from the same population over time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Population-level trends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Monitoring social and economic indicators</a:t>
            </a:r>
            <a:endParaRPr lang="en-US" sz="1800" b="0" strike="noStrike" spc="-1" dirty="0">
              <a:solidFill>
                <a:srgbClr val="000000"/>
              </a:solidFill>
              <a:latin typeface="Calibri"/>
            </a:endParaRPr>
          </a:p>
        </p:txBody>
      </p:sp>
      <p:pic>
        <p:nvPicPr>
          <p:cNvPr id="229" name="Grafik 20">
            <a:extLst>
              <a:ext uri="{C183D7F6-B498-43B3-948B-1728B52AA6E4}">
                <adec:decorative xmlns:adec="http://schemas.microsoft.com/office/drawing/2017/decorative" val="1"/>
              </a:ext>
            </a:extLst>
          </p:cNvPr>
          <p:cNvPicPr/>
          <p:nvPr/>
        </p:nvPicPr>
        <p:blipFill>
          <a:blip r:embed="rId6"/>
          <a:stretch/>
        </p:blipFill>
        <p:spPr>
          <a:xfrm>
            <a:off x="9532800" y="5658840"/>
            <a:ext cx="794520" cy="794520"/>
          </a:xfrm>
          <a:prstGeom prst="rect">
            <a:avLst/>
          </a:prstGeom>
          <a:noFill/>
          <a:ln w="0">
            <a:noFill/>
          </a:ln>
        </p:spPr>
      </p:pic>
      <p:pic>
        <p:nvPicPr>
          <p:cNvPr id="230" name="Grafik 21">
            <a:extLst>
              <a:ext uri="{C183D7F6-B498-43B3-948B-1728B52AA6E4}">
                <adec:decorative xmlns:adec="http://schemas.microsoft.com/office/drawing/2017/decorative" val="1"/>
              </a:ext>
            </a:extLst>
          </p:cNvPr>
          <p:cNvPicPr/>
          <p:nvPr/>
        </p:nvPicPr>
        <p:blipFill>
          <a:blip r:embed="rId7"/>
          <a:stretch/>
        </p:blipFill>
        <p:spPr>
          <a:xfrm>
            <a:off x="10412640" y="5369400"/>
            <a:ext cx="794520" cy="794520"/>
          </a:xfrm>
          <a:prstGeom prst="rect">
            <a:avLst/>
          </a:prstGeom>
          <a:noFill/>
          <a:ln w="0">
            <a:noFill/>
          </a:ln>
        </p:spPr>
      </p:pic>
      <p:pic>
        <p:nvPicPr>
          <p:cNvPr id="231" name="Grafik 22">
            <a:extLst>
              <a:ext uri="{C183D7F6-B498-43B3-948B-1728B52AA6E4}">
                <adec:decorative xmlns:adec="http://schemas.microsoft.com/office/drawing/2017/decorative" val="1"/>
              </a:ext>
            </a:extLst>
          </p:cNvPr>
          <p:cNvPicPr/>
          <p:nvPr/>
        </p:nvPicPr>
        <p:blipFill>
          <a:blip r:embed="rId8"/>
          <a:stretch/>
        </p:blipFill>
        <p:spPr>
          <a:xfrm>
            <a:off x="8784720" y="5900760"/>
            <a:ext cx="794520" cy="794520"/>
          </a:xfrm>
          <a:prstGeom prst="rect">
            <a:avLst/>
          </a:prstGeom>
          <a:noFill/>
          <a:ln w="0">
            <a:noFill/>
          </a:ln>
        </p:spPr>
      </p:pic>
      <p:pic>
        <p:nvPicPr>
          <p:cNvPr id="232" name="Grafik 26">
            <a:extLst>
              <a:ext uri="{C183D7F6-B498-43B3-948B-1728B52AA6E4}">
                <adec:decorative xmlns:adec="http://schemas.microsoft.com/office/drawing/2017/decorative" val="1"/>
              </a:ext>
            </a:extLst>
          </p:cNvPr>
          <p:cNvPicPr/>
          <p:nvPr/>
        </p:nvPicPr>
        <p:blipFill>
          <a:blip r:embed="rId9"/>
          <a:stretch/>
        </p:blipFill>
        <p:spPr>
          <a:xfrm>
            <a:off x="1195560" y="5729400"/>
            <a:ext cx="794520" cy="794520"/>
          </a:xfrm>
          <a:prstGeom prst="rect">
            <a:avLst/>
          </a:prstGeom>
          <a:noFill/>
          <a:ln w="0">
            <a:noFill/>
          </a:ln>
        </p:spPr>
      </p:pic>
      <p:pic>
        <p:nvPicPr>
          <p:cNvPr id="233" name="Grafik 28">
            <a:extLst>
              <a:ext uri="{C183D7F6-B498-43B3-948B-1728B52AA6E4}">
                <adec:decorative xmlns:adec="http://schemas.microsoft.com/office/drawing/2017/decorative" val="1"/>
              </a:ext>
            </a:extLst>
          </p:cNvPr>
          <p:cNvPicPr/>
          <p:nvPr/>
        </p:nvPicPr>
        <p:blipFill>
          <a:blip r:embed="rId9"/>
          <a:stretch/>
        </p:blipFill>
        <p:spPr>
          <a:xfrm>
            <a:off x="1919520" y="5513400"/>
            <a:ext cx="794520" cy="794520"/>
          </a:xfrm>
          <a:prstGeom prst="rect">
            <a:avLst/>
          </a:prstGeom>
          <a:noFill/>
          <a:ln w="0">
            <a:noFill/>
          </a:ln>
        </p:spPr>
      </p:pic>
      <p:pic>
        <p:nvPicPr>
          <p:cNvPr id="234" name="Grafik 29">
            <a:extLst>
              <a:ext uri="{C183D7F6-B498-43B3-948B-1728B52AA6E4}">
                <adec:decorative xmlns:adec="http://schemas.microsoft.com/office/drawing/2017/decorative" val="1"/>
              </a:ext>
            </a:extLst>
          </p:cNvPr>
          <p:cNvPicPr/>
          <p:nvPr/>
        </p:nvPicPr>
        <p:blipFill>
          <a:blip r:embed="rId9"/>
          <a:stretch/>
        </p:blipFill>
        <p:spPr>
          <a:xfrm>
            <a:off x="2707920" y="5301360"/>
            <a:ext cx="794520" cy="794520"/>
          </a:xfrm>
          <a:prstGeom prst="rect">
            <a:avLst/>
          </a:prstGeom>
          <a:noFill/>
          <a:ln w="0">
            <a:noFill/>
          </a:ln>
        </p:spPr>
      </p:pic>
      <p:pic>
        <p:nvPicPr>
          <p:cNvPr id="235" name="Grafik 30">
            <a:extLst>
              <a:ext uri="{C183D7F6-B498-43B3-948B-1728B52AA6E4}">
                <adec:decorative xmlns:adec="http://schemas.microsoft.com/office/drawing/2017/decorative" val="1"/>
              </a:ext>
            </a:extLst>
          </p:cNvPr>
          <p:cNvPicPr/>
          <p:nvPr/>
        </p:nvPicPr>
        <p:blipFill>
          <a:blip r:embed="rId10"/>
          <a:stretch/>
        </p:blipFill>
        <p:spPr>
          <a:xfrm rot="5400000">
            <a:off x="894600" y="5500440"/>
            <a:ext cx="1167480" cy="1167480"/>
          </a:xfrm>
          <a:prstGeom prst="rect">
            <a:avLst/>
          </a:prstGeom>
          <a:noFill/>
          <a:ln w="0">
            <a:noFill/>
          </a:ln>
        </p:spPr>
      </p:pic>
      <p:pic>
        <p:nvPicPr>
          <p:cNvPr id="236" name="Grafik 31">
            <a:extLst>
              <a:ext uri="{C183D7F6-B498-43B3-948B-1728B52AA6E4}">
                <adec:decorative xmlns:adec="http://schemas.microsoft.com/office/drawing/2017/decorative" val="1"/>
              </a:ext>
            </a:extLst>
          </p:cNvPr>
          <p:cNvPicPr/>
          <p:nvPr/>
        </p:nvPicPr>
        <p:blipFill>
          <a:blip r:embed="rId10"/>
          <a:stretch/>
        </p:blipFill>
        <p:spPr>
          <a:xfrm rot="5400000">
            <a:off x="8456760" y="5589360"/>
            <a:ext cx="1167480" cy="1167480"/>
          </a:xfrm>
          <a:prstGeom prst="rect">
            <a:avLst/>
          </a:prstGeom>
          <a:noFill/>
          <a:ln w="0">
            <a:noFill/>
          </a:ln>
        </p:spPr>
      </p:pic>
      <p:cxnSp>
        <p:nvCxnSpPr>
          <p:cNvPr id="237" name="Gerade Verbindung mit Pfeil 5">
            <a:extLst>
              <a:ext uri="{C183D7F6-B498-43B3-948B-1728B52AA6E4}">
                <adec:decorative xmlns:adec="http://schemas.microsoft.com/office/drawing/2017/decorative" val="1"/>
              </a:ext>
            </a:extLst>
          </p:cNvPr>
          <p:cNvCxnSpPr>
            <a:endCxn id="234" idx="0"/>
          </p:cNvCxnSpPr>
          <p:nvPr/>
        </p:nvCxnSpPr>
        <p:spPr>
          <a:xfrm flipV="1">
            <a:off x="1468800" y="5301360"/>
            <a:ext cx="1637280" cy="633240"/>
          </a:xfrm>
          <a:prstGeom prst="straightConnector1">
            <a:avLst/>
          </a:prstGeom>
          <a:ln w="0">
            <a:solidFill>
              <a:srgbClr val="767171"/>
            </a:solidFill>
            <a:prstDash val="lgDash"/>
            <a:tailEnd type="triangle" w="med" len="med"/>
          </a:ln>
        </p:spPr>
      </p:cxnSp>
      <p:cxnSp>
        <p:nvCxnSpPr>
          <p:cNvPr id="238" name="Gerade Verbindung mit Pfeil 35">
            <a:extLst>
              <a:ext uri="{C183D7F6-B498-43B3-948B-1728B52AA6E4}">
                <adec:decorative xmlns:adec="http://schemas.microsoft.com/office/drawing/2017/decorative" val="1"/>
              </a:ext>
            </a:extLst>
          </p:cNvPr>
          <p:cNvCxnSpPr/>
          <p:nvPr/>
        </p:nvCxnSpPr>
        <p:spPr>
          <a:xfrm flipV="1">
            <a:off x="9263160" y="6093000"/>
            <a:ext cx="1704600" cy="527760"/>
          </a:xfrm>
          <a:prstGeom prst="straightConnector1">
            <a:avLst/>
          </a:prstGeom>
          <a:ln w="0">
            <a:solidFill>
              <a:srgbClr val="767171"/>
            </a:solidFill>
            <a:prstDash val="lgDash"/>
            <a:tailEnd type="triangle" w="med" len="med"/>
          </a:ln>
        </p:spPr>
      </p:cxn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2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33"/>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34"/>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3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24"/>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7"/>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28"/>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229"/>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230"/>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31"/>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36"/>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88"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9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A76251AE-AE0A-4AD2-8A66-A18C76AC70DA}" type="slidenum">
              <a:rPr lang="en-US" sz="1200" b="0" strike="noStrike" spc="-1" smtClean="0">
                <a:solidFill>
                  <a:schemeClr val="lt1">
                    <a:lumMod val="50000"/>
                  </a:schemeClr>
                </a:solidFill>
              </a:rPr>
              <a:t>16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19F58EAE-8A39-41AA-88BB-F92D4238AC83}"/>
              </a:ext>
            </a:extLst>
          </p:cNvPr>
          <p:cNvSpPr>
            <a:spLocks noGrp="1"/>
          </p:cNvSpPr>
          <p:nvPr>
            <p:ph type="title"/>
          </p:nvPr>
        </p:nvSpPr>
        <p:spPr>
          <a:xfrm>
            <a:off x="373320" y="128875"/>
            <a:ext cx="3246240" cy="738570"/>
          </a:xfrm>
        </p:spPr>
        <p:txBody>
          <a:bodyPr/>
          <a:lstStyle/>
          <a:p>
            <a:r>
              <a:rPr lang="en-US" sz="2400" dirty="0">
                <a:solidFill>
                  <a:schemeClr val="bg1"/>
                </a:solidFill>
                <a:latin typeface="Arial" panose="020B0604020202020204" pitchFamily="34" charset="0"/>
                <a:cs typeface="Arial" panose="020B0604020202020204" pitchFamily="34" charset="0"/>
              </a:rPr>
              <a:t>Web Surveys</a:t>
            </a:r>
          </a:p>
        </p:txBody>
      </p:sp>
      <p:pic>
        <p:nvPicPr>
          <p:cNvPr id="19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98" name="Rechteck 23"/>
          <p:cNvSpPr/>
          <p:nvPr/>
        </p:nvSpPr>
        <p:spPr>
          <a:xfrm>
            <a:off x="373320" y="1196640"/>
            <a:ext cx="464112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Types of Web Surveys</a:t>
            </a:r>
            <a:endParaRPr lang="en-US" sz="2800" b="0" strike="noStrike" spc="-1" dirty="0">
              <a:solidFill>
                <a:srgbClr val="000000"/>
              </a:solidFill>
              <a:latin typeface="Calibri"/>
            </a:endParaRPr>
          </a:p>
        </p:txBody>
      </p:sp>
      <p:sp>
        <p:nvSpPr>
          <p:cNvPr id="192" name="Rechteck: abgerundete Ecken 15"/>
          <p:cNvSpPr/>
          <p:nvPr/>
        </p:nvSpPr>
        <p:spPr>
          <a:xfrm>
            <a:off x="2783520" y="2277360"/>
            <a:ext cx="3238920" cy="934560"/>
          </a:xfrm>
          <a:prstGeom prst="roundRect">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Types by timing</a:t>
            </a:r>
            <a:endParaRPr lang="en-US" sz="1800" b="0" strike="noStrike" spc="-1" dirty="0">
              <a:solidFill>
                <a:srgbClr val="FFFFFF"/>
              </a:solidFill>
              <a:latin typeface="Calibri"/>
            </a:endParaRPr>
          </a:p>
        </p:txBody>
      </p:sp>
      <p:sp>
        <p:nvSpPr>
          <p:cNvPr id="194" name="Rechteck: abgerundete Ecken 17"/>
          <p:cNvSpPr/>
          <p:nvPr/>
        </p:nvSpPr>
        <p:spPr>
          <a:xfrm>
            <a:off x="2783520" y="3357000"/>
            <a:ext cx="3238920" cy="2230920"/>
          </a:xfrm>
          <a:prstGeom prst="roundRect">
            <a:avLst>
              <a:gd name="adj" fmla="val 6778"/>
            </a:avLst>
          </a:prstGeom>
          <a:noFill/>
          <a:ln w="9525">
            <a:solidFill>
              <a:srgbClr val="4472C4"/>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Cross-sectional survey</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Longitudinal survey</a:t>
            </a:r>
            <a:endParaRPr lang="en-US" sz="1800" b="0" strike="noStrike" spc="-1" dirty="0">
              <a:solidFill>
                <a:srgbClr val="000000"/>
              </a:solidFill>
              <a:latin typeface="Calibri"/>
            </a:endParaRPr>
          </a:p>
          <a:p>
            <a:pPr marL="557280" lvl="1" indent="-285840" defTabSz="914400">
              <a:lnSpc>
                <a:spcPct val="100000"/>
              </a:lnSpc>
              <a:spcAft>
                <a:spcPts val="1199"/>
              </a:spcAft>
              <a:buClr>
                <a:srgbClr val="000000"/>
              </a:buClr>
              <a:buFont typeface="Courier New"/>
              <a:buChar char="o"/>
            </a:pPr>
            <a:r>
              <a:rPr lang="en-US" sz="1800" b="0" strike="noStrike" spc="-1" dirty="0">
                <a:solidFill>
                  <a:schemeClr val="dk1"/>
                </a:solidFill>
                <a:latin typeface="Arial"/>
                <a:ea typeface="Arial"/>
              </a:rPr>
              <a:t>Panel Survey</a:t>
            </a:r>
            <a:endParaRPr lang="en-US" sz="1800" b="0" strike="noStrike" spc="-1" dirty="0">
              <a:solidFill>
                <a:srgbClr val="000000"/>
              </a:solidFill>
              <a:latin typeface="Calibri"/>
            </a:endParaRPr>
          </a:p>
          <a:p>
            <a:pPr marL="557280" lvl="1" indent="-285840" defTabSz="914400">
              <a:lnSpc>
                <a:spcPct val="100000"/>
              </a:lnSpc>
              <a:spcAft>
                <a:spcPts val="1199"/>
              </a:spcAft>
              <a:buClr>
                <a:srgbClr val="000000"/>
              </a:buClr>
              <a:buFont typeface="Courier New"/>
              <a:buChar char="o"/>
            </a:pPr>
            <a:r>
              <a:rPr lang="en-US" sz="1800" b="0" strike="noStrike" spc="-1" dirty="0">
                <a:solidFill>
                  <a:schemeClr val="dk1"/>
                </a:solidFill>
                <a:latin typeface="Arial"/>
                <a:ea typeface="Arial"/>
              </a:rPr>
              <a:t>Cohort Survey</a:t>
            </a:r>
            <a:endParaRPr lang="en-US" sz="1800" b="0" strike="noStrike" spc="-1" dirty="0">
              <a:solidFill>
                <a:srgbClr val="000000"/>
              </a:solidFill>
              <a:latin typeface="Calibri"/>
            </a:endParaRPr>
          </a:p>
          <a:p>
            <a:pPr marL="557280" lvl="1" indent="-285840" defTabSz="914400">
              <a:lnSpc>
                <a:spcPct val="100000"/>
              </a:lnSpc>
              <a:spcAft>
                <a:spcPts val="1199"/>
              </a:spcAft>
              <a:buClr>
                <a:srgbClr val="000000"/>
              </a:buClr>
              <a:buFont typeface="Courier New"/>
              <a:buChar char="o"/>
            </a:pPr>
            <a:r>
              <a:rPr lang="en-US" sz="1800" b="0" strike="noStrike" spc="-1" dirty="0">
                <a:solidFill>
                  <a:schemeClr val="dk1"/>
                </a:solidFill>
                <a:latin typeface="Arial"/>
                <a:ea typeface="Arial"/>
              </a:rPr>
              <a:t>Trend Survey</a:t>
            </a:r>
            <a:endParaRPr lang="en-US" sz="1800" b="0" strike="noStrike" spc="-1" dirty="0">
              <a:solidFill>
                <a:srgbClr val="000000"/>
              </a:solidFill>
              <a:latin typeface="Calibri"/>
            </a:endParaRPr>
          </a:p>
        </p:txBody>
      </p:sp>
      <p:sp>
        <p:nvSpPr>
          <p:cNvPr id="193" name="Rechteck: abgerundete Ecken 16"/>
          <p:cNvSpPr/>
          <p:nvPr/>
        </p:nvSpPr>
        <p:spPr>
          <a:xfrm>
            <a:off x="6383880" y="2277000"/>
            <a:ext cx="3238920" cy="934560"/>
          </a:xfrm>
          <a:prstGeom prst="roundRect">
            <a:avLst>
              <a:gd name="adj" fmla="val 16667"/>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Types by purpose</a:t>
            </a:r>
            <a:endParaRPr lang="en-US" sz="1800" b="0" strike="noStrike" spc="-1" dirty="0">
              <a:solidFill>
                <a:srgbClr val="FFFFFF"/>
              </a:solidFill>
              <a:latin typeface="Calibri"/>
            </a:endParaRPr>
          </a:p>
        </p:txBody>
      </p:sp>
      <p:sp>
        <p:nvSpPr>
          <p:cNvPr id="195" name="Rechteck: abgerundete Ecken 18"/>
          <p:cNvSpPr/>
          <p:nvPr/>
        </p:nvSpPr>
        <p:spPr>
          <a:xfrm>
            <a:off x="6383880" y="3357000"/>
            <a:ext cx="3238920" cy="2230920"/>
          </a:xfrm>
          <a:prstGeom prst="roundRect">
            <a:avLst>
              <a:gd name="adj" fmla="val 6778"/>
            </a:avLst>
          </a:prstGeom>
          <a:noFill/>
          <a:ln w="9525">
            <a:solidFill>
              <a:srgbClr val="ED7D3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Exploratory survey</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Descriptive survey</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Explanatory survey</a:t>
            </a:r>
            <a:endParaRPr lang="en-US" sz="1800" b="0" strike="noStrike" spc="-1" dirty="0">
              <a:solidFill>
                <a:srgbClr val="000000"/>
              </a:solidFill>
              <a:latin typeface="Calibri"/>
            </a:endParaRPr>
          </a:p>
        </p:txBody>
      </p:sp>
      <p:sp>
        <p:nvSpPr>
          <p:cNvPr id="14" name="Ellipse 1">
            <a:extLst>
              <a:ext uri="{FF2B5EF4-FFF2-40B4-BE49-F238E27FC236}">
                <a16:creationId xmlns:a16="http://schemas.microsoft.com/office/drawing/2014/main" id="{CCBDD6C2-9428-4D4E-B36C-E8DD04E8DDC9}"/>
              </a:ext>
              <a:ext uri="{C183D7F6-B498-43B3-948B-1728B52AA6E4}">
                <adec:decorative xmlns:adec="http://schemas.microsoft.com/office/drawing/2017/decorative" val="1"/>
              </a:ext>
            </a:extLst>
          </p:cNvPr>
          <p:cNvSpPr/>
          <p:nvPr/>
        </p:nvSpPr>
        <p:spPr>
          <a:xfrm>
            <a:off x="2495520" y="2349000"/>
            <a:ext cx="798840" cy="79056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5" name="Grafik 14">
            <a:extLst>
              <a:ext uri="{FF2B5EF4-FFF2-40B4-BE49-F238E27FC236}">
                <a16:creationId xmlns:a16="http://schemas.microsoft.com/office/drawing/2014/main" id="{0D527FBF-D591-499E-9C27-FAD1AEBCC93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15305" y="2370030"/>
            <a:ext cx="769530" cy="769530"/>
          </a:xfrm>
          <a:prstGeom prst="rect">
            <a:avLst/>
          </a:prstGeom>
        </p:spPr>
      </p:pic>
      <p:sp>
        <p:nvSpPr>
          <p:cNvPr id="16" name="Ellipse 1">
            <a:extLst>
              <a:ext uri="{FF2B5EF4-FFF2-40B4-BE49-F238E27FC236}">
                <a16:creationId xmlns:a16="http://schemas.microsoft.com/office/drawing/2014/main" id="{6347ADB4-713C-45E7-B010-82407F468BBB}"/>
              </a:ext>
              <a:ext uri="{C183D7F6-B498-43B3-948B-1728B52AA6E4}">
                <adec:decorative xmlns:adec="http://schemas.microsoft.com/office/drawing/2017/decorative" val="1"/>
              </a:ext>
            </a:extLst>
          </p:cNvPr>
          <p:cNvSpPr/>
          <p:nvPr/>
        </p:nvSpPr>
        <p:spPr>
          <a:xfrm>
            <a:off x="6124157" y="2327970"/>
            <a:ext cx="798840" cy="790560"/>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5" name="Grafik 4">
            <a:extLst>
              <a:ext uri="{FF2B5EF4-FFF2-40B4-BE49-F238E27FC236}">
                <a16:creationId xmlns:a16="http://schemas.microsoft.com/office/drawing/2014/main" id="{9C8A3243-F8CF-4C3C-B0FB-E7A407D7EBB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6899" y="2396572"/>
            <a:ext cx="653355" cy="653355"/>
          </a:xfrm>
          <a:prstGeom prst="rect">
            <a:avLst/>
          </a:prstGeom>
        </p:spPr>
      </p:pic>
    </p:spTree>
    <p:extLst>
      <p:ext uri="{BB962C8B-B14F-4D97-AF65-F5344CB8AC3E}">
        <p14:creationId xmlns:p14="http://schemas.microsoft.com/office/powerpoint/2010/main" val="268526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24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4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90B5EBE-225F-4FD2-BF93-B8984B3D7EA0}" type="slidenum">
              <a:rPr lang="en-US" sz="1200" b="0" strike="noStrike" spc="-1" smtClean="0">
                <a:solidFill>
                  <a:schemeClr val="lt1">
                    <a:lumMod val="50000"/>
                  </a:schemeClr>
                </a:solidFill>
              </a:rPr>
              <a:t>17</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6CF460C4-5DA1-4E8D-80D2-6C734A862C46}"/>
              </a:ext>
            </a:extLst>
          </p:cNvPr>
          <p:cNvSpPr>
            <a:spLocks noGrp="1"/>
          </p:cNvSpPr>
          <p:nvPr>
            <p:ph type="title"/>
          </p:nvPr>
        </p:nvSpPr>
        <p:spPr>
          <a:xfrm>
            <a:off x="373320" y="159840"/>
            <a:ext cx="2453760" cy="701640"/>
          </a:xfrm>
        </p:spPr>
        <p:txBody>
          <a:bodyPr/>
          <a:lstStyle/>
          <a:p>
            <a:r>
              <a:rPr lang="en-US" sz="2400" dirty="0">
                <a:solidFill>
                  <a:schemeClr val="bg1"/>
                </a:solidFill>
                <a:latin typeface="Arial" panose="020B0604020202020204" pitchFamily="34" charset="0"/>
                <a:cs typeface="Arial" panose="020B0604020202020204" pitchFamily="34" charset="0"/>
              </a:rPr>
              <a:t>Web Surveys</a:t>
            </a:r>
          </a:p>
        </p:txBody>
      </p:sp>
      <p:pic>
        <p:nvPicPr>
          <p:cNvPr id="243"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244" name="Rechteck 23"/>
          <p:cNvSpPr/>
          <p:nvPr/>
        </p:nvSpPr>
        <p:spPr>
          <a:xfrm>
            <a:off x="373320" y="1196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Purposes</a:t>
            </a:r>
            <a:endParaRPr lang="en-US" sz="2800" b="0" strike="noStrike" spc="-1" dirty="0">
              <a:solidFill>
                <a:srgbClr val="000000"/>
              </a:solidFill>
              <a:latin typeface="Calibri"/>
            </a:endParaRPr>
          </a:p>
        </p:txBody>
      </p:sp>
      <p:graphicFrame>
        <p:nvGraphicFramePr>
          <p:cNvPr id="245" name="Tabelle 24"/>
          <p:cNvGraphicFramePr/>
          <p:nvPr>
            <p:extLst>
              <p:ext uri="{D42A27DB-BD31-4B8C-83A1-F6EECF244321}">
                <p14:modId xmlns:p14="http://schemas.microsoft.com/office/powerpoint/2010/main" val="3759544511"/>
              </p:ext>
            </p:extLst>
          </p:nvPr>
        </p:nvGraphicFramePr>
        <p:xfrm>
          <a:off x="373320" y="2008080"/>
          <a:ext cx="11194560" cy="4516560"/>
        </p:xfrm>
        <a:graphic>
          <a:graphicData uri="http://schemas.openxmlformats.org/drawingml/2006/table">
            <a:tbl>
              <a:tblPr firstRow="1"/>
              <a:tblGrid>
                <a:gridCol w="2322720">
                  <a:extLst>
                    <a:ext uri="{9D8B030D-6E8A-4147-A177-3AD203B41FA5}">
                      <a16:colId xmlns:a16="http://schemas.microsoft.com/office/drawing/2014/main" val="20000"/>
                    </a:ext>
                  </a:extLst>
                </a:gridCol>
                <a:gridCol w="3274560">
                  <a:extLst>
                    <a:ext uri="{9D8B030D-6E8A-4147-A177-3AD203B41FA5}">
                      <a16:colId xmlns:a16="http://schemas.microsoft.com/office/drawing/2014/main" val="20001"/>
                    </a:ext>
                  </a:extLst>
                </a:gridCol>
                <a:gridCol w="2798640">
                  <a:extLst>
                    <a:ext uri="{9D8B030D-6E8A-4147-A177-3AD203B41FA5}">
                      <a16:colId xmlns:a16="http://schemas.microsoft.com/office/drawing/2014/main" val="20002"/>
                    </a:ext>
                  </a:extLst>
                </a:gridCol>
                <a:gridCol w="2798640">
                  <a:extLst>
                    <a:ext uri="{9D8B030D-6E8A-4147-A177-3AD203B41FA5}">
                      <a16:colId xmlns:a16="http://schemas.microsoft.com/office/drawing/2014/main" val="20003"/>
                    </a:ext>
                  </a:extLst>
                </a:gridCol>
              </a:tblGrid>
              <a:tr h="509400">
                <a:tc>
                  <a:txBody>
                    <a:bodyPr/>
                    <a:lstStyle/>
                    <a:p>
                      <a:pPr algn="ctr" defTabSz="914400">
                        <a:lnSpc>
                          <a:spcPct val="100000"/>
                        </a:lnSpc>
                      </a:pPr>
                      <a:r>
                        <a:rPr lang="en-US" sz="1800" b="0" strike="noStrike" spc="-1">
                          <a:solidFill>
                            <a:schemeClr val="dk1"/>
                          </a:solidFill>
                          <a:latin typeface="Arial"/>
                          <a:ea typeface="Arial"/>
                        </a:rPr>
                        <a:t>Survey Type</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ea typeface="Arial"/>
                        </a:rPr>
                        <a:t>Purpose</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ea typeface="Arial"/>
                        </a:rPr>
                        <a:t>Typical Questions</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dirty="0">
                          <a:solidFill>
                            <a:schemeClr val="dk1"/>
                          </a:solidFill>
                          <a:latin typeface="Arial"/>
                          <a:ea typeface="Arial"/>
                        </a:rPr>
                        <a:t>Example Scenarios</a:t>
                      </a:r>
                      <a:endParaRPr lang="de-DE" sz="1800" b="0" strike="noStrike" spc="-1" dirty="0">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lumMod val="60000"/>
                        <a:lumOff val="40000"/>
                      </a:schemeClr>
                    </a:solidFill>
                  </a:tcPr>
                </a:tc>
                <a:extLst>
                  <a:ext uri="{0D108BD9-81ED-4DB2-BD59-A6C34878D82A}">
                    <a16:rowId xmlns:a16="http://schemas.microsoft.com/office/drawing/2014/main" val="10000"/>
                  </a:ext>
                </a:extLst>
              </a:tr>
              <a:tr h="1412280">
                <a:tc>
                  <a:txBody>
                    <a:bodyPr/>
                    <a:lstStyle/>
                    <a:p>
                      <a:pPr algn="ctr" defTabSz="914400">
                        <a:lnSpc>
                          <a:spcPct val="100000"/>
                        </a:lnSpc>
                      </a:pPr>
                      <a:r>
                        <a:rPr lang="en-US" sz="1800" b="0" strike="noStrike" spc="-1">
                          <a:solidFill>
                            <a:schemeClr val="dk1"/>
                          </a:solidFill>
                          <a:latin typeface="Arial"/>
                          <a:ea typeface="Arial"/>
                        </a:rPr>
                        <a:t>Exploratory</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2">
                        <a:tint val="40000"/>
                      </a:schemeClr>
                    </a:solidFill>
                  </a:tcPr>
                </a:tc>
                <a:tc>
                  <a:txBody>
                    <a:bodyPr/>
                    <a:lstStyle/>
                    <a:p>
                      <a:pPr defTabSz="914400">
                        <a:lnSpc>
                          <a:spcPct val="100000"/>
                        </a:lnSpc>
                      </a:pPr>
                      <a:r>
                        <a:rPr lang="en-GB" sz="1800" b="0" strike="noStrike" spc="-1">
                          <a:solidFill>
                            <a:schemeClr val="dk1"/>
                          </a:solidFill>
                          <a:latin typeface="Arial"/>
                          <a:ea typeface="Arial"/>
                        </a:rPr>
                        <a:t>To gather preliminary information (e.g. identifying issues) on a topic or phenomenon when little is known about it. </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2">
                        <a:tint val="40000"/>
                      </a:schemeClr>
                    </a:solidFill>
                  </a:tcPr>
                </a:tc>
                <a:tc>
                  <a:txBody>
                    <a:bodyPr/>
                    <a:lstStyle/>
                    <a:p>
                      <a:pPr defTabSz="914400">
                        <a:lnSpc>
                          <a:spcPct val="100000"/>
                        </a:lnSpc>
                      </a:pPr>
                      <a:r>
                        <a:rPr lang="en-US" sz="1800" b="1" strike="noStrike" spc="-1">
                          <a:solidFill>
                            <a:schemeClr val="dk1"/>
                          </a:solidFill>
                          <a:latin typeface="Arial"/>
                          <a:ea typeface="Arial"/>
                        </a:rPr>
                        <a:t>Is</a:t>
                      </a:r>
                      <a:r>
                        <a:rPr lang="en-US" sz="1800" b="0" strike="noStrike" spc="-1">
                          <a:solidFill>
                            <a:schemeClr val="dk1"/>
                          </a:solidFill>
                          <a:latin typeface="Arial"/>
                          <a:ea typeface="Arial"/>
                        </a:rPr>
                        <a:t> there something happening?</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2">
                        <a:tint val="40000"/>
                      </a:schemeClr>
                    </a:solidFill>
                  </a:tcPr>
                </a:tc>
                <a:tc>
                  <a:txBody>
                    <a:bodyPr/>
                    <a:lstStyle/>
                    <a:p>
                      <a:pPr marL="285840" indent="-285840" defTabSz="914400">
                        <a:lnSpc>
                          <a:spcPct val="100000"/>
                        </a:lnSpc>
                        <a:buClr>
                          <a:srgbClr val="000000"/>
                        </a:buClr>
                        <a:buFont typeface="Arial"/>
                        <a:buChar char="•"/>
                      </a:pPr>
                      <a:r>
                        <a:rPr lang="en-US" sz="1800" b="0" strike="noStrike" spc="-1">
                          <a:solidFill>
                            <a:schemeClr val="dk1"/>
                          </a:solidFill>
                          <a:latin typeface="Arial"/>
                          <a:ea typeface="Arial"/>
                        </a:rPr>
                        <a:t>Consumer preferences</a:t>
                      </a:r>
                      <a:endParaRPr lang="de-DE" sz="1800" b="0" strike="noStrike" spc="-1">
                        <a:solidFill>
                          <a:srgbClr val="000000"/>
                        </a:solidFill>
                        <a:latin typeface="Calibri"/>
                      </a:endParaRPr>
                    </a:p>
                    <a:p>
                      <a:pPr marL="285840" indent="-285840" defTabSz="914400">
                        <a:lnSpc>
                          <a:spcPct val="100000"/>
                        </a:lnSpc>
                        <a:buClr>
                          <a:srgbClr val="000000"/>
                        </a:buClr>
                        <a:buFont typeface="Arial"/>
                        <a:buChar char="•"/>
                      </a:pPr>
                      <a:r>
                        <a:rPr lang="en-US" sz="1800" b="0" strike="noStrike" spc="-1">
                          <a:solidFill>
                            <a:schemeClr val="dk1"/>
                          </a:solidFill>
                          <a:latin typeface="Arial"/>
                          <a:ea typeface="Arial"/>
                        </a:rPr>
                        <a:t>Health behavior</a:t>
                      </a:r>
                      <a:endParaRPr lang="de-DE" sz="1800" b="0" strike="noStrike" spc="-1">
                        <a:solidFill>
                          <a:srgbClr val="000000"/>
                        </a:solidFill>
                        <a:latin typeface="Calibri"/>
                      </a:endParaRPr>
                    </a:p>
                    <a:p>
                      <a:pPr marL="285840" indent="-285840" defTabSz="914400">
                        <a:lnSpc>
                          <a:spcPct val="100000"/>
                        </a:lnSpc>
                        <a:buClr>
                          <a:srgbClr val="000000"/>
                        </a:buClr>
                        <a:buFont typeface="Arial"/>
                        <a:buChar char="•"/>
                      </a:pPr>
                      <a:r>
                        <a:rPr lang="en-US" sz="1800" b="0" strike="noStrike" spc="-1">
                          <a:solidFill>
                            <a:schemeClr val="dk1"/>
                          </a:solidFill>
                          <a:latin typeface="Arial"/>
                          <a:ea typeface="Arial"/>
                        </a:rPr>
                        <a:t>Workplace culture</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2">
                        <a:tint val="40000"/>
                      </a:schemeClr>
                    </a:solidFill>
                  </a:tcPr>
                </a:tc>
                <a:extLst>
                  <a:ext uri="{0D108BD9-81ED-4DB2-BD59-A6C34878D82A}">
                    <a16:rowId xmlns:a16="http://schemas.microsoft.com/office/drawing/2014/main" val="10001"/>
                  </a:ext>
                </a:extLst>
              </a:tr>
              <a:tr h="833400">
                <a:tc>
                  <a:txBody>
                    <a:bodyPr/>
                    <a:lstStyle/>
                    <a:p>
                      <a:pPr algn="ctr" defTabSz="914400">
                        <a:lnSpc>
                          <a:spcPct val="100000"/>
                        </a:lnSpc>
                      </a:pPr>
                      <a:r>
                        <a:rPr lang="en-US" sz="1800" b="0" strike="noStrike" spc="-1">
                          <a:solidFill>
                            <a:schemeClr val="dk1"/>
                          </a:solidFill>
                          <a:latin typeface="Arial"/>
                          <a:ea typeface="Arial"/>
                        </a:rPr>
                        <a:t>Descriptive</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lstStyle/>
                    <a:p>
                      <a:pPr defTabSz="914400">
                        <a:lnSpc>
                          <a:spcPct val="100000"/>
                        </a:lnSpc>
                      </a:pPr>
                      <a:r>
                        <a:rPr lang="en-GB" sz="1800" b="0" strike="noStrike" spc="-1" dirty="0">
                          <a:solidFill>
                            <a:schemeClr val="dk1"/>
                          </a:solidFill>
                          <a:latin typeface="Arial"/>
                          <a:ea typeface="Arial"/>
                        </a:rPr>
                        <a:t>To systematically describe the topic at hand.</a:t>
                      </a:r>
                      <a:endParaRPr lang="de-DE" sz="1800" b="0" strike="noStrike" spc="-1" dirty="0">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lstStyle/>
                    <a:p>
                      <a:pPr defTabSz="914400">
                        <a:lnSpc>
                          <a:spcPct val="100000"/>
                        </a:lnSpc>
                      </a:pPr>
                      <a:r>
                        <a:rPr lang="en-US" sz="1800" b="1" strike="noStrike" spc="-1">
                          <a:solidFill>
                            <a:schemeClr val="dk1"/>
                          </a:solidFill>
                          <a:latin typeface="Arial"/>
                          <a:ea typeface="Arial"/>
                        </a:rPr>
                        <a:t>What </a:t>
                      </a:r>
                      <a:r>
                        <a:rPr lang="en-US" sz="1800" b="0" strike="noStrike" spc="-1">
                          <a:solidFill>
                            <a:schemeClr val="dk1"/>
                          </a:solidFill>
                          <a:latin typeface="Arial"/>
                          <a:ea typeface="Arial"/>
                        </a:rPr>
                        <a:t>is happening?</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lstStyle/>
                    <a:p>
                      <a:pPr marL="285840" indent="-285840" defTabSz="914400">
                        <a:lnSpc>
                          <a:spcPct val="100000"/>
                        </a:lnSpc>
                        <a:buClr>
                          <a:srgbClr val="000000"/>
                        </a:buClr>
                        <a:buFont typeface="Arial"/>
                        <a:buChar char="•"/>
                      </a:pPr>
                      <a:r>
                        <a:rPr lang="en-US" sz="1800" b="0" strike="noStrike" spc="-1">
                          <a:solidFill>
                            <a:schemeClr val="dk1"/>
                          </a:solidFill>
                          <a:latin typeface="Arial"/>
                          <a:ea typeface="Arial"/>
                        </a:rPr>
                        <a:t>Census data</a:t>
                      </a:r>
                      <a:endParaRPr lang="de-DE" sz="1800" b="0" strike="noStrike" spc="-1">
                        <a:solidFill>
                          <a:srgbClr val="000000"/>
                        </a:solidFill>
                        <a:latin typeface="Calibri"/>
                      </a:endParaRPr>
                    </a:p>
                    <a:p>
                      <a:pPr marL="285840" indent="-285840" defTabSz="914400">
                        <a:lnSpc>
                          <a:spcPct val="100000"/>
                        </a:lnSpc>
                        <a:buClr>
                          <a:srgbClr val="000000"/>
                        </a:buClr>
                        <a:buFont typeface="Arial"/>
                        <a:buChar char="•"/>
                      </a:pPr>
                      <a:r>
                        <a:rPr lang="en-US" sz="1800" b="0" strike="noStrike" spc="-1">
                          <a:solidFill>
                            <a:schemeClr val="dk1"/>
                          </a:solidFill>
                          <a:latin typeface="Arial"/>
                          <a:ea typeface="Arial"/>
                        </a:rPr>
                        <a:t>Health statistics</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extLst>
                  <a:ext uri="{0D108BD9-81ED-4DB2-BD59-A6C34878D82A}">
                    <a16:rowId xmlns:a16="http://schemas.microsoft.com/office/drawing/2014/main" val="10002"/>
                  </a:ext>
                </a:extLst>
              </a:tr>
              <a:tr h="1710720">
                <a:tc>
                  <a:txBody>
                    <a:bodyPr/>
                    <a:lstStyle/>
                    <a:p>
                      <a:pPr algn="ctr" defTabSz="914400">
                        <a:lnSpc>
                          <a:spcPct val="100000"/>
                        </a:lnSpc>
                      </a:pPr>
                      <a:r>
                        <a:rPr lang="en-US" sz="1800" b="0" strike="noStrike" spc="-1">
                          <a:solidFill>
                            <a:schemeClr val="dk1"/>
                          </a:solidFill>
                          <a:latin typeface="Arial"/>
                          <a:ea typeface="Arial"/>
                        </a:rPr>
                        <a:t>Explanatory</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lstStyle/>
                    <a:p>
                      <a:pPr defTabSz="914400">
                        <a:lnSpc>
                          <a:spcPct val="100000"/>
                        </a:lnSpc>
                      </a:pPr>
                      <a:r>
                        <a:rPr lang="en-GB" sz="1800" b="0" strike="noStrike" spc="-1">
                          <a:solidFill>
                            <a:schemeClr val="dk1"/>
                          </a:solidFill>
                          <a:latin typeface="Arial"/>
                          <a:ea typeface="Arial"/>
                        </a:rPr>
                        <a:t>To investigate cause-and-effect relationships by identifying how different variables relate to or influence each other</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lstStyle/>
                    <a:p>
                      <a:pPr defTabSz="914400">
                        <a:lnSpc>
                          <a:spcPct val="100000"/>
                        </a:lnSpc>
                      </a:pPr>
                      <a:r>
                        <a:rPr lang="en-US" sz="1800" b="1" strike="noStrike" spc="-1">
                          <a:solidFill>
                            <a:schemeClr val="dk1"/>
                          </a:solidFill>
                          <a:latin typeface="Arial"/>
                          <a:ea typeface="Arial"/>
                        </a:rPr>
                        <a:t>Why/How</a:t>
                      </a:r>
                      <a:r>
                        <a:rPr lang="en-US" sz="1800" b="0" strike="noStrike" spc="-1">
                          <a:solidFill>
                            <a:schemeClr val="dk1"/>
                          </a:solidFill>
                          <a:latin typeface="Arial"/>
                          <a:ea typeface="Arial"/>
                        </a:rPr>
                        <a:t> does this happen?</a:t>
                      </a:r>
                      <a:endParaRPr lang="de-DE" sz="1800" b="0" strike="noStrike" spc="-1">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lstStyle/>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Behavioral study</a:t>
                      </a:r>
                      <a:endParaRPr lang="de-DE"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Educational research</a:t>
                      </a:r>
                      <a:endParaRPr lang="de-DE"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Marketing analysis</a:t>
                      </a:r>
                      <a:endParaRPr lang="de-DE" sz="1800" b="0" strike="noStrike" spc="-1" dirty="0">
                        <a:solidFill>
                          <a:srgbClr val="000000"/>
                        </a:solidFill>
                        <a:latin typeface="Calibri"/>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24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48"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413C6A6-E51A-40BF-ABD9-297F1017ACA3}" type="slidenum">
              <a:rPr lang="en-US" sz="1200" b="0" strike="noStrike" spc="-1" smtClean="0">
                <a:solidFill>
                  <a:schemeClr val="lt1">
                    <a:lumMod val="50000"/>
                  </a:schemeClr>
                </a:solidFill>
              </a:rPr>
              <a:t>18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5E004129-3493-4EAF-8897-014E047AA9E3}"/>
              </a:ext>
            </a:extLst>
          </p:cNvPr>
          <p:cNvSpPr>
            <a:spLocks noGrp="1"/>
          </p:cNvSpPr>
          <p:nvPr>
            <p:ph type="title"/>
          </p:nvPr>
        </p:nvSpPr>
        <p:spPr>
          <a:xfrm>
            <a:off x="139680" y="83500"/>
            <a:ext cx="5469480" cy="818640"/>
          </a:xfrm>
        </p:spPr>
        <p:txBody>
          <a:bodyPr/>
          <a:lstStyle/>
          <a:p>
            <a:r>
              <a:rPr lang="en-US" sz="2400" dirty="0">
                <a:solidFill>
                  <a:schemeClr val="bg1"/>
                </a:solidFill>
                <a:latin typeface="Arial" panose="020B0604020202020204" pitchFamily="34" charset="0"/>
                <a:cs typeface="Arial" panose="020B0604020202020204" pitchFamily="34" charset="0"/>
              </a:rPr>
              <a:t>Total Survey Error Framework</a:t>
            </a:r>
          </a:p>
        </p:txBody>
      </p:sp>
      <p:pic>
        <p:nvPicPr>
          <p:cNvPr id="249"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284" name="Rechteck 83"/>
          <p:cNvSpPr/>
          <p:nvPr/>
        </p:nvSpPr>
        <p:spPr>
          <a:xfrm>
            <a:off x="2680200" y="980640"/>
            <a:ext cx="507060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Measurement</a:t>
            </a:r>
            <a:endParaRPr lang="en-US" sz="2800" b="0" strike="noStrike" spc="-1" dirty="0">
              <a:solidFill>
                <a:srgbClr val="000000"/>
              </a:solidFill>
              <a:latin typeface="Calibri"/>
            </a:endParaRPr>
          </a:p>
        </p:txBody>
      </p:sp>
      <p:sp>
        <p:nvSpPr>
          <p:cNvPr id="251" name="Rechteck 1"/>
          <p:cNvSpPr/>
          <p:nvPr/>
        </p:nvSpPr>
        <p:spPr>
          <a:xfrm>
            <a:off x="1055520" y="1846800"/>
            <a:ext cx="2446920" cy="50256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Construct </a:t>
            </a:r>
            <a:endParaRPr lang="en-US" sz="1800" b="0" strike="noStrike" spc="-1" dirty="0">
              <a:solidFill>
                <a:srgbClr val="FFFFFF"/>
              </a:solidFill>
              <a:latin typeface="Calibri"/>
            </a:endParaRPr>
          </a:p>
        </p:txBody>
      </p:sp>
      <p:sp>
        <p:nvSpPr>
          <p:cNvPr id="260" name="Ellipse 2"/>
          <p:cNvSpPr/>
          <p:nvPr/>
        </p:nvSpPr>
        <p:spPr>
          <a:xfrm>
            <a:off x="3749760" y="2098800"/>
            <a:ext cx="2128680" cy="928080"/>
          </a:xfrm>
          <a:prstGeom prst="ellipse">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Validity</a:t>
            </a:r>
            <a:endParaRPr lang="en-US" sz="1800" b="0" strike="noStrike" spc="-1" dirty="0">
              <a:solidFill>
                <a:srgbClr val="000000"/>
              </a:solidFill>
              <a:latin typeface="Calibri"/>
            </a:endParaRPr>
          </a:p>
        </p:txBody>
      </p:sp>
      <p:sp>
        <p:nvSpPr>
          <p:cNvPr id="252" name="Rechteck 32"/>
          <p:cNvSpPr/>
          <p:nvPr/>
        </p:nvSpPr>
        <p:spPr>
          <a:xfrm>
            <a:off x="1055520" y="2926800"/>
            <a:ext cx="2446920" cy="50256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Measurement </a:t>
            </a:r>
            <a:endParaRPr lang="en-US" sz="1800" b="0" strike="noStrike" spc="-1" dirty="0">
              <a:solidFill>
                <a:srgbClr val="FFFFFF"/>
              </a:solidFill>
              <a:latin typeface="Calibri"/>
            </a:endParaRPr>
          </a:p>
        </p:txBody>
      </p:sp>
      <p:sp>
        <p:nvSpPr>
          <p:cNvPr id="261" name="Ellipse 51"/>
          <p:cNvSpPr/>
          <p:nvPr/>
        </p:nvSpPr>
        <p:spPr>
          <a:xfrm>
            <a:off x="3719880" y="3286800"/>
            <a:ext cx="2158920" cy="928080"/>
          </a:xfrm>
          <a:prstGeom prst="ellipse">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700" b="0" strike="noStrike" spc="-1" dirty="0">
                <a:solidFill>
                  <a:schemeClr val="dk1"/>
                </a:solidFill>
                <a:latin typeface="Arial"/>
                <a:ea typeface="Arial"/>
              </a:rPr>
              <a:t>Measurement Error</a:t>
            </a:r>
            <a:endParaRPr lang="en-US" sz="1700" b="0" strike="noStrike" spc="-1" dirty="0">
              <a:solidFill>
                <a:srgbClr val="000000"/>
              </a:solidFill>
              <a:latin typeface="Calibri"/>
            </a:endParaRPr>
          </a:p>
        </p:txBody>
      </p:sp>
      <p:sp>
        <p:nvSpPr>
          <p:cNvPr id="253" name="Rechteck 34"/>
          <p:cNvSpPr/>
          <p:nvPr/>
        </p:nvSpPr>
        <p:spPr>
          <a:xfrm>
            <a:off x="1055520" y="4007160"/>
            <a:ext cx="2446920" cy="50256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Response </a:t>
            </a:r>
            <a:endParaRPr lang="en-US" sz="1800" b="0" strike="noStrike" spc="-1" dirty="0">
              <a:solidFill>
                <a:srgbClr val="FFFFFF"/>
              </a:solidFill>
              <a:latin typeface="Calibri"/>
            </a:endParaRPr>
          </a:p>
        </p:txBody>
      </p:sp>
      <p:sp>
        <p:nvSpPr>
          <p:cNvPr id="262" name="Ellipse 53"/>
          <p:cNvSpPr/>
          <p:nvPr/>
        </p:nvSpPr>
        <p:spPr>
          <a:xfrm>
            <a:off x="3719880" y="4439160"/>
            <a:ext cx="2116800" cy="928080"/>
          </a:xfrm>
          <a:prstGeom prst="ellipse">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Processing Error</a:t>
            </a:r>
            <a:endParaRPr lang="en-US" sz="1800" b="0" strike="noStrike" spc="-1" dirty="0">
              <a:solidFill>
                <a:srgbClr val="000000"/>
              </a:solidFill>
              <a:latin typeface="Calibri"/>
            </a:endParaRPr>
          </a:p>
        </p:txBody>
      </p:sp>
      <p:sp>
        <p:nvSpPr>
          <p:cNvPr id="254" name="Rechteck 41"/>
          <p:cNvSpPr/>
          <p:nvPr/>
        </p:nvSpPr>
        <p:spPr>
          <a:xfrm>
            <a:off x="1055520" y="5087160"/>
            <a:ext cx="2446920" cy="50256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Edited Response </a:t>
            </a:r>
            <a:endParaRPr lang="en-US" sz="1800" b="0" strike="noStrike" spc="-1" dirty="0">
              <a:solidFill>
                <a:srgbClr val="FFFFFF"/>
              </a:solidFill>
              <a:latin typeface="Calibri"/>
            </a:endParaRPr>
          </a:p>
        </p:txBody>
      </p:sp>
      <p:sp>
        <p:nvSpPr>
          <p:cNvPr id="285" name="Rechteck 84"/>
          <p:cNvSpPr/>
          <p:nvPr/>
        </p:nvSpPr>
        <p:spPr>
          <a:xfrm>
            <a:off x="7119720" y="980640"/>
            <a:ext cx="507060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Representation</a:t>
            </a:r>
            <a:endParaRPr lang="en-US" sz="2800" b="0" strike="noStrike" spc="-1" dirty="0">
              <a:solidFill>
                <a:srgbClr val="000000"/>
              </a:solidFill>
              <a:latin typeface="Calibri"/>
            </a:endParaRPr>
          </a:p>
        </p:txBody>
      </p:sp>
      <p:sp>
        <p:nvSpPr>
          <p:cNvPr id="255" name="Rechteck 43"/>
          <p:cNvSpPr/>
          <p:nvPr/>
        </p:nvSpPr>
        <p:spPr>
          <a:xfrm>
            <a:off x="8472240" y="184680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Population Mean </a:t>
            </a:r>
            <a:endParaRPr lang="en-US" sz="1800" b="0" strike="noStrike" spc="-1" dirty="0">
              <a:solidFill>
                <a:srgbClr val="000000"/>
              </a:solidFill>
              <a:latin typeface="Calibri"/>
            </a:endParaRPr>
          </a:p>
        </p:txBody>
      </p:sp>
      <p:sp>
        <p:nvSpPr>
          <p:cNvPr id="263" name="Ellipse 55"/>
          <p:cNvSpPr/>
          <p:nvPr/>
        </p:nvSpPr>
        <p:spPr>
          <a:xfrm>
            <a:off x="6491880" y="2206800"/>
            <a:ext cx="1834920" cy="646560"/>
          </a:xfrm>
          <a:prstGeom prst="ellipse">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Coverage Error</a:t>
            </a:r>
            <a:endParaRPr lang="en-US" sz="1400" b="0" strike="noStrike" spc="-1" dirty="0">
              <a:solidFill>
                <a:srgbClr val="000000"/>
              </a:solidFill>
              <a:latin typeface="Calibri"/>
            </a:endParaRPr>
          </a:p>
        </p:txBody>
      </p:sp>
      <p:sp>
        <p:nvSpPr>
          <p:cNvPr id="256" name="Rechteck 45"/>
          <p:cNvSpPr/>
          <p:nvPr/>
        </p:nvSpPr>
        <p:spPr>
          <a:xfrm>
            <a:off x="8472240" y="271080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Sampling Frame </a:t>
            </a:r>
            <a:endParaRPr lang="en-US" sz="1800" b="0" strike="noStrike" spc="-1" dirty="0">
              <a:solidFill>
                <a:srgbClr val="000000"/>
              </a:solidFill>
              <a:latin typeface="Calibri"/>
            </a:endParaRPr>
          </a:p>
        </p:txBody>
      </p:sp>
      <p:sp>
        <p:nvSpPr>
          <p:cNvPr id="264" name="Ellipse 57"/>
          <p:cNvSpPr/>
          <p:nvPr/>
        </p:nvSpPr>
        <p:spPr>
          <a:xfrm>
            <a:off x="6527880" y="3142800"/>
            <a:ext cx="1834560" cy="646560"/>
          </a:xfrm>
          <a:prstGeom prst="ellipse">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Sampling Error</a:t>
            </a:r>
            <a:endParaRPr lang="en-US" sz="1400" b="0" strike="noStrike" spc="-1" dirty="0">
              <a:solidFill>
                <a:srgbClr val="000000"/>
              </a:solidFill>
              <a:latin typeface="Calibri"/>
            </a:endParaRPr>
          </a:p>
        </p:txBody>
      </p:sp>
      <p:sp>
        <p:nvSpPr>
          <p:cNvPr id="257" name="Rechteck 48"/>
          <p:cNvSpPr/>
          <p:nvPr/>
        </p:nvSpPr>
        <p:spPr>
          <a:xfrm>
            <a:off x="8472240" y="357516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Sample </a:t>
            </a:r>
            <a:endParaRPr lang="en-US" sz="1800" b="0" strike="noStrike" spc="-1" dirty="0">
              <a:solidFill>
                <a:srgbClr val="000000"/>
              </a:solidFill>
              <a:latin typeface="Calibri"/>
            </a:endParaRPr>
          </a:p>
        </p:txBody>
      </p:sp>
      <p:sp>
        <p:nvSpPr>
          <p:cNvPr id="265" name="Ellipse 59"/>
          <p:cNvSpPr/>
          <p:nvPr/>
        </p:nvSpPr>
        <p:spPr>
          <a:xfrm>
            <a:off x="6491880" y="4007160"/>
            <a:ext cx="1834920" cy="646560"/>
          </a:xfrm>
          <a:prstGeom prst="ellipse">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Nonresponse Error</a:t>
            </a:r>
            <a:endParaRPr lang="en-US" sz="1400" b="0" strike="noStrike" spc="-1" dirty="0">
              <a:solidFill>
                <a:srgbClr val="000000"/>
              </a:solidFill>
              <a:latin typeface="Calibri"/>
            </a:endParaRPr>
          </a:p>
        </p:txBody>
      </p:sp>
      <p:sp>
        <p:nvSpPr>
          <p:cNvPr id="258" name="Rechteck 49"/>
          <p:cNvSpPr/>
          <p:nvPr/>
        </p:nvSpPr>
        <p:spPr>
          <a:xfrm>
            <a:off x="8472240" y="443916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Respondents </a:t>
            </a:r>
            <a:endParaRPr lang="en-US" sz="1800" b="0" strike="noStrike" spc="-1" dirty="0">
              <a:solidFill>
                <a:srgbClr val="000000"/>
              </a:solidFill>
              <a:latin typeface="Calibri"/>
            </a:endParaRPr>
          </a:p>
        </p:txBody>
      </p:sp>
      <p:sp>
        <p:nvSpPr>
          <p:cNvPr id="266" name="Ellipse 60"/>
          <p:cNvSpPr/>
          <p:nvPr/>
        </p:nvSpPr>
        <p:spPr>
          <a:xfrm>
            <a:off x="6492240" y="4871160"/>
            <a:ext cx="1834560" cy="646560"/>
          </a:xfrm>
          <a:prstGeom prst="ellipse">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Adjustment Error</a:t>
            </a:r>
            <a:endParaRPr lang="en-US" sz="1400" b="0" strike="noStrike" spc="-1" dirty="0">
              <a:solidFill>
                <a:srgbClr val="000000"/>
              </a:solidFill>
              <a:latin typeface="Calibri"/>
            </a:endParaRPr>
          </a:p>
        </p:txBody>
      </p:sp>
      <p:sp>
        <p:nvSpPr>
          <p:cNvPr id="259" name="Rechteck 50"/>
          <p:cNvSpPr/>
          <p:nvPr/>
        </p:nvSpPr>
        <p:spPr>
          <a:xfrm>
            <a:off x="8472240" y="530316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Postsurvey Adjusted Data </a:t>
            </a:r>
            <a:endParaRPr lang="en-US" sz="1800" b="0" strike="noStrike" spc="-1" dirty="0">
              <a:solidFill>
                <a:srgbClr val="000000"/>
              </a:solidFill>
              <a:latin typeface="Calibri"/>
            </a:endParaRPr>
          </a:p>
        </p:txBody>
      </p:sp>
      <p:sp>
        <p:nvSpPr>
          <p:cNvPr id="281" name="Rechteck 16"/>
          <p:cNvSpPr/>
          <p:nvPr/>
        </p:nvSpPr>
        <p:spPr>
          <a:xfrm>
            <a:off x="4151880" y="5879160"/>
            <a:ext cx="3382920" cy="574560"/>
          </a:xfrm>
          <a:prstGeom prst="rect">
            <a:avLst/>
          </a:prstGeom>
          <a:solidFill>
            <a:srgbClr val="DAC0F6">
              <a:alpha val="50000"/>
            </a:srgbClr>
          </a:solidFill>
          <a:ln w="0">
            <a:solidFill>
              <a:srgbClr val="DAC0F6"/>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Survey Statistic</a:t>
            </a:r>
            <a:endParaRPr lang="en-US" sz="1800" b="0" strike="noStrike" spc="-1" dirty="0">
              <a:solidFill>
                <a:srgbClr val="000000"/>
              </a:solidFill>
              <a:latin typeface="Calibri"/>
            </a:endParaRPr>
          </a:p>
        </p:txBody>
      </p:sp>
      <p:cxnSp>
        <p:nvCxnSpPr>
          <p:cNvPr id="267" name="Gerade Verbindung mit Pfeil 6">
            <a:extLst>
              <a:ext uri="{C183D7F6-B498-43B3-948B-1728B52AA6E4}">
                <adec:decorative xmlns:adec="http://schemas.microsoft.com/office/drawing/2017/decorative" val="1"/>
              </a:ext>
            </a:extLst>
          </p:cNvPr>
          <p:cNvCxnSpPr>
            <a:stCxn id="251" idx="2"/>
            <a:endCxn id="252" idx="0"/>
          </p:cNvCxnSpPr>
          <p:nvPr/>
        </p:nvCxnSpPr>
        <p:spPr>
          <a:xfrm>
            <a:off x="2279160" y="2349720"/>
            <a:ext cx="720" cy="577800"/>
          </a:xfrm>
          <a:prstGeom prst="straightConnector1">
            <a:avLst/>
          </a:prstGeom>
          <a:ln w="0">
            <a:solidFill>
              <a:srgbClr val="4472C4"/>
            </a:solidFill>
            <a:tailEnd type="triangle" w="med" len="med"/>
          </a:ln>
        </p:spPr>
      </p:cxnSp>
      <p:cxnSp>
        <p:nvCxnSpPr>
          <p:cNvPr id="268" name="Gerade Verbindung mit Pfeil 61">
            <a:extLst>
              <a:ext uri="{C183D7F6-B498-43B3-948B-1728B52AA6E4}">
                <adec:decorative xmlns:adec="http://schemas.microsoft.com/office/drawing/2017/decorative" val="1"/>
              </a:ext>
            </a:extLst>
          </p:cNvPr>
          <p:cNvCxnSpPr/>
          <p:nvPr/>
        </p:nvCxnSpPr>
        <p:spPr>
          <a:xfrm>
            <a:off x="2279520" y="3430800"/>
            <a:ext cx="1440" cy="577440"/>
          </a:xfrm>
          <a:prstGeom prst="straightConnector1">
            <a:avLst/>
          </a:prstGeom>
          <a:ln w="0">
            <a:solidFill>
              <a:srgbClr val="4472C4"/>
            </a:solidFill>
            <a:tailEnd type="triangle" w="med" len="med"/>
          </a:ln>
        </p:spPr>
      </p:cxnSp>
      <p:cxnSp>
        <p:nvCxnSpPr>
          <p:cNvPr id="269" name="Gerade Verbindung mit Pfeil 62">
            <a:extLst>
              <a:ext uri="{C183D7F6-B498-43B3-948B-1728B52AA6E4}">
                <adec:decorative xmlns:adec="http://schemas.microsoft.com/office/drawing/2017/decorative" val="1"/>
              </a:ext>
            </a:extLst>
          </p:cNvPr>
          <p:cNvCxnSpPr>
            <a:stCxn id="254" idx="3"/>
          </p:cNvCxnSpPr>
          <p:nvPr/>
        </p:nvCxnSpPr>
        <p:spPr>
          <a:xfrm>
            <a:off x="3502800" y="5338440"/>
            <a:ext cx="2378520" cy="542160"/>
          </a:xfrm>
          <a:prstGeom prst="straightConnector1">
            <a:avLst/>
          </a:prstGeom>
          <a:ln w="0">
            <a:solidFill>
              <a:srgbClr val="4472C4"/>
            </a:solidFill>
            <a:tailEnd type="triangle" w="med" len="med"/>
          </a:ln>
        </p:spPr>
      </p:cxnSp>
      <p:cxnSp>
        <p:nvCxnSpPr>
          <p:cNvPr id="270" name="Gerade Verbindung mit Pfeil 10">
            <a:extLst>
              <a:ext uri="{C183D7F6-B498-43B3-948B-1728B52AA6E4}">
                <adec:decorative xmlns:adec="http://schemas.microsoft.com/office/drawing/2017/decorative" val="1"/>
              </a:ext>
            </a:extLst>
          </p:cNvPr>
          <p:cNvCxnSpPr>
            <a:stCxn id="260" idx="2"/>
          </p:cNvCxnSpPr>
          <p:nvPr/>
        </p:nvCxnSpPr>
        <p:spPr>
          <a:xfrm flipH="1">
            <a:off x="2279520" y="2563200"/>
            <a:ext cx="1470960" cy="1800"/>
          </a:xfrm>
          <a:prstGeom prst="straightConnector1">
            <a:avLst/>
          </a:prstGeom>
          <a:ln w="0">
            <a:solidFill>
              <a:srgbClr val="4472C4"/>
            </a:solidFill>
            <a:tailEnd type="triangle" w="med" len="med"/>
          </a:ln>
        </p:spPr>
      </p:cxnSp>
      <p:cxnSp>
        <p:nvCxnSpPr>
          <p:cNvPr id="271" name="Gerade Verbindung mit Pfeil 63">
            <a:extLst>
              <a:ext uri="{C183D7F6-B498-43B3-948B-1728B52AA6E4}">
                <adec:decorative xmlns:adec="http://schemas.microsoft.com/office/drawing/2017/decorative" val="1"/>
              </a:ext>
            </a:extLst>
          </p:cNvPr>
          <p:cNvCxnSpPr/>
          <p:nvPr/>
        </p:nvCxnSpPr>
        <p:spPr>
          <a:xfrm flipH="1">
            <a:off x="2279520" y="3718800"/>
            <a:ext cx="1471680" cy="1440"/>
          </a:xfrm>
          <a:prstGeom prst="straightConnector1">
            <a:avLst/>
          </a:prstGeom>
          <a:ln w="0">
            <a:solidFill>
              <a:srgbClr val="4472C4"/>
            </a:solidFill>
            <a:tailEnd type="triangle" w="med" len="med"/>
          </a:ln>
        </p:spPr>
      </p:cxnSp>
      <p:cxnSp>
        <p:nvCxnSpPr>
          <p:cNvPr id="272" name="Gerade Verbindung mit Pfeil 65">
            <a:extLst>
              <a:ext uri="{C183D7F6-B498-43B3-948B-1728B52AA6E4}">
                <adec:decorative xmlns:adec="http://schemas.microsoft.com/office/drawing/2017/decorative" val="1"/>
              </a:ext>
            </a:extLst>
          </p:cNvPr>
          <p:cNvCxnSpPr/>
          <p:nvPr/>
        </p:nvCxnSpPr>
        <p:spPr>
          <a:xfrm flipH="1">
            <a:off x="2279520" y="4798800"/>
            <a:ext cx="1471680" cy="1440"/>
          </a:xfrm>
          <a:prstGeom prst="straightConnector1">
            <a:avLst/>
          </a:prstGeom>
          <a:ln w="0">
            <a:solidFill>
              <a:srgbClr val="4472C4"/>
            </a:solidFill>
            <a:tailEnd type="triangle" w="med" len="med"/>
          </a:ln>
        </p:spPr>
      </p:cxnSp>
      <p:cxnSp>
        <p:nvCxnSpPr>
          <p:cNvPr id="273" name="Gerade Verbindung mit Pfeil 67">
            <a:extLst>
              <a:ext uri="{C183D7F6-B498-43B3-948B-1728B52AA6E4}">
                <adec:decorative xmlns:adec="http://schemas.microsoft.com/office/drawing/2017/decorative" val="1"/>
              </a:ext>
            </a:extLst>
          </p:cNvPr>
          <p:cNvCxnSpPr>
            <a:endCxn id="256" idx="0"/>
          </p:cNvCxnSpPr>
          <p:nvPr/>
        </p:nvCxnSpPr>
        <p:spPr>
          <a:xfrm flipH="1">
            <a:off x="9695880" y="2350800"/>
            <a:ext cx="1080" cy="360720"/>
          </a:xfrm>
          <a:prstGeom prst="straightConnector1">
            <a:avLst/>
          </a:prstGeom>
          <a:ln w="0">
            <a:solidFill>
              <a:srgbClr val="DAC0F6"/>
            </a:solidFill>
            <a:tailEnd type="triangle" w="med" len="med"/>
          </a:ln>
        </p:spPr>
      </p:cxnSp>
      <p:cxnSp>
        <p:nvCxnSpPr>
          <p:cNvPr id="274" name="Gerade Verbindung mit Pfeil 69">
            <a:extLst>
              <a:ext uri="{C183D7F6-B498-43B3-948B-1728B52AA6E4}">
                <adec:decorative xmlns:adec="http://schemas.microsoft.com/office/drawing/2017/decorative" val="1"/>
              </a:ext>
            </a:extLst>
          </p:cNvPr>
          <p:cNvCxnSpPr/>
          <p:nvPr/>
        </p:nvCxnSpPr>
        <p:spPr>
          <a:xfrm>
            <a:off x="9696240" y="3214800"/>
            <a:ext cx="1440" cy="361440"/>
          </a:xfrm>
          <a:prstGeom prst="straightConnector1">
            <a:avLst/>
          </a:prstGeom>
          <a:ln w="0">
            <a:solidFill>
              <a:srgbClr val="DAC0F6"/>
            </a:solidFill>
            <a:tailEnd type="triangle" w="med" len="med"/>
          </a:ln>
        </p:spPr>
      </p:cxnSp>
      <p:cxnSp>
        <p:nvCxnSpPr>
          <p:cNvPr id="275" name="Gerade Verbindung mit Pfeil 71">
            <a:extLst>
              <a:ext uri="{C183D7F6-B498-43B3-948B-1728B52AA6E4}">
                <adec:decorative xmlns:adec="http://schemas.microsoft.com/office/drawing/2017/decorative" val="1"/>
              </a:ext>
            </a:extLst>
          </p:cNvPr>
          <p:cNvCxnSpPr/>
          <p:nvPr/>
        </p:nvCxnSpPr>
        <p:spPr>
          <a:xfrm>
            <a:off x="9696240" y="4078800"/>
            <a:ext cx="1440" cy="361440"/>
          </a:xfrm>
          <a:prstGeom prst="straightConnector1">
            <a:avLst/>
          </a:prstGeom>
          <a:ln w="0">
            <a:solidFill>
              <a:srgbClr val="DAC0F6"/>
            </a:solidFill>
            <a:tailEnd type="triangle" w="med" len="med"/>
          </a:ln>
        </p:spPr>
      </p:cxnSp>
      <p:cxnSp>
        <p:nvCxnSpPr>
          <p:cNvPr id="276" name="Gerade Verbindung mit Pfeil 73">
            <a:extLst>
              <a:ext uri="{C183D7F6-B498-43B3-948B-1728B52AA6E4}">
                <adec:decorative xmlns:adec="http://schemas.microsoft.com/office/drawing/2017/decorative" val="1"/>
              </a:ext>
            </a:extLst>
          </p:cNvPr>
          <p:cNvCxnSpPr/>
          <p:nvPr/>
        </p:nvCxnSpPr>
        <p:spPr>
          <a:xfrm>
            <a:off x="9696240" y="4942800"/>
            <a:ext cx="1440" cy="361800"/>
          </a:xfrm>
          <a:prstGeom prst="straightConnector1">
            <a:avLst/>
          </a:prstGeom>
          <a:ln w="0">
            <a:solidFill>
              <a:srgbClr val="DAC0F6"/>
            </a:solidFill>
            <a:tailEnd type="triangle" w="med" len="med"/>
          </a:ln>
        </p:spPr>
      </p:cxnSp>
      <p:cxnSp>
        <p:nvCxnSpPr>
          <p:cNvPr id="277" name="Gerade Verbindung mit Pfeil 13">
            <a:extLst>
              <a:ext uri="{C183D7F6-B498-43B3-948B-1728B52AA6E4}">
                <adec:decorative xmlns:adec="http://schemas.microsoft.com/office/drawing/2017/decorative" val="1"/>
              </a:ext>
            </a:extLst>
          </p:cNvPr>
          <p:cNvCxnSpPr/>
          <p:nvPr/>
        </p:nvCxnSpPr>
        <p:spPr>
          <a:xfrm flipV="1">
            <a:off x="8328240" y="2514240"/>
            <a:ext cx="1369440" cy="18000"/>
          </a:xfrm>
          <a:prstGeom prst="straightConnector1">
            <a:avLst/>
          </a:prstGeom>
          <a:ln w="0">
            <a:solidFill>
              <a:srgbClr val="DAC0F6"/>
            </a:solidFill>
            <a:tailEnd type="triangle" w="med" len="med"/>
          </a:ln>
        </p:spPr>
      </p:cxnSp>
      <p:cxnSp>
        <p:nvCxnSpPr>
          <p:cNvPr id="278" name="Gerade Verbindung mit Pfeil 78">
            <a:extLst>
              <a:ext uri="{C183D7F6-B498-43B3-948B-1728B52AA6E4}">
                <adec:decorative xmlns:adec="http://schemas.microsoft.com/office/drawing/2017/decorative" val="1"/>
              </a:ext>
            </a:extLst>
          </p:cNvPr>
          <p:cNvCxnSpPr/>
          <p:nvPr/>
        </p:nvCxnSpPr>
        <p:spPr>
          <a:xfrm flipV="1">
            <a:off x="8328240" y="3414600"/>
            <a:ext cx="1369440" cy="17640"/>
          </a:xfrm>
          <a:prstGeom prst="straightConnector1">
            <a:avLst/>
          </a:prstGeom>
          <a:ln w="0">
            <a:solidFill>
              <a:srgbClr val="DAC0F6"/>
            </a:solidFill>
            <a:tailEnd type="triangle" w="med" len="med"/>
          </a:ln>
        </p:spPr>
      </p:cxnSp>
      <p:cxnSp>
        <p:nvCxnSpPr>
          <p:cNvPr id="279" name="Gerade Verbindung mit Pfeil 79">
            <a:extLst>
              <a:ext uri="{C183D7F6-B498-43B3-948B-1728B52AA6E4}">
                <adec:decorative xmlns:adec="http://schemas.microsoft.com/office/drawing/2017/decorative" val="1"/>
              </a:ext>
            </a:extLst>
          </p:cNvPr>
          <p:cNvCxnSpPr/>
          <p:nvPr/>
        </p:nvCxnSpPr>
        <p:spPr>
          <a:xfrm flipV="1">
            <a:off x="8328240" y="4278600"/>
            <a:ext cx="1369440" cy="17640"/>
          </a:xfrm>
          <a:prstGeom prst="straightConnector1">
            <a:avLst/>
          </a:prstGeom>
          <a:ln w="0">
            <a:solidFill>
              <a:srgbClr val="DAC0F6"/>
            </a:solidFill>
            <a:tailEnd type="triangle" w="med" len="med"/>
          </a:ln>
        </p:spPr>
      </p:cxnSp>
      <p:cxnSp>
        <p:nvCxnSpPr>
          <p:cNvPr id="280" name="Gerade Verbindung mit Pfeil 80">
            <a:extLst>
              <a:ext uri="{C183D7F6-B498-43B3-948B-1728B52AA6E4}">
                <adec:decorative xmlns:adec="http://schemas.microsoft.com/office/drawing/2017/decorative" val="1"/>
              </a:ext>
            </a:extLst>
          </p:cNvPr>
          <p:cNvCxnSpPr/>
          <p:nvPr/>
        </p:nvCxnSpPr>
        <p:spPr>
          <a:xfrm flipV="1">
            <a:off x="8328240" y="5142600"/>
            <a:ext cx="1369440" cy="18000"/>
          </a:xfrm>
          <a:prstGeom prst="straightConnector1">
            <a:avLst/>
          </a:prstGeom>
          <a:ln w="0">
            <a:solidFill>
              <a:srgbClr val="DAC0F6"/>
            </a:solidFill>
            <a:tailEnd type="triangle" w="med" len="med"/>
          </a:ln>
        </p:spPr>
      </p:cxnSp>
      <p:cxnSp>
        <p:nvCxnSpPr>
          <p:cNvPr id="282" name="Gerade Verbindung mit Pfeil 81">
            <a:extLst>
              <a:ext uri="{C183D7F6-B498-43B3-948B-1728B52AA6E4}">
                <adec:decorative xmlns:adec="http://schemas.microsoft.com/office/drawing/2017/decorative" val="1"/>
              </a:ext>
            </a:extLst>
          </p:cNvPr>
          <p:cNvCxnSpPr/>
          <p:nvPr/>
        </p:nvCxnSpPr>
        <p:spPr>
          <a:xfrm>
            <a:off x="2279520" y="4510800"/>
            <a:ext cx="1440" cy="577800"/>
          </a:xfrm>
          <a:prstGeom prst="straightConnector1">
            <a:avLst/>
          </a:prstGeom>
          <a:ln w="0">
            <a:solidFill>
              <a:srgbClr val="4472C4"/>
            </a:solidFill>
            <a:tailEnd type="triangle" w="med" len="med"/>
          </a:ln>
        </p:spPr>
      </p:cxnSp>
      <p:cxnSp>
        <p:nvCxnSpPr>
          <p:cNvPr id="283" name="Gerade Verbindung mit Pfeil 82">
            <a:extLst>
              <a:ext uri="{C183D7F6-B498-43B3-948B-1728B52AA6E4}">
                <adec:decorative xmlns:adec="http://schemas.microsoft.com/office/drawing/2017/decorative" val="1"/>
              </a:ext>
            </a:extLst>
          </p:cNvPr>
          <p:cNvCxnSpPr>
            <a:endCxn id="281" idx="0"/>
          </p:cNvCxnSpPr>
          <p:nvPr/>
        </p:nvCxnSpPr>
        <p:spPr>
          <a:xfrm flipH="1">
            <a:off x="5843520" y="5519160"/>
            <a:ext cx="2630160" cy="360720"/>
          </a:xfrm>
          <a:prstGeom prst="straightConnector1">
            <a:avLst/>
          </a:prstGeom>
          <a:ln w="0">
            <a:solidFill>
              <a:srgbClr val="DAC0F6"/>
            </a:solidFill>
            <a:tailEnd type="triangle" w="med" len="med"/>
          </a:ln>
        </p:spPr>
      </p:cxnSp>
      <p:sp>
        <p:nvSpPr>
          <p:cNvPr id="286" name="Ellipse 5">
            <a:extLst>
              <a:ext uri="{C183D7F6-B498-43B3-948B-1728B52AA6E4}">
                <adec:decorative xmlns:adec="http://schemas.microsoft.com/office/drawing/2017/decorative" val="1"/>
              </a:ext>
            </a:extLst>
          </p:cNvPr>
          <p:cNvSpPr/>
          <p:nvPr/>
        </p:nvSpPr>
        <p:spPr>
          <a:xfrm>
            <a:off x="5819400" y="577440"/>
            <a:ext cx="5903280" cy="61192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43" name="Textfeld 42" descr="Image source">
            <a:extLst>
              <a:ext uri="{FF2B5EF4-FFF2-40B4-BE49-F238E27FC236}">
                <a16:creationId xmlns:a16="http://schemas.microsoft.com/office/drawing/2014/main" id="{AAFD8AE4-25A4-4D46-97B6-ABBE3D24616B}"/>
              </a:ext>
            </a:extLst>
          </p:cNvPr>
          <p:cNvSpPr txBox="1"/>
          <p:nvPr/>
        </p:nvSpPr>
        <p:spPr bwMode="auto">
          <a:xfrm>
            <a:off x="7752184" y="6006902"/>
            <a:ext cx="3600400" cy="415498"/>
          </a:xfrm>
          <a:prstGeom prst="rect">
            <a:avLst/>
          </a:prstGeom>
          <a:noFill/>
        </p:spPr>
        <p:txBody>
          <a:bodyPr wrap="square" rtlCol="0">
            <a:spAutoFit/>
          </a:bodyPr>
          <a:lstStyle/>
          <a:p>
            <a:pPr>
              <a:spcAft>
                <a:spcPts val="600"/>
              </a:spcAft>
              <a:defRPr/>
            </a:pPr>
            <a:r>
              <a:rPr lang="en-US" sz="700" dirty="0">
                <a:solidFill>
                  <a:schemeClr val="bg1">
                    <a:lumMod val="75000"/>
                  </a:schemeClr>
                </a:solidFill>
                <a:latin typeface="Arial"/>
                <a:cs typeface="Arial"/>
              </a:rPr>
              <a:t>Figure adapted from Figure 2.5 in Groves, R.; Fowler, F.; Couper, M.; </a:t>
            </a:r>
            <a:r>
              <a:rPr lang="en-US" sz="700" dirty="0" err="1">
                <a:solidFill>
                  <a:schemeClr val="bg1">
                    <a:lumMod val="75000"/>
                  </a:schemeClr>
                </a:solidFill>
                <a:latin typeface="Arial"/>
                <a:cs typeface="Arial"/>
              </a:rPr>
              <a:t>Lepkowski</a:t>
            </a:r>
            <a:r>
              <a:rPr lang="en-US" sz="700" dirty="0">
                <a:solidFill>
                  <a:schemeClr val="bg1">
                    <a:lumMod val="75000"/>
                  </a:schemeClr>
                </a:solidFill>
                <a:latin typeface="Arial"/>
                <a:cs typeface="Arial"/>
              </a:rPr>
              <a:t>, J.; Singer, E.; Tourangeau, R. (2009). Survey Methodology (2nd Edition). John Wiley &amp; Sons, Inc. ISBN 0-470-46546-8</a:t>
            </a:r>
            <a:endParaRPr lang="en-US" sz="700" dirty="0">
              <a:solidFill>
                <a:schemeClr val="bg1">
                  <a:lumMod val="75000"/>
                </a:schemeClr>
              </a:solidFil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5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52"/>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53"/>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54"/>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6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68"/>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69"/>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270"/>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55"/>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56"/>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57"/>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5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63"/>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64"/>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65"/>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66"/>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73"/>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74"/>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75"/>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76"/>
                                        </p:tgtEl>
                                        <p:attrNameLst>
                                          <p:attrName>style.visibility</p:attrName>
                                        </p:attrNameLst>
                                      </p:cBhvr>
                                      <p:to>
                                        <p:strVal val="visible"/>
                                      </p:to>
                                    </p:set>
                                  </p:childTnLst>
                                </p:cTn>
                              </p:par>
                              <p:par>
                                <p:cTn id="69" presetID="1" presetClass="entr" fill="hold" nodeType="withEffect">
                                  <p:stCondLst>
                                    <p:cond delay="0"/>
                                  </p:stCondLst>
                                  <p:childTnLst>
                                    <p:set>
                                      <p:cBhvr>
                                        <p:cTn id="70" dur="1" fill="hold">
                                          <p:stCondLst>
                                            <p:cond delay="0"/>
                                          </p:stCondLst>
                                        </p:cTn>
                                        <p:tgtEl>
                                          <p:spTgt spid="277"/>
                                        </p:tgtEl>
                                        <p:attrNameLst>
                                          <p:attrName>style.visibility</p:attrName>
                                        </p:attrNameLst>
                                      </p:cBhvr>
                                      <p:to>
                                        <p:strVal val="visible"/>
                                      </p:to>
                                    </p:set>
                                  </p:childTnLst>
                                </p:cTn>
                              </p:par>
                              <p:par>
                                <p:cTn id="71" presetID="1" presetClass="entr" fill="hold" nodeType="withEffect">
                                  <p:stCondLst>
                                    <p:cond delay="0"/>
                                  </p:stCondLst>
                                  <p:childTnLst>
                                    <p:set>
                                      <p:cBhvr>
                                        <p:cTn id="72" dur="1" fill="hold">
                                          <p:stCondLst>
                                            <p:cond delay="0"/>
                                          </p:stCondLst>
                                        </p:cTn>
                                        <p:tgtEl>
                                          <p:spTgt spid="278"/>
                                        </p:tgtEl>
                                        <p:attrNameLst>
                                          <p:attrName>style.visibility</p:attrName>
                                        </p:attrNameLst>
                                      </p:cBhvr>
                                      <p:to>
                                        <p:strVal val="visible"/>
                                      </p:to>
                                    </p:set>
                                  </p:childTnLst>
                                </p:cTn>
                              </p:par>
                              <p:par>
                                <p:cTn id="73" presetID="1" presetClass="entr" fill="hold" nodeType="withEffect">
                                  <p:stCondLst>
                                    <p:cond delay="0"/>
                                  </p:stCondLst>
                                  <p:childTnLst>
                                    <p:set>
                                      <p:cBhvr>
                                        <p:cTn id="74" dur="1" fill="hold">
                                          <p:stCondLst>
                                            <p:cond delay="0"/>
                                          </p:stCondLst>
                                        </p:cTn>
                                        <p:tgtEl>
                                          <p:spTgt spid="279"/>
                                        </p:tgtEl>
                                        <p:attrNameLst>
                                          <p:attrName>style.visibility</p:attrName>
                                        </p:attrNameLst>
                                      </p:cBhvr>
                                      <p:to>
                                        <p:strVal val="visible"/>
                                      </p:to>
                                    </p:set>
                                  </p:childTnLst>
                                </p:cTn>
                              </p:par>
                              <p:par>
                                <p:cTn id="75" presetID="1" presetClass="entr" fill="hold" nodeType="withEffect">
                                  <p:stCondLst>
                                    <p:cond delay="0"/>
                                  </p:stCondLst>
                                  <p:childTnLst>
                                    <p:set>
                                      <p:cBhvr>
                                        <p:cTn id="76" dur="1" fill="hold">
                                          <p:stCondLst>
                                            <p:cond delay="0"/>
                                          </p:stCondLst>
                                        </p:cTn>
                                        <p:tgtEl>
                                          <p:spTgt spid="280"/>
                                        </p:tgtEl>
                                        <p:attrNameLst>
                                          <p:attrName>style.visibility</p:attrName>
                                        </p:attrNameLst>
                                      </p:cBhvr>
                                      <p:to>
                                        <p:strVal val="visible"/>
                                      </p:to>
                                    </p:set>
                                  </p:childTnLst>
                                </p:cTn>
                              </p:par>
                              <p:par>
                                <p:cTn id="77" presetID="1" presetClass="entr" fill="hold" nodeType="withEffect">
                                  <p:stCondLst>
                                    <p:cond delay="0"/>
                                  </p:stCondLst>
                                  <p:childTnLst>
                                    <p:set>
                                      <p:cBhvr>
                                        <p:cTn id="78" dur="1" fill="hold">
                                          <p:stCondLst>
                                            <p:cond delay="0"/>
                                          </p:stCondLst>
                                        </p:cTn>
                                        <p:tgtEl>
                                          <p:spTgt spid="28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Grafik 61">
            <a:extLst>
              <a:ext uri="{C183D7F6-B498-43B3-948B-1728B52AA6E4}">
                <adec:decorative xmlns:adec="http://schemas.microsoft.com/office/drawing/2017/decorative" val="1"/>
              </a:ext>
            </a:extLst>
          </p:cNvPr>
          <p:cNvPicPr/>
          <p:nvPr/>
        </p:nvPicPr>
        <p:blipFill>
          <a:blip r:embed="rId3"/>
          <a:stretch/>
        </p:blipFill>
        <p:spPr>
          <a:xfrm>
            <a:off x="7797960" y="3738600"/>
            <a:ext cx="1880640" cy="1880640"/>
          </a:xfrm>
          <a:prstGeom prst="rect">
            <a:avLst/>
          </a:prstGeom>
          <a:noFill/>
          <a:ln w="0">
            <a:noFill/>
          </a:ln>
        </p:spPr>
      </p:pic>
      <p:pic>
        <p:nvPicPr>
          <p:cNvPr id="288" name="Grafik 3">
            <a:extLst>
              <a:ext uri="{C183D7F6-B498-43B3-948B-1728B52AA6E4}">
                <adec:decorative xmlns:adec="http://schemas.microsoft.com/office/drawing/2017/decorative" val="1"/>
              </a:ext>
            </a:extLst>
          </p:cNvPr>
          <p:cNvPicPr/>
          <p:nvPr/>
        </p:nvPicPr>
        <p:blipFill>
          <a:blip r:embed="rId4"/>
          <a:srcRect l="12300" r="725" b="86546"/>
          <a:stretch/>
        </p:blipFill>
        <p:spPr>
          <a:xfrm>
            <a:off x="4320" y="-15120"/>
            <a:ext cx="12190680" cy="928080"/>
          </a:xfrm>
          <a:prstGeom prst="rect">
            <a:avLst/>
          </a:prstGeom>
          <a:noFill/>
          <a:ln w="0">
            <a:noFill/>
          </a:ln>
        </p:spPr>
      </p:pic>
      <p:pic>
        <p:nvPicPr>
          <p:cNvPr id="289" name="Grafik 4">
            <a:extLst>
              <a:ext uri="{C183D7F6-B498-43B3-948B-1728B52AA6E4}">
                <adec:decorative xmlns:adec="http://schemas.microsoft.com/office/drawing/2017/decorative" val="1"/>
              </a:ext>
            </a:extLst>
          </p:cNvPr>
          <p:cNvPicPr/>
          <p:nvPr/>
        </p:nvPicPr>
        <p:blipFill>
          <a:blip r:embed="rId5"/>
          <a:stretch/>
        </p:blipFill>
        <p:spPr>
          <a:xfrm>
            <a:off x="10408320" y="159840"/>
            <a:ext cx="1572120" cy="563760"/>
          </a:xfrm>
          <a:prstGeom prst="rect">
            <a:avLst/>
          </a:prstGeom>
          <a:noFill/>
          <a:ln w="0">
            <a:noFill/>
          </a:ln>
        </p:spPr>
      </p:pic>
      <p:sp>
        <p:nvSpPr>
          <p:cNvPr id="291"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3211A5D8-1B0F-4B63-AFA3-09C6A7A40378}" type="slidenum">
              <a:rPr lang="en-US" sz="1200" b="0" strike="noStrike" spc="-1" smtClean="0">
                <a:solidFill>
                  <a:schemeClr val="lt1">
                    <a:lumMod val="50000"/>
                  </a:schemeClr>
                </a:solidFill>
              </a:rPr>
              <a:t>19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7792AEB3-BC66-48C3-A3E9-E224B209D328}"/>
              </a:ext>
            </a:extLst>
          </p:cNvPr>
          <p:cNvSpPr>
            <a:spLocks noGrp="1"/>
          </p:cNvSpPr>
          <p:nvPr>
            <p:ph type="title"/>
          </p:nvPr>
        </p:nvSpPr>
        <p:spPr>
          <a:xfrm>
            <a:off x="302040" y="110120"/>
            <a:ext cx="4727160" cy="885240"/>
          </a:xfrm>
        </p:spPr>
        <p:txBody>
          <a:bodyPr/>
          <a:lstStyle/>
          <a:p>
            <a:r>
              <a:rPr lang="en-US" sz="2400" dirty="0">
                <a:solidFill>
                  <a:schemeClr val="bg1"/>
                </a:solidFill>
                <a:latin typeface="Arial" panose="020B0604020202020204" pitchFamily="34" charset="0"/>
                <a:cs typeface="Arial" panose="020B0604020202020204" pitchFamily="34" charset="0"/>
              </a:rPr>
              <a:t>Total Survey Error Framework</a:t>
            </a:r>
          </a:p>
        </p:txBody>
      </p:sp>
      <p:pic>
        <p:nvPicPr>
          <p:cNvPr id="292" name="Grafik 9">
            <a:extLst>
              <a:ext uri="{C183D7F6-B498-43B3-948B-1728B52AA6E4}">
                <adec:decorative xmlns:adec="http://schemas.microsoft.com/office/drawing/2017/decorative" val="1"/>
              </a:ext>
            </a:extLst>
          </p:cNvPr>
          <p:cNvPicPr/>
          <p:nvPr/>
        </p:nvPicPr>
        <p:blipFill>
          <a:blip r:embed="rId6"/>
          <a:stretch/>
        </p:blipFill>
        <p:spPr>
          <a:xfrm>
            <a:off x="9182520" y="101880"/>
            <a:ext cx="987480" cy="621720"/>
          </a:xfrm>
          <a:prstGeom prst="rect">
            <a:avLst/>
          </a:prstGeom>
          <a:noFill/>
          <a:ln w="0">
            <a:noFill/>
          </a:ln>
        </p:spPr>
      </p:pic>
      <p:sp>
        <p:nvSpPr>
          <p:cNvPr id="293" name="Rechteck 23"/>
          <p:cNvSpPr/>
          <p:nvPr/>
        </p:nvSpPr>
        <p:spPr>
          <a:xfrm>
            <a:off x="373320" y="1196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Coverage Error</a:t>
            </a:r>
            <a:endParaRPr lang="en-US" sz="2800" b="0" strike="noStrike" spc="-1" dirty="0">
              <a:solidFill>
                <a:srgbClr val="000000"/>
              </a:solidFill>
              <a:latin typeface="Calibri"/>
            </a:endParaRPr>
          </a:p>
        </p:txBody>
      </p:sp>
      <p:sp>
        <p:nvSpPr>
          <p:cNvPr id="294" name="Textfeld 20"/>
          <p:cNvSpPr/>
          <p:nvPr/>
        </p:nvSpPr>
        <p:spPr>
          <a:xfrm>
            <a:off x="407520" y="1772640"/>
            <a:ext cx="10367640" cy="16297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Coverage error arises when there is a </a:t>
            </a:r>
            <a:r>
              <a:rPr lang="en-US" sz="1800" b="1" strike="noStrike" spc="-1" dirty="0">
                <a:solidFill>
                  <a:schemeClr val="dk1"/>
                </a:solidFill>
                <a:latin typeface="Arial"/>
                <a:ea typeface="Arial"/>
              </a:rPr>
              <a:t>mismatch</a:t>
            </a:r>
            <a:r>
              <a:rPr lang="en-US" sz="1800" b="0" strike="noStrike" spc="-1" dirty="0">
                <a:solidFill>
                  <a:schemeClr val="dk1"/>
                </a:solidFill>
                <a:latin typeface="Arial"/>
                <a:ea typeface="Arial"/>
              </a:rPr>
              <a:t> between the</a:t>
            </a:r>
            <a:r>
              <a:rPr lang="en-US" sz="1800" b="1" strike="noStrike" spc="-1" dirty="0">
                <a:solidFill>
                  <a:schemeClr val="dk1"/>
                </a:solidFill>
                <a:latin typeface="Arial"/>
                <a:ea typeface="Arial"/>
              </a:rPr>
              <a:t> target population </a:t>
            </a:r>
            <a:r>
              <a:rPr lang="en-US" sz="1800" b="0" strike="noStrike" spc="-1" dirty="0">
                <a:solidFill>
                  <a:schemeClr val="dk1"/>
                </a:solidFill>
                <a:latin typeface="Arial"/>
                <a:ea typeface="Arial"/>
              </a:rPr>
              <a:t>and the population actually </a:t>
            </a:r>
            <a:r>
              <a:rPr lang="en-US" sz="1800" b="1" strike="noStrike" spc="-1" dirty="0">
                <a:solidFill>
                  <a:schemeClr val="dk1"/>
                </a:solidFill>
                <a:latin typeface="Arial"/>
                <a:ea typeface="Arial"/>
              </a:rPr>
              <a:t>reachable by the survey </a:t>
            </a:r>
            <a:r>
              <a:rPr lang="en-US" sz="1800" b="0" strike="noStrike" spc="-1" dirty="0">
                <a:solidFill>
                  <a:schemeClr val="dk1"/>
                </a:solidFill>
                <a:latin typeface="Arial"/>
                <a:ea typeface="Arial"/>
              </a:rPr>
              <a:t>(survey frame)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In web surveys, coverage error occurs because only individuals with </a:t>
            </a:r>
            <a:r>
              <a:rPr lang="en-US" sz="1800" b="1" strike="noStrike" spc="-1" dirty="0">
                <a:solidFill>
                  <a:schemeClr val="dk1"/>
                </a:solidFill>
                <a:latin typeface="Arial"/>
                <a:ea typeface="Arial"/>
              </a:rPr>
              <a:t>internet access </a:t>
            </a:r>
            <a:r>
              <a:rPr lang="en-US" sz="1800" b="0" strike="noStrike" spc="-1" dirty="0">
                <a:solidFill>
                  <a:schemeClr val="dk1"/>
                </a:solidFill>
                <a:latin typeface="Arial"/>
                <a:ea typeface="Arial"/>
              </a:rPr>
              <a:t>are included in the survey frame</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
        <p:nvSpPr>
          <p:cNvPr id="295" name="Textfeld 24"/>
          <p:cNvSpPr/>
          <p:nvPr/>
        </p:nvSpPr>
        <p:spPr>
          <a:xfrm>
            <a:off x="407520" y="3717000"/>
            <a:ext cx="5183280" cy="218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A web survey intended to represent the entire adult population excludes those without internet access, likely certain elderly individuals, poorer people or people in rural areas. </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This can lead to </a:t>
            </a:r>
            <a:r>
              <a:rPr lang="en-US" sz="1800" b="1" strike="noStrike" spc="-1" dirty="0">
                <a:solidFill>
                  <a:schemeClr val="dk1"/>
                </a:solidFill>
                <a:latin typeface="Arial"/>
                <a:ea typeface="Arial"/>
              </a:rPr>
              <a:t>under-representation</a:t>
            </a:r>
            <a:r>
              <a:rPr lang="en-US" sz="1800" b="0" strike="noStrike" spc="-1" dirty="0">
                <a:solidFill>
                  <a:schemeClr val="dk1"/>
                </a:solidFill>
                <a:latin typeface="Arial"/>
                <a:ea typeface="Arial"/>
              </a:rPr>
              <a:t> of specific groups (coverage bias)</a:t>
            </a:r>
            <a:endParaRPr lang="en-US" sz="1800" b="0" strike="noStrike" spc="-1" dirty="0">
              <a:solidFill>
                <a:srgbClr val="000000"/>
              </a:solidFill>
              <a:latin typeface="Calibri"/>
            </a:endParaRPr>
          </a:p>
        </p:txBody>
      </p:sp>
      <p:pic>
        <p:nvPicPr>
          <p:cNvPr id="296" name="Grafik 19">
            <a:extLst>
              <a:ext uri="{C183D7F6-B498-43B3-948B-1728B52AA6E4}">
                <adec:decorative xmlns:adec="http://schemas.microsoft.com/office/drawing/2017/decorative" val="1"/>
              </a:ext>
            </a:extLst>
          </p:cNvPr>
          <p:cNvPicPr/>
          <p:nvPr/>
        </p:nvPicPr>
        <p:blipFill>
          <a:blip r:embed="rId7"/>
          <a:stretch/>
        </p:blipFill>
        <p:spPr>
          <a:xfrm>
            <a:off x="9590040" y="4394160"/>
            <a:ext cx="430560" cy="430560"/>
          </a:xfrm>
          <a:prstGeom prst="rect">
            <a:avLst/>
          </a:prstGeom>
          <a:noFill/>
          <a:ln w="0">
            <a:noFill/>
          </a:ln>
        </p:spPr>
      </p:pic>
      <p:pic>
        <p:nvPicPr>
          <p:cNvPr id="297" name="Grafik 22">
            <a:extLst>
              <a:ext uri="{C183D7F6-B498-43B3-948B-1728B52AA6E4}">
                <adec:decorative xmlns:adec="http://schemas.microsoft.com/office/drawing/2017/decorative" val="1"/>
              </a:ext>
            </a:extLst>
          </p:cNvPr>
          <p:cNvPicPr/>
          <p:nvPr/>
        </p:nvPicPr>
        <p:blipFill>
          <a:blip r:embed="rId8"/>
          <a:stretch/>
        </p:blipFill>
        <p:spPr>
          <a:xfrm>
            <a:off x="9422280" y="4235760"/>
            <a:ext cx="430560" cy="430560"/>
          </a:xfrm>
          <a:prstGeom prst="rect">
            <a:avLst/>
          </a:prstGeom>
          <a:noFill/>
          <a:ln w="0">
            <a:noFill/>
          </a:ln>
        </p:spPr>
      </p:pic>
      <p:pic>
        <p:nvPicPr>
          <p:cNvPr id="298" name="Grafik 31">
            <a:extLst>
              <a:ext uri="{C183D7F6-B498-43B3-948B-1728B52AA6E4}">
                <adec:decorative xmlns:adec="http://schemas.microsoft.com/office/drawing/2017/decorative" val="1"/>
              </a:ext>
            </a:extLst>
          </p:cNvPr>
          <p:cNvPicPr/>
          <p:nvPr/>
        </p:nvPicPr>
        <p:blipFill>
          <a:blip r:embed="rId9"/>
          <a:stretch/>
        </p:blipFill>
        <p:spPr>
          <a:xfrm>
            <a:off x="9704160" y="4136400"/>
            <a:ext cx="430560" cy="430560"/>
          </a:xfrm>
          <a:prstGeom prst="rect">
            <a:avLst/>
          </a:prstGeom>
          <a:noFill/>
          <a:ln w="0">
            <a:noFill/>
          </a:ln>
        </p:spPr>
      </p:pic>
      <p:pic>
        <p:nvPicPr>
          <p:cNvPr id="299" name="Grafik 32">
            <a:extLst>
              <a:ext uri="{C183D7F6-B498-43B3-948B-1728B52AA6E4}">
                <adec:decorative xmlns:adec="http://schemas.microsoft.com/office/drawing/2017/decorative" val="1"/>
              </a:ext>
            </a:extLst>
          </p:cNvPr>
          <p:cNvPicPr/>
          <p:nvPr/>
        </p:nvPicPr>
        <p:blipFill>
          <a:blip r:embed="rId10"/>
          <a:stretch/>
        </p:blipFill>
        <p:spPr>
          <a:xfrm>
            <a:off x="9724680" y="4543560"/>
            <a:ext cx="430560" cy="430560"/>
          </a:xfrm>
          <a:prstGeom prst="rect">
            <a:avLst/>
          </a:prstGeom>
          <a:noFill/>
          <a:ln w="0">
            <a:noFill/>
          </a:ln>
        </p:spPr>
      </p:pic>
      <p:pic>
        <p:nvPicPr>
          <p:cNvPr id="300" name="Grafik 33">
            <a:extLst>
              <a:ext uri="{C183D7F6-B498-43B3-948B-1728B52AA6E4}">
                <adec:decorative xmlns:adec="http://schemas.microsoft.com/office/drawing/2017/decorative" val="1"/>
              </a:ext>
            </a:extLst>
          </p:cNvPr>
          <p:cNvPicPr/>
          <p:nvPr/>
        </p:nvPicPr>
        <p:blipFill>
          <a:blip r:embed="rId11"/>
          <a:stretch/>
        </p:blipFill>
        <p:spPr>
          <a:xfrm>
            <a:off x="10448640" y="4183560"/>
            <a:ext cx="430560" cy="430560"/>
          </a:xfrm>
          <a:prstGeom prst="rect">
            <a:avLst/>
          </a:prstGeom>
          <a:noFill/>
          <a:ln w="0">
            <a:noFill/>
          </a:ln>
        </p:spPr>
      </p:pic>
      <p:pic>
        <p:nvPicPr>
          <p:cNvPr id="301" name="Grafik 34">
            <a:extLst>
              <a:ext uri="{C183D7F6-B498-43B3-948B-1728B52AA6E4}">
                <adec:decorative xmlns:adec="http://schemas.microsoft.com/office/drawing/2017/decorative" val="1"/>
              </a:ext>
            </a:extLst>
          </p:cNvPr>
          <p:cNvPicPr/>
          <p:nvPr/>
        </p:nvPicPr>
        <p:blipFill>
          <a:blip r:embed="rId7"/>
          <a:stretch/>
        </p:blipFill>
        <p:spPr>
          <a:xfrm>
            <a:off x="9495360" y="4880160"/>
            <a:ext cx="430560" cy="430560"/>
          </a:xfrm>
          <a:prstGeom prst="rect">
            <a:avLst/>
          </a:prstGeom>
          <a:noFill/>
          <a:ln w="0">
            <a:noFill/>
          </a:ln>
        </p:spPr>
      </p:pic>
      <p:pic>
        <p:nvPicPr>
          <p:cNvPr id="302" name="Grafik 35">
            <a:extLst>
              <a:ext uri="{C183D7F6-B498-43B3-948B-1728B52AA6E4}">
                <adec:decorative xmlns:adec="http://schemas.microsoft.com/office/drawing/2017/decorative" val="1"/>
              </a:ext>
            </a:extLst>
          </p:cNvPr>
          <p:cNvPicPr/>
          <p:nvPr/>
        </p:nvPicPr>
        <p:blipFill>
          <a:blip r:embed="rId8"/>
          <a:stretch/>
        </p:blipFill>
        <p:spPr>
          <a:xfrm>
            <a:off x="9764280" y="5101200"/>
            <a:ext cx="430560" cy="430560"/>
          </a:xfrm>
          <a:prstGeom prst="rect">
            <a:avLst/>
          </a:prstGeom>
          <a:noFill/>
          <a:ln w="0">
            <a:noFill/>
          </a:ln>
        </p:spPr>
      </p:pic>
      <p:pic>
        <p:nvPicPr>
          <p:cNvPr id="303" name="Grafik 36">
            <a:extLst>
              <a:ext uri="{C183D7F6-B498-43B3-948B-1728B52AA6E4}">
                <adec:decorative xmlns:adec="http://schemas.microsoft.com/office/drawing/2017/decorative" val="1"/>
              </a:ext>
            </a:extLst>
          </p:cNvPr>
          <p:cNvPicPr/>
          <p:nvPr/>
        </p:nvPicPr>
        <p:blipFill>
          <a:blip r:embed="rId9"/>
          <a:stretch/>
        </p:blipFill>
        <p:spPr>
          <a:xfrm>
            <a:off x="9311040" y="4795200"/>
            <a:ext cx="430560" cy="430560"/>
          </a:xfrm>
          <a:prstGeom prst="rect">
            <a:avLst/>
          </a:prstGeom>
          <a:noFill/>
          <a:ln w="0">
            <a:noFill/>
          </a:ln>
        </p:spPr>
      </p:pic>
      <p:pic>
        <p:nvPicPr>
          <p:cNvPr id="304" name="Grafik 37">
            <a:extLst>
              <a:ext uri="{C183D7F6-B498-43B3-948B-1728B52AA6E4}">
                <adec:decorative xmlns:adec="http://schemas.microsoft.com/office/drawing/2017/decorative" val="1"/>
              </a:ext>
            </a:extLst>
          </p:cNvPr>
          <p:cNvPicPr/>
          <p:nvPr/>
        </p:nvPicPr>
        <p:blipFill>
          <a:blip r:embed="rId10"/>
          <a:stretch/>
        </p:blipFill>
        <p:spPr>
          <a:xfrm>
            <a:off x="9876960" y="4831560"/>
            <a:ext cx="430560" cy="430560"/>
          </a:xfrm>
          <a:prstGeom prst="rect">
            <a:avLst/>
          </a:prstGeom>
          <a:noFill/>
          <a:ln w="0">
            <a:noFill/>
          </a:ln>
        </p:spPr>
      </p:pic>
      <p:pic>
        <p:nvPicPr>
          <p:cNvPr id="305" name="Grafik 38">
            <a:extLst>
              <a:ext uri="{C183D7F6-B498-43B3-948B-1728B52AA6E4}">
                <adec:decorative xmlns:adec="http://schemas.microsoft.com/office/drawing/2017/decorative" val="1"/>
              </a:ext>
            </a:extLst>
          </p:cNvPr>
          <p:cNvPicPr/>
          <p:nvPr/>
        </p:nvPicPr>
        <p:blipFill>
          <a:blip r:embed="rId11"/>
          <a:stretch/>
        </p:blipFill>
        <p:spPr>
          <a:xfrm>
            <a:off x="10600920" y="4471560"/>
            <a:ext cx="430560" cy="430560"/>
          </a:xfrm>
          <a:prstGeom prst="rect">
            <a:avLst/>
          </a:prstGeom>
          <a:noFill/>
          <a:ln w="0">
            <a:noFill/>
          </a:ln>
        </p:spPr>
      </p:pic>
      <p:pic>
        <p:nvPicPr>
          <p:cNvPr id="306" name="Grafik 39">
            <a:extLst>
              <a:ext uri="{C183D7F6-B498-43B3-948B-1728B52AA6E4}">
                <adec:decorative xmlns:adec="http://schemas.microsoft.com/office/drawing/2017/decorative" val="1"/>
              </a:ext>
            </a:extLst>
          </p:cNvPr>
          <p:cNvPicPr/>
          <p:nvPr/>
        </p:nvPicPr>
        <p:blipFill>
          <a:blip r:embed="rId7"/>
          <a:stretch/>
        </p:blipFill>
        <p:spPr>
          <a:xfrm>
            <a:off x="10177200" y="4656960"/>
            <a:ext cx="430560" cy="430560"/>
          </a:xfrm>
          <a:prstGeom prst="rect">
            <a:avLst/>
          </a:prstGeom>
          <a:noFill/>
          <a:ln w="0">
            <a:noFill/>
          </a:ln>
        </p:spPr>
      </p:pic>
      <p:pic>
        <p:nvPicPr>
          <p:cNvPr id="307" name="Grafik 40">
            <a:extLst>
              <a:ext uri="{C183D7F6-B498-43B3-948B-1728B52AA6E4}">
                <adec:decorative xmlns:adec="http://schemas.microsoft.com/office/drawing/2017/decorative" val="1"/>
              </a:ext>
            </a:extLst>
          </p:cNvPr>
          <p:cNvPicPr/>
          <p:nvPr/>
        </p:nvPicPr>
        <p:blipFill>
          <a:blip r:embed="rId8"/>
          <a:stretch/>
        </p:blipFill>
        <p:spPr>
          <a:xfrm>
            <a:off x="10550160" y="4780080"/>
            <a:ext cx="430560" cy="430560"/>
          </a:xfrm>
          <a:prstGeom prst="rect">
            <a:avLst/>
          </a:prstGeom>
          <a:noFill/>
          <a:ln w="0">
            <a:noFill/>
          </a:ln>
        </p:spPr>
      </p:pic>
      <p:pic>
        <p:nvPicPr>
          <p:cNvPr id="308" name="Grafik 41">
            <a:extLst>
              <a:ext uri="{C183D7F6-B498-43B3-948B-1728B52AA6E4}">
                <adec:decorative xmlns:adec="http://schemas.microsoft.com/office/drawing/2017/decorative" val="1"/>
              </a:ext>
            </a:extLst>
          </p:cNvPr>
          <p:cNvPicPr/>
          <p:nvPr/>
        </p:nvPicPr>
        <p:blipFill>
          <a:blip r:embed="rId9"/>
          <a:stretch/>
        </p:blipFill>
        <p:spPr>
          <a:xfrm>
            <a:off x="10386720" y="4710240"/>
            <a:ext cx="430560" cy="430560"/>
          </a:xfrm>
          <a:prstGeom prst="rect">
            <a:avLst/>
          </a:prstGeom>
          <a:noFill/>
          <a:ln w="0">
            <a:noFill/>
          </a:ln>
        </p:spPr>
      </p:pic>
      <p:pic>
        <p:nvPicPr>
          <p:cNvPr id="309" name="Grafik 42">
            <a:extLst>
              <a:ext uri="{C183D7F6-B498-43B3-948B-1728B52AA6E4}">
                <adec:decorative xmlns:adec="http://schemas.microsoft.com/office/drawing/2017/decorative" val="1"/>
              </a:ext>
            </a:extLst>
          </p:cNvPr>
          <p:cNvPicPr/>
          <p:nvPr/>
        </p:nvPicPr>
        <p:blipFill>
          <a:blip r:embed="rId10"/>
          <a:stretch/>
        </p:blipFill>
        <p:spPr>
          <a:xfrm>
            <a:off x="10755000" y="4656960"/>
            <a:ext cx="430560" cy="430560"/>
          </a:xfrm>
          <a:prstGeom prst="rect">
            <a:avLst/>
          </a:prstGeom>
          <a:noFill/>
          <a:ln w="0">
            <a:noFill/>
          </a:ln>
        </p:spPr>
      </p:pic>
      <p:pic>
        <p:nvPicPr>
          <p:cNvPr id="310" name="Grafik 43">
            <a:extLst>
              <a:ext uri="{C183D7F6-B498-43B3-948B-1728B52AA6E4}">
                <adec:decorative xmlns:adec="http://schemas.microsoft.com/office/drawing/2017/decorative" val="1"/>
              </a:ext>
            </a:extLst>
          </p:cNvPr>
          <p:cNvPicPr/>
          <p:nvPr/>
        </p:nvPicPr>
        <p:blipFill>
          <a:blip r:embed="rId11"/>
          <a:stretch/>
        </p:blipFill>
        <p:spPr>
          <a:xfrm>
            <a:off x="9279360" y="4076280"/>
            <a:ext cx="430560" cy="430560"/>
          </a:xfrm>
          <a:prstGeom prst="rect">
            <a:avLst/>
          </a:prstGeom>
          <a:noFill/>
          <a:ln w="0">
            <a:noFill/>
          </a:ln>
        </p:spPr>
      </p:pic>
      <p:pic>
        <p:nvPicPr>
          <p:cNvPr id="311" name="Grafik 44">
            <a:extLst>
              <a:ext uri="{C183D7F6-B498-43B3-948B-1728B52AA6E4}">
                <adec:decorative xmlns:adec="http://schemas.microsoft.com/office/drawing/2017/decorative" val="1"/>
              </a:ext>
            </a:extLst>
          </p:cNvPr>
          <p:cNvPicPr/>
          <p:nvPr/>
        </p:nvPicPr>
        <p:blipFill>
          <a:blip r:embed="rId7"/>
          <a:stretch/>
        </p:blipFill>
        <p:spPr>
          <a:xfrm>
            <a:off x="9880560" y="4057200"/>
            <a:ext cx="430560" cy="430560"/>
          </a:xfrm>
          <a:prstGeom prst="rect">
            <a:avLst/>
          </a:prstGeom>
          <a:noFill/>
          <a:ln w="0">
            <a:noFill/>
          </a:ln>
        </p:spPr>
      </p:pic>
      <p:pic>
        <p:nvPicPr>
          <p:cNvPr id="312" name="Grafik 45">
            <a:extLst>
              <a:ext uri="{C183D7F6-B498-43B3-948B-1728B52AA6E4}">
                <adec:decorative xmlns:adec="http://schemas.microsoft.com/office/drawing/2017/decorative" val="1"/>
              </a:ext>
            </a:extLst>
          </p:cNvPr>
          <p:cNvPicPr/>
          <p:nvPr/>
        </p:nvPicPr>
        <p:blipFill>
          <a:blip r:embed="rId8"/>
          <a:stretch/>
        </p:blipFill>
        <p:spPr>
          <a:xfrm>
            <a:off x="10224720" y="4327560"/>
            <a:ext cx="430560" cy="430560"/>
          </a:xfrm>
          <a:prstGeom prst="rect">
            <a:avLst/>
          </a:prstGeom>
          <a:noFill/>
          <a:ln w="0">
            <a:noFill/>
          </a:ln>
        </p:spPr>
      </p:pic>
      <p:pic>
        <p:nvPicPr>
          <p:cNvPr id="313" name="Grafik 46">
            <a:extLst>
              <a:ext uri="{C183D7F6-B498-43B3-948B-1728B52AA6E4}">
                <adec:decorative xmlns:adec="http://schemas.microsoft.com/office/drawing/2017/decorative" val="1"/>
              </a:ext>
            </a:extLst>
          </p:cNvPr>
          <p:cNvPicPr/>
          <p:nvPr/>
        </p:nvPicPr>
        <p:blipFill>
          <a:blip r:embed="rId9"/>
          <a:stretch/>
        </p:blipFill>
        <p:spPr>
          <a:xfrm>
            <a:off x="9908280" y="4368240"/>
            <a:ext cx="430560" cy="430560"/>
          </a:xfrm>
          <a:prstGeom prst="rect">
            <a:avLst/>
          </a:prstGeom>
          <a:noFill/>
          <a:ln w="0">
            <a:noFill/>
          </a:ln>
        </p:spPr>
      </p:pic>
      <p:pic>
        <p:nvPicPr>
          <p:cNvPr id="314" name="Grafik 47">
            <a:extLst>
              <a:ext uri="{C183D7F6-B498-43B3-948B-1728B52AA6E4}">
                <adec:decorative xmlns:adec="http://schemas.microsoft.com/office/drawing/2017/decorative" val="1"/>
              </a:ext>
            </a:extLst>
          </p:cNvPr>
          <p:cNvPicPr/>
          <p:nvPr/>
        </p:nvPicPr>
        <p:blipFill>
          <a:blip r:embed="rId10"/>
          <a:stretch/>
        </p:blipFill>
        <p:spPr>
          <a:xfrm>
            <a:off x="10066320" y="4157640"/>
            <a:ext cx="430560" cy="430560"/>
          </a:xfrm>
          <a:prstGeom prst="rect">
            <a:avLst/>
          </a:prstGeom>
          <a:noFill/>
          <a:ln w="0">
            <a:noFill/>
          </a:ln>
        </p:spPr>
      </p:pic>
      <p:pic>
        <p:nvPicPr>
          <p:cNvPr id="315" name="Grafik 48">
            <a:extLst>
              <a:ext uri="{C183D7F6-B498-43B3-948B-1728B52AA6E4}">
                <adec:decorative xmlns:adec="http://schemas.microsoft.com/office/drawing/2017/decorative" val="1"/>
              </a:ext>
            </a:extLst>
          </p:cNvPr>
          <p:cNvPicPr/>
          <p:nvPr/>
        </p:nvPicPr>
        <p:blipFill>
          <a:blip r:embed="rId11"/>
          <a:stretch/>
        </p:blipFill>
        <p:spPr>
          <a:xfrm>
            <a:off x="9660960" y="4710240"/>
            <a:ext cx="430560" cy="430560"/>
          </a:xfrm>
          <a:prstGeom prst="rect">
            <a:avLst/>
          </a:prstGeom>
          <a:noFill/>
          <a:ln w="0">
            <a:noFill/>
          </a:ln>
        </p:spPr>
      </p:pic>
      <p:pic>
        <p:nvPicPr>
          <p:cNvPr id="316" name="Grafik 49">
            <a:extLst>
              <a:ext uri="{C183D7F6-B498-43B3-948B-1728B52AA6E4}">
                <adec:decorative xmlns:adec="http://schemas.microsoft.com/office/drawing/2017/decorative" val="1"/>
              </a:ext>
            </a:extLst>
          </p:cNvPr>
          <p:cNvPicPr/>
          <p:nvPr/>
        </p:nvPicPr>
        <p:blipFill>
          <a:blip r:embed="rId7"/>
          <a:stretch/>
        </p:blipFill>
        <p:spPr>
          <a:xfrm>
            <a:off x="10710720" y="4327560"/>
            <a:ext cx="430560" cy="430560"/>
          </a:xfrm>
          <a:prstGeom prst="rect">
            <a:avLst/>
          </a:prstGeom>
          <a:noFill/>
          <a:ln w="0">
            <a:noFill/>
          </a:ln>
        </p:spPr>
      </p:pic>
      <p:pic>
        <p:nvPicPr>
          <p:cNvPr id="317" name="Grafik 50">
            <a:extLst>
              <a:ext uri="{C183D7F6-B498-43B3-948B-1728B52AA6E4}">
                <adec:decorative xmlns:adec="http://schemas.microsoft.com/office/drawing/2017/decorative" val="1"/>
              </a:ext>
            </a:extLst>
          </p:cNvPr>
          <p:cNvPicPr/>
          <p:nvPr/>
        </p:nvPicPr>
        <p:blipFill>
          <a:blip r:embed="rId8"/>
          <a:stretch/>
        </p:blipFill>
        <p:spPr>
          <a:xfrm>
            <a:off x="9051840" y="4762800"/>
            <a:ext cx="430560" cy="430560"/>
          </a:xfrm>
          <a:prstGeom prst="rect">
            <a:avLst/>
          </a:prstGeom>
          <a:noFill/>
          <a:ln w="0">
            <a:noFill/>
          </a:ln>
        </p:spPr>
      </p:pic>
      <p:pic>
        <p:nvPicPr>
          <p:cNvPr id="318" name="Grafik 51">
            <a:extLst>
              <a:ext uri="{C183D7F6-B498-43B3-948B-1728B52AA6E4}">
                <adec:decorative xmlns:adec="http://schemas.microsoft.com/office/drawing/2017/decorative" val="1"/>
              </a:ext>
            </a:extLst>
          </p:cNvPr>
          <p:cNvPicPr/>
          <p:nvPr/>
        </p:nvPicPr>
        <p:blipFill>
          <a:blip r:embed="rId9"/>
          <a:stretch/>
        </p:blipFill>
        <p:spPr>
          <a:xfrm>
            <a:off x="10046520" y="5075640"/>
            <a:ext cx="430560" cy="430560"/>
          </a:xfrm>
          <a:prstGeom prst="rect">
            <a:avLst/>
          </a:prstGeom>
          <a:noFill/>
          <a:ln w="0">
            <a:noFill/>
          </a:ln>
        </p:spPr>
      </p:pic>
      <p:pic>
        <p:nvPicPr>
          <p:cNvPr id="319" name="Grafik 52">
            <a:extLst>
              <a:ext uri="{C183D7F6-B498-43B3-948B-1728B52AA6E4}">
                <adec:decorative xmlns:adec="http://schemas.microsoft.com/office/drawing/2017/decorative" val="1"/>
              </a:ext>
            </a:extLst>
          </p:cNvPr>
          <p:cNvPicPr/>
          <p:nvPr/>
        </p:nvPicPr>
        <p:blipFill>
          <a:blip r:embed="rId10"/>
          <a:stretch/>
        </p:blipFill>
        <p:spPr>
          <a:xfrm>
            <a:off x="9266760" y="4507560"/>
            <a:ext cx="430560" cy="430560"/>
          </a:xfrm>
          <a:prstGeom prst="rect">
            <a:avLst/>
          </a:prstGeom>
          <a:noFill/>
          <a:ln w="0">
            <a:noFill/>
          </a:ln>
        </p:spPr>
      </p:pic>
      <p:pic>
        <p:nvPicPr>
          <p:cNvPr id="320" name="Grafik 53">
            <a:extLst>
              <a:ext uri="{C183D7F6-B498-43B3-948B-1728B52AA6E4}">
                <adec:decorative xmlns:adec="http://schemas.microsoft.com/office/drawing/2017/decorative" val="1"/>
              </a:ext>
            </a:extLst>
          </p:cNvPr>
          <p:cNvPicPr/>
          <p:nvPr/>
        </p:nvPicPr>
        <p:blipFill>
          <a:blip r:embed="rId11"/>
          <a:stretch/>
        </p:blipFill>
        <p:spPr>
          <a:xfrm>
            <a:off x="10348920" y="4985280"/>
            <a:ext cx="430560" cy="430560"/>
          </a:xfrm>
          <a:prstGeom prst="rect">
            <a:avLst/>
          </a:prstGeom>
          <a:noFill/>
          <a:ln w="0">
            <a:noFill/>
          </a:ln>
        </p:spPr>
      </p:pic>
      <p:pic>
        <p:nvPicPr>
          <p:cNvPr id="321" name="Grafik 54">
            <a:extLst>
              <a:ext uri="{C183D7F6-B498-43B3-948B-1728B52AA6E4}">
                <adec:decorative xmlns:adec="http://schemas.microsoft.com/office/drawing/2017/decorative" val="1"/>
              </a:ext>
            </a:extLst>
          </p:cNvPr>
          <p:cNvPicPr/>
          <p:nvPr/>
        </p:nvPicPr>
        <p:blipFill>
          <a:blip r:embed="rId12">
            <a:extLst>
              <a:ext uri="{96DAC541-7B7A-43D3-8B79-37D633B846F1}">
                <asvg:svgBlip xmlns:asvg="http://schemas.microsoft.com/office/drawing/2016/SVG/main" r:embed="rId13"/>
              </a:ext>
            </a:extLst>
          </a:blip>
          <a:stretch/>
        </p:blipFill>
        <p:spPr>
          <a:xfrm>
            <a:off x="10822680" y="3442680"/>
            <a:ext cx="430560" cy="430560"/>
          </a:xfrm>
          <a:prstGeom prst="rect">
            <a:avLst/>
          </a:prstGeom>
          <a:noFill/>
          <a:ln w="0">
            <a:noFill/>
          </a:ln>
        </p:spPr>
      </p:pic>
      <p:pic>
        <p:nvPicPr>
          <p:cNvPr id="322" name="Grafik 55">
            <a:extLst>
              <a:ext uri="{C183D7F6-B498-43B3-948B-1728B52AA6E4}">
                <adec:decorative xmlns:adec="http://schemas.microsoft.com/office/drawing/2017/decorative" val="1"/>
              </a:ext>
            </a:extLst>
          </p:cNvPr>
          <p:cNvPicPr/>
          <p:nvPr/>
        </p:nvPicPr>
        <p:blipFill>
          <a:blip r:embed="rId14"/>
          <a:stretch/>
        </p:blipFill>
        <p:spPr>
          <a:xfrm>
            <a:off x="9408960" y="5563080"/>
            <a:ext cx="430560" cy="430560"/>
          </a:xfrm>
          <a:prstGeom prst="rect">
            <a:avLst/>
          </a:prstGeom>
          <a:noFill/>
          <a:ln w="0">
            <a:noFill/>
          </a:ln>
        </p:spPr>
      </p:pic>
      <p:pic>
        <p:nvPicPr>
          <p:cNvPr id="323" name="Grafik 56">
            <a:extLst>
              <a:ext uri="{C183D7F6-B498-43B3-948B-1728B52AA6E4}">
                <adec:decorative xmlns:adec="http://schemas.microsoft.com/office/drawing/2017/decorative" val="1"/>
              </a:ext>
            </a:extLst>
          </p:cNvPr>
          <p:cNvPicPr/>
          <p:nvPr/>
        </p:nvPicPr>
        <p:blipFill>
          <a:blip r:embed="rId14"/>
          <a:stretch/>
        </p:blipFill>
        <p:spPr>
          <a:xfrm>
            <a:off x="9279360" y="5949360"/>
            <a:ext cx="430560" cy="430560"/>
          </a:xfrm>
          <a:prstGeom prst="rect">
            <a:avLst/>
          </a:prstGeom>
          <a:noFill/>
          <a:ln w="0">
            <a:noFill/>
          </a:ln>
        </p:spPr>
      </p:pic>
      <p:pic>
        <p:nvPicPr>
          <p:cNvPr id="324" name="Grafik 57">
            <a:extLst>
              <a:ext uri="{C183D7F6-B498-43B3-948B-1728B52AA6E4}">
                <adec:decorative xmlns:adec="http://schemas.microsoft.com/office/drawing/2017/decorative" val="1"/>
              </a:ext>
            </a:extLst>
          </p:cNvPr>
          <p:cNvPicPr/>
          <p:nvPr/>
        </p:nvPicPr>
        <p:blipFill>
          <a:blip r:embed="rId14"/>
          <a:stretch/>
        </p:blipFill>
        <p:spPr>
          <a:xfrm>
            <a:off x="9043560" y="5643000"/>
            <a:ext cx="430560" cy="430560"/>
          </a:xfrm>
          <a:prstGeom prst="rect">
            <a:avLst/>
          </a:prstGeom>
          <a:noFill/>
          <a:ln w="0">
            <a:noFill/>
          </a:ln>
        </p:spPr>
      </p:pic>
      <p:pic>
        <p:nvPicPr>
          <p:cNvPr id="325" name="Grafik 58">
            <a:extLst>
              <a:ext uri="{C183D7F6-B498-43B3-948B-1728B52AA6E4}">
                <adec:decorative xmlns:adec="http://schemas.microsoft.com/office/drawing/2017/decorative" val="1"/>
              </a:ext>
            </a:extLst>
          </p:cNvPr>
          <p:cNvPicPr/>
          <p:nvPr/>
        </p:nvPicPr>
        <p:blipFill>
          <a:blip r:embed="rId15">
            <a:extLst>
              <a:ext uri="{96DAC541-7B7A-43D3-8B79-37D633B846F1}">
                <asvg:svgBlip xmlns:asvg="http://schemas.microsoft.com/office/drawing/2016/SVG/main" r:embed="rId16"/>
              </a:ext>
            </a:extLst>
          </a:blip>
          <a:stretch/>
        </p:blipFill>
        <p:spPr>
          <a:xfrm>
            <a:off x="10560600" y="3573000"/>
            <a:ext cx="430560" cy="430560"/>
          </a:xfrm>
          <a:prstGeom prst="rect">
            <a:avLst/>
          </a:prstGeom>
          <a:noFill/>
          <a:ln w="0">
            <a:noFill/>
          </a:ln>
        </p:spPr>
      </p:pic>
      <p:pic>
        <p:nvPicPr>
          <p:cNvPr id="326" name="Grafik 59">
            <a:extLst>
              <a:ext uri="{C183D7F6-B498-43B3-948B-1728B52AA6E4}">
                <adec:decorative xmlns:adec="http://schemas.microsoft.com/office/drawing/2017/decorative" val="1"/>
              </a:ext>
            </a:extLst>
          </p:cNvPr>
          <p:cNvPicPr/>
          <p:nvPr/>
        </p:nvPicPr>
        <p:blipFill>
          <a:blip r:embed="rId17"/>
          <a:stretch/>
        </p:blipFill>
        <p:spPr>
          <a:xfrm>
            <a:off x="8840520" y="5746320"/>
            <a:ext cx="430560" cy="430560"/>
          </a:xfrm>
          <a:prstGeom prst="rect">
            <a:avLst/>
          </a:prstGeom>
          <a:noFill/>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Grafik 47">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sp>
        <p:nvSpPr>
          <p:cNvPr id="77" name="PlaceHolder 1"/>
          <p:cNvSpPr>
            <a:spLocks noGrp="1"/>
          </p:cNvSpPr>
          <p:nvPr>
            <p:ph type="sldNum" idx="18"/>
          </p:nvPr>
        </p:nvSpPr>
        <p:spPr>
          <a:xfrm>
            <a:off x="9168745"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A346F252-2716-4452-BEB3-F30FEC6414FE}" type="slidenum">
              <a:rPr lang="en-US" sz="1200" b="0" strike="noStrike" spc="-1" smtClean="0">
                <a:solidFill>
                  <a:schemeClr val="lt1">
                    <a:lumMod val="50000"/>
                  </a:schemeClr>
                </a:solidFill>
                <a:latin typeface="Arial"/>
                <a:ea typeface="Arial"/>
              </a:rPr>
              <a:t>2</a:t>
            </a:fld>
            <a:endParaRPr lang="en-US" sz="1200" b="0" strike="noStrike" spc="-1">
              <a:solidFill>
                <a:srgbClr val="000000"/>
              </a:solidFill>
              <a:latin typeface="Calibri"/>
            </a:endParaRPr>
          </a:p>
        </p:txBody>
      </p:sp>
      <p:sp>
        <p:nvSpPr>
          <p:cNvPr id="2" name="Titel 1">
            <a:extLst>
              <a:ext uri="{FF2B5EF4-FFF2-40B4-BE49-F238E27FC236}">
                <a16:creationId xmlns:a16="http://schemas.microsoft.com/office/drawing/2014/main" id="{A60105C5-33C1-49DA-BEA4-5D34CDE91856}"/>
              </a:ext>
            </a:extLst>
          </p:cNvPr>
          <p:cNvSpPr>
            <a:spLocks noGrp="1"/>
          </p:cNvSpPr>
          <p:nvPr>
            <p:ph type="title"/>
          </p:nvPr>
        </p:nvSpPr>
        <p:spPr>
          <a:xfrm>
            <a:off x="211560" y="108000"/>
            <a:ext cx="3089027" cy="716760"/>
          </a:xfrm>
        </p:spPr>
        <p:txBody>
          <a:bodyPr/>
          <a:lstStyle/>
          <a:p>
            <a:r>
              <a:rPr lang="en-US" sz="2400">
                <a:solidFill>
                  <a:schemeClr val="bg1"/>
                </a:solidFill>
                <a:latin typeface="Arial" panose="020B0604020202020204" pitchFamily="34" charset="0"/>
                <a:cs typeface="Arial" panose="020B0604020202020204" pitchFamily="34" charset="0"/>
              </a:rPr>
              <a:t>Schedule for Today</a:t>
            </a:r>
          </a:p>
        </p:txBody>
      </p:sp>
      <p:pic>
        <p:nvPicPr>
          <p:cNvPr id="78" name="Grafik 58">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graphicFrame>
        <p:nvGraphicFramePr>
          <p:cNvPr id="79" name="Tabelle 3"/>
          <p:cNvGraphicFramePr/>
          <p:nvPr>
            <p:extLst>
              <p:ext uri="{D42A27DB-BD31-4B8C-83A1-F6EECF244321}">
                <p14:modId xmlns:p14="http://schemas.microsoft.com/office/powerpoint/2010/main" val="298553976"/>
              </p:ext>
            </p:extLst>
          </p:nvPr>
        </p:nvGraphicFramePr>
        <p:xfrm>
          <a:off x="766890" y="1917180"/>
          <a:ext cx="11915999" cy="3207306"/>
        </p:xfrm>
        <a:graphic>
          <a:graphicData uri="http://schemas.openxmlformats.org/drawingml/2006/table">
            <a:tbl>
              <a:tblPr/>
              <a:tblGrid>
                <a:gridCol w="1267652">
                  <a:extLst>
                    <a:ext uri="{9D8B030D-6E8A-4147-A177-3AD203B41FA5}">
                      <a16:colId xmlns:a16="http://schemas.microsoft.com/office/drawing/2014/main" val="20000"/>
                    </a:ext>
                  </a:extLst>
                </a:gridCol>
                <a:gridCol w="4611209">
                  <a:extLst>
                    <a:ext uri="{9D8B030D-6E8A-4147-A177-3AD203B41FA5}">
                      <a16:colId xmlns:a16="http://schemas.microsoft.com/office/drawing/2014/main" val="20001"/>
                    </a:ext>
                  </a:extLst>
                </a:gridCol>
                <a:gridCol w="1169671">
                  <a:extLst>
                    <a:ext uri="{9D8B030D-6E8A-4147-A177-3AD203B41FA5}">
                      <a16:colId xmlns:a16="http://schemas.microsoft.com/office/drawing/2014/main" val="20002"/>
                    </a:ext>
                  </a:extLst>
                </a:gridCol>
                <a:gridCol w="4867467">
                  <a:extLst>
                    <a:ext uri="{9D8B030D-6E8A-4147-A177-3AD203B41FA5}">
                      <a16:colId xmlns:a16="http://schemas.microsoft.com/office/drawing/2014/main" val="20003"/>
                    </a:ext>
                  </a:extLst>
                </a:gridCol>
              </a:tblGrid>
              <a:tr h="386826">
                <a:tc>
                  <a:txBody>
                    <a:bodyPr/>
                    <a:lstStyle/>
                    <a:p>
                      <a:pPr defTabSz="914400">
                        <a:lnSpc>
                          <a:spcPct val="100000"/>
                        </a:lnSpc>
                        <a:tabLst>
                          <a:tab pos="0" algn="l"/>
                        </a:tabLst>
                      </a:pPr>
                      <a:r>
                        <a:rPr lang="en-US" sz="1800" b="0" strike="noStrike" spc="-1">
                          <a:solidFill>
                            <a:schemeClr val="dk1"/>
                          </a:solidFill>
                          <a:latin typeface="Arial"/>
                          <a:ea typeface="Arial"/>
                        </a:rPr>
                        <a:t>09:30</a:t>
                      </a:r>
                      <a:endParaRPr lang="de-DE" sz="1800" b="0" strike="noStrike" spc="-1">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en-US" sz="1800" b="1" strike="noStrike" spc="-1">
                          <a:solidFill>
                            <a:schemeClr val="dk1"/>
                          </a:solidFill>
                          <a:latin typeface="Arial"/>
                          <a:ea typeface="Arial"/>
                        </a:rPr>
                        <a:t>Welcome and Introduction</a:t>
                      </a:r>
                      <a:endParaRPr lang="de-DE" sz="1800" b="0" strike="noStrike" spc="-1">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marL="0" indent="0" defTabSz="914400">
                        <a:lnSpc>
                          <a:spcPct val="100000"/>
                        </a:lnSpc>
                        <a:tabLst>
                          <a:tab pos="0" algn="l"/>
                        </a:tabLst>
                      </a:pPr>
                      <a:r>
                        <a:rPr lang="en-US" sz="1800" b="0" strike="noStrike" spc="-1" dirty="0">
                          <a:solidFill>
                            <a:schemeClr val="dk1"/>
                          </a:solidFill>
                          <a:latin typeface="Arial"/>
                          <a:ea typeface="Arial"/>
                        </a:rPr>
                        <a:t>13:00</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pPr>
                      <a:r>
                        <a:rPr lang="en-US" sz="1800" b="0" strike="noStrike" spc="-1" dirty="0">
                          <a:solidFill>
                            <a:schemeClr val="dk1"/>
                          </a:solidFill>
                          <a:latin typeface="Arial"/>
                          <a:ea typeface="Arial"/>
                        </a:rPr>
                        <a:t>Participant Motivation and Incentivization</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0"/>
                  </a:ext>
                </a:extLst>
              </a:tr>
              <a:tr h="411503">
                <a:tc>
                  <a:txBody>
                    <a:bodyPr/>
                    <a:lstStyle/>
                    <a:p>
                      <a:pPr defTabSz="914400">
                        <a:lnSpc>
                          <a:spcPct val="100000"/>
                        </a:lnSpc>
                        <a:tabLst>
                          <a:tab pos="0" algn="l"/>
                        </a:tabLst>
                      </a:pPr>
                      <a:r>
                        <a:rPr lang="en-US" sz="1800" b="0" strike="noStrike" spc="-1" dirty="0">
                          <a:solidFill>
                            <a:schemeClr val="dk1"/>
                          </a:solidFill>
                          <a:latin typeface="Arial"/>
                          <a:ea typeface="Arial"/>
                        </a:rPr>
                        <a:t>10:00</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en-US" sz="1800" b="0" strike="noStrike" spc="-1">
                          <a:solidFill>
                            <a:schemeClr val="dk1"/>
                          </a:solidFill>
                          <a:latin typeface="Arial"/>
                          <a:ea typeface="Arial"/>
                        </a:rPr>
                        <a:t>Introduction to Web Surveys</a:t>
                      </a:r>
                      <a:endParaRPr lang="de-DE" sz="1800" b="0" strike="noStrike" spc="-1">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pPr>
                      <a:r>
                        <a:rPr lang="en-US" sz="1800" b="0" strike="noStrike" spc="-1" dirty="0">
                          <a:solidFill>
                            <a:schemeClr val="dk1"/>
                          </a:solidFill>
                          <a:latin typeface="Arial"/>
                          <a:ea typeface="Arial"/>
                        </a:rPr>
                        <a:t>13:45</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en-US" sz="1800" b="0" strike="noStrike" spc="-1">
                          <a:solidFill>
                            <a:schemeClr val="dk1"/>
                          </a:solidFill>
                          <a:latin typeface="Arial"/>
                          <a:ea typeface="Arial"/>
                        </a:rPr>
                        <a:t>Data Protection</a:t>
                      </a:r>
                      <a:endParaRPr lang="de-DE" sz="1800" b="0" strike="noStrike" spc="-1">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1"/>
                  </a:ext>
                </a:extLst>
              </a:tr>
              <a:tr h="415326">
                <a:tc>
                  <a:txBody>
                    <a:bodyPr/>
                    <a:lstStyle/>
                    <a:p>
                      <a:pPr defTabSz="914400">
                        <a:lnSpc>
                          <a:spcPct val="100000"/>
                        </a:lnSpc>
                        <a:tabLst>
                          <a:tab pos="0" algn="l"/>
                        </a:tabLst>
                      </a:pPr>
                      <a:r>
                        <a:rPr lang="en-US" sz="1800" b="0" strike="noStrike" spc="-1" dirty="0">
                          <a:solidFill>
                            <a:schemeClr val="dk1"/>
                          </a:solidFill>
                          <a:latin typeface="Arial"/>
                          <a:ea typeface="Arial"/>
                        </a:rPr>
                        <a:t>10:30</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trike="noStrike" spc="-1" dirty="0">
                          <a:solidFill>
                            <a:schemeClr val="dk1"/>
                          </a:solidFill>
                          <a:latin typeface="Arial"/>
                          <a:ea typeface="+mn-ea"/>
                        </a:rPr>
                        <a:t>Coffee Break</a:t>
                      </a:r>
                      <a:endParaRPr lang="de-DE" sz="1800" b="0" strike="noStrike" spc="-1" dirty="0">
                        <a:solidFill>
                          <a:srgbClr val="000000"/>
                        </a:solidFill>
                        <a:latin typeface="+mn-lt"/>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de-DE" sz="1800" b="0" strike="noStrike" spc="-1" dirty="0">
                          <a:solidFill>
                            <a:srgbClr val="000000"/>
                          </a:solidFill>
                          <a:latin typeface="Arial" panose="020B0604020202020204" pitchFamily="34" charset="0"/>
                          <a:cs typeface="Arial" panose="020B0604020202020204" pitchFamily="34" charset="0"/>
                        </a:rPr>
                        <a:t>14:15</a:t>
                      </a: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de-DE" sz="1800" b="1" strike="noStrike" kern="1200" spc="-1" dirty="0">
                          <a:solidFill>
                            <a:schemeClr val="dk1"/>
                          </a:solidFill>
                          <a:latin typeface="Arial"/>
                          <a:cs typeface="+mn-cs"/>
                        </a:rPr>
                        <a:t>Coffee Break</a:t>
                      </a:r>
                    </a:p>
                  </a:txBody>
                  <a:tcP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2"/>
                  </a:ext>
                </a:extLst>
              </a:tr>
              <a:tr h="415326">
                <a:tc>
                  <a:txBody>
                    <a:bodyPr/>
                    <a:lstStyle/>
                    <a:p>
                      <a:pPr defTabSz="914400">
                        <a:lnSpc>
                          <a:spcPct val="100000"/>
                        </a:lnSpc>
                        <a:tabLst>
                          <a:tab pos="0" algn="l"/>
                        </a:tabLst>
                      </a:pPr>
                      <a:r>
                        <a:rPr lang="en-US" sz="1800" b="0" strike="noStrike" spc="-1" dirty="0">
                          <a:solidFill>
                            <a:schemeClr val="dk1"/>
                          </a:solidFill>
                          <a:latin typeface="Arial"/>
                          <a:ea typeface="Arial"/>
                        </a:rPr>
                        <a:t>10:45</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pPr>
                      <a:r>
                        <a:rPr lang="en-US" sz="1800" b="0" strike="noStrike" spc="-1" dirty="0">
                          <a:solidFill>
                            <a:schemeClr val="dk1"/>
                          </a:solidFill>
                          <a:latin typeface="Arial"/>
                          <a:ea typeface="Arial"/>
                        </a:rPr>
                        <a:t>Sampling in Web Surveys</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en-US" sz="1800" b="0" strike="noStrike" spc="-1" dirty="0">
                          <a:solidFill>
                            <a:schemeClr val="dk1"/>
                          </a:solidFill>
                          <a:latin typeface="Arial"/>
                          <a:ea typeface="Arial"/>
                        </a:rPr>
                        <a:t>14:30</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en-US" sz="1800" b="0" strike="noStrike" spc="-1" dirty="0">
                          <a:solidFill>
                            <a:schemeClr val="dk1"/>
                          </a:solidFill>
                          <a:latin typeface="Arial"/>
                          <a:ea typeface="Arial"/>
                        </a:rPr>
                        <a:t>Documentation</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3"/>
                  </a:ext>
                </a:extLst>
              </a:tr>
              <a:tr h="415326">
                <a:tc>
                  <a:txBody>
                    <a:bodyPr/>
                    <a:lstStyle/>
                    <a:p>
                      <a:pPr defTabSz="914400">
                        <a:lnSpc>
                          <a:spcPct val="100000"/>
                        </a:lnSpc>
                        <a:tabLst>
                          <a:tab pos="0" algn="l"/>
                        </a:tabLst>
                      </a:pPr>
                      <a:r>
                        <a:rPr lang="en-US" sz="1800" b="0" strike="noStrike" spc="-1" dirty="0">
                          <a:solidFill>
                            <a:schemeClr val="dk1"/>
                          </a:solidFill>
                          <a:latin typeface="Arial"/>
                          <a:ea typeface="Arial"/>
                        </a:rPr>
                        <a:t>11:20</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en-GB" sz="1800" b="0" strike="noStrike" spc="-1" dirty="0">
                          <a:solidFill>
                            <a:schemeClr val="dk1"/>
                          </a:solidFill>
                          <a:latin typeface="Arial"/>
                          <a:ea typeface="Arial"/>
                        </a:rPr>
                        <a:t>Participant Recruitment</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en-US" sz="1800" b="0" strike="noStrike" spc="-1" dirty="0">
                          <a:solidFill>
                            <a:schemeClr val="dk1"/>
                          </a:solidFill>
                          <a:latin typeface="Arial"/>
                          <a:ea typeface="Arial"/>
                        </a:rPr>
                        <a:t>15:00</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pPr>
                      <a:r>
                        <a:rPr lang="en-US" sz="1800" b="0" strike="noStrike" spc="-1">
                          <a:solidFill>
                            <a:schemeClr val="dk1"/>
                          </a:solidFill>
                          <a:latin typeface="Arial"/>
                          <a:ea typeface="Arial"/>
                        </a:rPr>
                        <a:t>Getting Started</a:t>
                      </a:r>
                      <a:endParaRPr lang="de-DE" sz="1800" b="0" strike="noStrike" spc="-1">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4"/>
                  </a:ext>
                </a:extLst>
              </a:tr>
              <a:tr h="381913">
                <a:tc>
                  <a:txBody>
                    <a:bodyPr/>
                    <a:lstStyle/>
                    <a:p>
                      <a:r>
                        <a:rPr lang="en-US" sz="1800" b="0" strike="noStrike" spc="-1" dirty="0">
                          <a:solidFill>
                            <a:schemeClr val="dk1"/>
                          </a:solidFill>
                          <a:latin typeface="Arial"/>
                          <a:ea typeface="Arial"/>
                        </a:rPr>
                        <a:t>11:50</a:t>
                      </a:r>
                    </a:p>
                  </a:txBody>
                  <a:tcPr>
                    <a:lnL w="12240">
                      <a:noFill/>
                      <a:prstDash val="solid"/>
                    </a:lnL>
                    <a:lnR w="12240">
                      <a:noFill/>
                      <a:prstDash val="solid"/>
                    </a:lnR>
                    <a:lnT w="12240">
                      <a:noFill/>
                      <a:prstDash val="solid"/>
                    </a:lnT>
                    <a:lnB w="12240">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trike="noStrike" spc="-1" dirty="0">
                          <a:solidFill>
                            <a:schemeClr val="dk1"/>
                          </a:solidFill>
                          <a:latin typeface="Arial"/>
                          <a:ea typeface="+mn-ea"/>
                        </a:rPr>
                        <a:t>Participant Motivation and Incentivization</a:t>
                      </a:r>
                      <a:endParaRPr lang="de-DE" sz="1800" b="0" strike="noStrike" spc="-1" dirty="0">
                        <a:solidFill>
                          <a:srgbClr val="000000"/>
                        </a:solidFill>
                        <a:latin typeface="+mn-lt"/>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tabLst>
                          <a:tab pos="0" algn="l"/>
                        </a:tabLst>
                      </a:pPr>
                      <a:r>
                        <a:rPr lang="en-US" sz="1800" b="0" strike="noStrike" spc="-1" dirty="0">
                          <a:solidFill>
                            <a:schemeClr val="dk1"/>
                          </a:solidFill>
                          <a:latin typeface="Arial"/>
                          <a:ea typeface="Arial"/>
                        </a:rPr>
                        <a:t>15:15</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tc>
                  <a:txBody>
                    <a:bodyPr/>
                    <a:lstStyle/>
                    <a:p>
                      <a:pPr defTabSz="914400">
                        <a:lnSpc>
                          <a:spcPct val="100000"/>
                        </a:lnSpc>
                      </a:pPr>
                      <a:r>
                        <a:rPr lang="en-US" sz="1800" b="1" strike="noStrike" spc="-1" dirty="0">
                          <a:solidFill>
                            <a:schemeClr val="dk1"/>
                          </a:solidFill>
                          <a:latin typeface="Arial"/>
                          <a:ea typeface="Arial"/>
                        </a:rPr>
                        <a:t>Wrap Up</a:t>
                      </a:r>
                      <a:endParaRPr lang="de-DE" sz="1800" b="0" strike="noStrike" spc="-1" dirty="0">
                        <a:solidFill>
                          <a:srgbClr val="000000"/>
                        </a:solidFill>
                        <a:latin typeface="Calibri"/>
                      </a:endParaRPr>
                    </a:p>
                  </a:txBody>
                  <a:tcP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5"/>
                  </a:ext>
                </a:extLst>
              </a:tr>
              <a:tr h="415326">
                <a:tc>
                  <a:txBody>
                    <a:bodyPr/>
                    <a:lstStyle/>
                    <a:p>
                      <a:r>
                        <a:rPr lang="en-US" sz="1800" b="0" strike="noStrike" spc="-1" dirty="0">
                          <a:solidFill>
                            <a:schemeClr val="dk1"/>
                          </a:solidFill>
                          <a:latin typeface="Arial"/>
                          <a:ea typeface="Arial"/>
                        </a:rPr>
                        <a:t>12:00</a:t>
                      </a:r>
                    </a:p>
                  </a:txBody>
                  <a:tcPr>
                    <a:lnL w="12240">
                      <a:noFill/>
                      <a:prstDash val="solid"/>
                    </a:lnL>
                    <a:lnR w="12240">
                      <a:noFill/>
                      <a:prstDash val="solid"/>
                    </a:lnR>
                    <a:lnT w="12240">
                      <a:noFill/>
                      <a:prstDash val="solid"/>
                    </a:lnT>
                    <a:lnB w="12240">
                      <a:noFill/>
                      <a:prstDash val="solid"/>
                    </a:lnB>
                    <a:noFill/>
                  </a:tcPr>
                </a:tc>
                <a:tc>
                  <a:txBody>
                    <a:bodyPr/>
                    <a:lstStyle/>
                    <a:p>
                      <a:r>
                        <a:rPr lang="en-US" sz="1800" b="1" strike="noStrike" spc="-1" dirty="0">
                          <a:solidFill>
                            <a:schemeClr val="dk1"/>
                          </a:solidFill>
                          <a:latin typeface="Arial"/>
                          <a:ea typeface="Arial"/>
                        </a:rPr>
                        <a:t>Lunch Break</a:t>
                      </a:r>
                    </a:p>
                  </a:txBody>
                  <a:tcPr>
                    <a:lnL w="12240">
                      <a:noFill/>
                      <a:prstDash val="solid"/>
                    </a:lnL>
                    <a:lnR w="12240">
                      <a:noFill/>
                      <a:prstDash val="solid"/>
                    </a:lnR>
                    <a:lnT w="12240">
                      <a:noFill/>
                      <a:prstDash val="solid"/>
                    </a:lnT>
                    <a:lnB w="12240">
                      <a:noFill/>
                      <a:prstDash val="solid"/>
                    </a:lnB>
                    <a:noFill/>
                  </a:tcPr>
                </a:tc>
                <a:tc>
                  <a:txBody>
                    <a:bodyPr/>
                    <a:lstStyle/>
                    <a:p>
                      <a:endParaRPr lang="en-US" sz="1800" b="0" strike="noStrike" spc="-1">
                        <a:solidFill>
                          <a:schemeClr val="dk1"/>
                        </a:solidFill>
                        <a:latin typeface="Arial"/>
                        <a:ea typeface="Arial"/>
                      </a:endParaRPr>
                    </a:p>
                  </a:txBody>
                  <a:tcPr>
                    <a:lnL w="12240">
                      <a:noFill/>
                      <a:prstDash val="solid"/>
                    </a:lnL>
                    <a:lnR w="12240">
                      <a:noFill/>
                      <a:prstDash val="solid"/>
                    </a:lnR>
                    <a:lnT w="12240">
                      <a:noFill/>
                      <a:prstDash val="solid"/>
                    </a:lnT>
                    <a:lnB w="12240">
                      <a:noFill/>
                      <a:prstDash val="solid"/>
                    </a:lnB>
                    <a:noFill/>
                  </a:tcPr>
                </a:tc>
                <a:tc>
                  <a:txBody>
                    <a:bodyPr/>
                    <a:lstStyle/>
                    <a:p>
                      <a:endParaRPr lang="en-US" sz="1800" b="1" strike="noStrike" spc="-1" dirty="0">
                        <a:solidFill>
                          <a:schemeClr val="dk1"/>
                        </a:solidFill>
                        <a:latin typeface="Arial"/>
                        <a:ea typeface="Arial"/>
                      </a:endParaRPr>
                    </a:p>
                  </a:txBody>
                  <a:tcP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6"/>
                  </a:ext>
                </a:extLst>
              </a:tr>
              <a:tr h="361824">
                <a:tc>
                  <a:txBody>
                    <a:bodyPr/>
                    <a:lstStyle/>
                    <a:p>
                      <a:endParaRPr lang="en-US" sz="1800" b="0" strike="noStrike" spc="-1">
                        <a:solidFill>
                          <a:schemeClr val="dk1"/>
                        </a:solidFill>
                        <a:latin typeface="Arial"/>
                        <a:ea typeface="Arial"/>
                      </a:endParaRPr>
                    </a:p>
                  </a:txBody>
                  <a:tcPr>
                    <a:lnL w="12240">
                      <a:noFill/>
                      <a:prstDash val="solid"/>
                    </a:lnL>
                    <a:lnR w="12240">
                      <a:noFill/>
                      <a:prstDash val="solid"/>
                    </a:lnR>
                    <a:lnT w="12240">
                      <a:noFill/>
                      <a:prstDash val="solid"/>
                    </a:lnT>
                    <a:lnB w="12240">
                      <a:noFill/>
                      <a:prstDash val="solid"/>
                    </a:lnB>
                    <a:noFill/>
                  </a:tcPr>
                </a:tc>
                <a:tc>
                  <a:txBody>
                    <a:bodyPr/>
                    <a:lstStyle/>
                    <a:p>
                      <a:endParaRPr lang="en-US" sz="1800" b="1" strike="noStrike" spc="-1" dirty="0">
                        <a:solidFill>
                          <a:schemeClr val="dk1"/>
                        </a:solidFill>
                        <a:latin typeface="Arial"/>
                        <a:ea typeface="Arial"/>
                      </a:endParaRPr>
                    </a:p>
                  </a:txBody>
                  <a:tcPr>
                    <a:lnL w="12240">
                      <a:noFill/>
                      <a:prstDash val="solid"/>
                    </a:lnL>
                    <a:lnR w="12240">
                      <a:noFill/>
                      <a:prstDash val="solid"/>
                    </a:lnR>
                    <a:lnT w="12240">
                      <a:noFill/>
                      <a:prstDash val="solid"/>
                    </a:lnT>
                    <a:lnB w="12240">
                      <a:noFill/>
                      <a:prstDash val="solid"/>
                    </a:lnB>
                    <a:noFill/>
                  </a:tcPr>
                </a:tc>
                <a:tc>
                  <a:txBody>
                    <a:bodyPr/>
                    <a:lstStyle/>
                    <a:p>
                      <a:endParaRPr lang="en-US" sz="1800" b="0" strike="noStrike" spc="-1">
                        <a:solidFill>
                          <a:schemeClr val="dk1"/>
                        </a:solidFill>
                        <a:latin typeface="Arial"/>
                        <a:ea typeface="Arial"/>
                      </a:endParaRPr>
                    </a:p>
                  </a:txBody>
                  <a:tcPr>
                    <a:lnL w="12240">
                      <a:noFill/>
                      <a:prstDash val="solid"/>
                    </a:lnL>
                    <a:lnR w="12240">
                      <a:noFill/>
                      <a:prstDash val="solid"/>
                    </a:lnR>
                    <a:lnT w="12240">
                      <a:noFill/>
                      <a:prstDash val="solid"/>
                    </a:lnT>
                    <a:lnB w="12240">
                      <a:noFill/>
                      <a:prstDash val="solid"/>
                    </a:lnB>
                    <a:noFill/>
                  </a:tcPr>
                </a:tc>
                <a:tc>
                  <a:txBody>
                    <a:bodyPr/>
                    <a:lstStyle/>
                    <a:p>
                      <a:endParaRPr lang="en-US" sz="1800" b="1" strike="noStrike" spc="-1" dirty="0">
                        <a:solidFill>
                          <a:schemeClr val="dk1"/>
                        </a:solidFill>
                        <a:latin typeface="Arial"/>
                        <a:ea typeface="Arial"/>
                      </a:endParaRPr>
                    </a:p>
                  </a:txBody>
                  <a:tcPr>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7"/>
                  </a:ext>
                </a:extLst>
              </a:tr>
            </a:tbl>
          </a:graphicData>
        </a:graphic>
      </p:graphicFrame>
      <p:pic>
        <p:nvPicPr>
          <p:cNvPr id="80" name="Grafik 24">
            <a:extLst>
              <a:ext uri="{C183D7F6-B498-43B3-948B-1728B52AA6E4}">
                <adec:decorative xmlns:adec="http://schemas.microsoft.com/office/drawing/2017/decorative" val="1"/>
              </a:ext>
            </a:extLst>
          </p:cNvPr>
          <p:cNvPicPr/>
          <p:nvPr/>
        </p:nvPicPr>
        <p:blipFill>
          <a:blip r:embed="rId5">
            <a:extLst>
              <a:ext uri="{96DAC541-7B7A-43D3-8B79-37D633B846F1}">
                <asvg:svgBlip xmlns:asvg="http://schemas.microsoft.com/office/drawing/2016/SVG/main" r:embed="rId6"/>
              </a:ext>
            </a:extLst>
          </a:blip>
          <a:stretch/>
        </p:blipFill>
        <p:spPr>
          <a:xfrm>
            <a:off x="454320" y="2035800"/>
            <a:ext cx="311760" cy="311760"/>
          </a:xfrm>
          <a:prstGeom prst="rect">
            <a:avLst/>
          </a:prstGeom>
          <a:noFill/>
          <a:ln w="0">
            <a:noFill/>
          </a:ln>
        </p:spPr>
      </p:pic>
      <p:pic>
        <p:nvPicPr>
          <p:cNvPr id="81" name="Grafik 28">
            <a:extLst>
              <a:ext uri="{C183D7F6-B498-43B3-948B-1728B52AA6E4}">
                <adec:decorative xmlns:adec="http://schemas.microsoft.com/office/drawing/2017/decorative" val="1"/>
              </a:ext>
            </a:extLst>
          </p:cNvPr>
          <p:cNvPicPr/>
          <p:nvPr/>
        </p:nvPicPr>
        <p:blipFill>
          <a:blip r:embed="rId7"/>
          <a:stretch/>
        </p:blipFill>
        <p:spPr>
          <a:xfrm>
            <a:off x="6291270" y="3992490"/>
            <a:ext cx="311760" cy="311760"/>
          </a:xfrm>
          <a:prstGeom prst="rect">
            <a:avLst/>
          </a:prstGeom>
          <a:noFill/>
          <a:ln w="0">
            <a:noFill/>
          </a:ln>
        </p:spPr>
      </p:pic>
      <p:pic>
        <p:nvPicPr>
          <p:cNvPr id="82" name="Grafik 27">
            <a:extLst>
              <a:ext uri="{C183D7F6-B498-43B3-948B-1728B52AA6E4}">
                <adec:decorative xmlns:adec="http://schemas.microsoft.com/office/drawing/2017/decorative" val="1"/>
              </a:ext>
            </a:extLst>
          </p:cNvPr>
          <p:cNvPicPr/>
          <p:nvPr/>
        </p:nvPicPr>
        <p:blipFill>
          <a:blip r:embed="rId8">
            <a:extLst>
              <a:ext uri="{96DAC541-7B7A-43D3-8B79-37D633B846F1}">
                <asvg:svgBlip xmlns:asvg="http://schemas.microsoft.com/office/drawing/2016/SVG/main" r:embed="rId9"/>
              </a:ext>
            </a:extLst>
          </a:blip>
          <a:stretch/>
        </p:blipFill>
        <p:spPr>
          <a:xfrm>
            <a:off x="6291270" y="3185520"/>
            <a:ext cx="311760" cy="311760"/>
          </a:xfrm>
          <a:prstGeom prst="rect">
            <a:avLst/>
          </a:prstGeom>
          <a:noFill/>
          <a:ln w="0">
            <a:noFill/>
          </a:ln>
        </p:spPr>
      </p:pic>
      <p:pic>
        <p:nvPicPr>
          <p:cNvPr id="83" name="Grafik 18">
            <a:extLst>
              <a:ext uri="{C183D7F6-B498-43B3-948B-1728B52AA6E4}">
                <adec:decorative xmlns:adec="http://schemas.microsoft.com/office/drawing/2017/decorative" val="1"/>
              </a:ext>
            </a:extLst>
          </p:cNvPr>
          <p:cNvPicPr/>
          <p:nvPr/>
        </p:nvPicPr>
        <p:blipFill>
          <a:blip r:embed="rId10"/>
          <a:stretch/>
        </p:blipFill>
        <p:spPr>
          <a:xfrm>
            <a:off x="9182520" y="101880"/>
            <a:ext cx="987480" cy="621720"/>
          </a:xfrm>
          <a:prstGeom prst="rect">
            <a:avLst/>
          </a:prstGeom>
          <a:noFill/>
          <a:ln w="0">
            <a:noFill/>
          </a:ln>
        </p:spPr>
      </p:pic>
      <p:pic>
        <p:nvPicPr>
          <p:cNvPr id="84" name="Grafik 5">
            <a:extLst>
              <a:ext uri="{C183D7F6-B498-43B3-948B-1728B52AA6E4}">
                <adec:decorative xmlns:adec="http://schemas.microsoft.com/office/drawing/2017/decorative" val="1"/>
              </a:ext>
            </a:extLst>
          </p:cNvPr>
          <p:cNvPicPr/>
          <p:nvPr/>
        </p:nvPicPr>
        <p:blipFill>
          <a:blip r:embed="rId11">
            <a:extLst>
              <a:ext uri="{96DAC541-7B7A-43D3-8B79-37D633B846F1}">
                <asvg:svgBlip xmlns:asvg="http://schemas.microsoft.com/office/drawing/2016/SVG/main" r:embed="rId12"/>
              </a:ext>
            </a:extLst>
          </a:blip>
          <a:stretch/>
        </p:blipFill>
        <p:spPr>
          <a:xfrm>
            <a:off x="6291270" y="2337030"/>
            <a:ext cx="311760" cy="311760"/>
          </a:xfrm>
          <a:prstGeom prst="rect">
            <a:avLst/>
          </a:prstGeom>
          <a:noFill/>
          <a:ln w="0">
            <a:noFill/>
          </a:ln>
        </p:spPr>
      </p:pic>
      <p:pic>
        <p:nvPicPr>
          <p:cNvPr id="85" name="Grafik 23">
            <a:extLst>
              <a:ext uri="{C183D7F6-B498-43B3-948B-1728B52AA6E4}">
                <adec:decorative xmlns:adec="http://schemas.microsoft.com/office/drawing/2017/decorative" val="1"/>
              </a:ext>
            </a:extLst>
          </p:cNvPr>
          <p:cNvPicPr/>
          <p:nvPr/>
        </p:nvPicPr>
        <p:blipFill>
          <a:blip r:embed="rId13">
            <a:extLst>
              <a:ext uri="{96DAC541-7B7A-43D3-8B79-37D633B846F1}">
                <asvg:svgBlip xmlns:asvg="http://schemas.microsoft.com/office/drawing/2016/SVG/main" r:embed="rId14"/>
              </a:ext>
            </a:extLst>
          </a:blip>
          <a:stretch/>
        </p:blipFill>
        <p:spPr>
          <a:xfrm>
            <a:off x="454320" y="2417040"/>
            <a:ext cx="311760" cy="311760"/>
          </a:xfrm>
          <a:prstGeom prst="rect">
            <a:avLst/>
          </a:prstGeom>
          <a:noFill/>
          <a:ln w="0">
            <a:noFill/>
          </a:ln>
        </p:spPr>
      </p:pic>
      <p:pic>
        <p:nvPicPr>
          <p:cNvPr id="86" name="Grafik 22">
            <a:extLst>
              <a:ext uri="{C183D7F6-B498-43B3-948B-1728B52AA6E4}">
                <adec:decorative xmlns:adec="http://schemas.microsoft.com/office/drawing/2017/decorative" val="1"/>
              </a:ext>
            </a:extLst>
          </p:cNvPr>
          <p:cNvPicPr/>
          <p:nvPr/>
        </p:nvPicPr>
        <p:blipFill>
          <a:blip r:embed="rId15">
            <a:extLst>
              <a:ext uri="{96DAC541-7B7A-43D3-8B79-37D633B846F1}">
                <asvg:svgBlip xmlns:asvg="http://schemas.microsoft.com/office/drawing/2016/SVG/main" r:embed="rId16"/>
              </a:ext>
            </a:extLst>
          </a:blip>
          <a:stretch/>
        </p:blipFill>
        <p:spPr>
          <a:xfrm>
            <a:off x="455130" y="2761650"/>
            <a:ext cx="311760" cy="311760"/>
          </a:xfrm>
          <a:prstGeom prst="rect">
            <a:avLst/>
          </a:prstGeom>
          <a:noFill/>
          <a:ln w="0">
            <a:noFill/>
          </a:ln>
        </p:spPr>
      </p:pic>
      <p:pic>
        <p:nvPicPr>
          <p:cNvPr id="87" name="Grafik 4">
            <a:extLst>
              <a:ext uri="{C183D7F6-B498-43B3-948B-1728B52AA6E4}">
                <adec:decorative xmlns:adec="http://schemas.microsoft.com/office/drawing/2017/decorative" val="1"/>
              </a:ext>
            </a:extLst>
          </p:cNvPr>
          <p:cNvPicPr/>
          <p:nvPr/>
        </p:nvPicPr>
        <p:blipFill>
          <a:blip r:embed="rId17">
            <a:extLst>
              <a:ext uri="{96DAC541-7B7A-43D3-8B79-37D633B846F1}">
                <asvg:svgBlip xmlns:asvg="http://schemas.microsoft.com/office/drawing/2016/SVG/main" r:embed="rId18"/>
              </a:ext>
            </a:extLst>
          </a:blip>
          <a:stretch/>
        </p:blipFill>
        <p:spPr>
          <a:xfrm>
            <a:off x="6291270" y="1930680"/>
            <a:ext cx="311760" cy="311760"/>
          </a:xfrm>
          <a:prstGeom prst="rect">
            <a:avLst/>
          </a:prstGeom>
          <a:noFill/>
          <a:ln w="0">
            <a:noFill/>
          </a:ln>
        </p:spPr>
      </p:pic>
      <p:pic>
        <p:nvPicPr>
          <p:cNvPr id="88" name="Grafik 7">
            <a:extLst>
              <a:ext uri="{C183D7F6-B498-43B3-948B-1728B52AA6E4}">
                <adec:decorative xmlns:adec="http://schemas.microsoft.com/office/drawing/2017/decorative" val="1"/>
              </a:ext>
            </a:extLst>
          </p:cNvPr>
          <p:cNvPicPr/>
          <p:nvPr/>
        </p:nvPicPr>
        <p:blipFill>
          <a:blip r:embed="rId19">
            <a:extLst>
              <a:ext uri="{96DAC541-7B7A-43D3-8B79-37D633B846F1}">
                <asvg:svgBlip xmlns:asvg="http://schemas.microsoft.com/office/drawing/2016/SVG/main" r:embed="rId20"/>
              </a:ext>
            </a:extLst>
          </a:blip>
          <a:stretch/>
        </p:blipFill>
        <p:spPr>
          <a:xfrm>
            <a:off x="478920" y="3686310"/>
            <a:ext cx="237960" cy="237960"/>
          </a:xfrm>
          <a:prstGeom prst="rect">
            <a:avLst/>
          </a:prstGeom>
          <a:noFill/>
          <a:ln w="0">
            <a:noFill/>
          </a:ln>
        </p:spPr>
      </p:pic>
      <p:pic>
        <p:nvPicPr>
          <p:cNvPr id="89" name="Grafik 32">
            <a:extLst>
              <a:ext uri="{C183D7F6-B498-43B3-948B-1728B52AA6E4}">
                <adec:decorative xmlns:adec="http://schemas.microsoft.com/office/drawing/2017/decorative" val="1"/>
              </a:ext>
            </a:extLst>
          </p:cNvPr>
          <p:cNvPicPr/>
          <p:nvPr/>
        </p:nvPicPr>
        <p:blipFill>
          <a:blip r:embed="rId21">
            <a:extLst>
              <a:ext uri="{96DAC541-7B7A-43D3-8B79-37D633B846F1}">
                <asvg:svgBlip xmlns:asvg="http://schemas.microsoft.com/office/drawing/2016/SVG/main" r:embed="rId22"/>
              </a:ext>
            </a:extLst>
          </a:blip>
          <a:stretch/>
        </p:blipFill>
        <p:spPr>
          <a:xfrm>
            <a:off x="458250" y="3236580"/>
            <a:ext cx="286560" cy="286560"/>
          </a:xfrm>
          <a:prstGeom prst="rect">
            <a:avLst/>
          </a:prstGeom>
          <a:noFill/>
          <a:ln w="0">
            <a:noFill/>
          </a:ln>
        </p:spPr>
      </p:pic>
      <p:pic>
        <p:nvPicPr>
          <p:cNvPr id="90" name="Grafik 3">
            <a:extLst>
              <a:ext uri="{C183D7F6-B498-43B3-948B-1728B52AA6E4}">
                <adec:decorative xmlns:adec="http://schemas.microsoft.com/office/drawing/2017/decorative" val="1"/>
              </a:ext>
            </a:extLst>
          </p:cNvPr>
          <p:cNvPicPr/>
          <p:nvPr/>
        </p:nvPicPr>
        <p:blipFill>
          <a:blip r:embed="rId23">
            <a:extLst>
              <a:ext uri="{96DAC541-7B7A-43D3-8B79-37D633B846F1}">
                <asvg:svgBlip xmlns:asvg="http://schemas.microsoft.com/office/drawing/2016/SVG/main" r:embed="rId24"/>
              </a:ext>
            </a:extLst>
          </a:blip>
          <a:stretch/>
        </p:blipFill>
        <p:spPr>
          <a:xfrm>
            <a:off x="6244470" y="3624840"/>
            <a:ext cx="338040" cy="338040"/>
          </a:xfrm>
          <a:prstGeom prst="rect">
            <a:avLst/>
          </a:prstGeom>
          <a:noFill/>
          <a:ln w="0">
            <a:noFill/>
          </a:ln>
        </p:spPr>
      </p:pic>
      <p:pic>
        <p:nvPicPr>
          <p:cNvPr id="18" name="Grafik 22">
            <a:extLst>
              <a:ext uri="{FF2B5EF4-FFF2-40B4-BE49-F238E27FC236}">
                <a16:creationId xmlns:a16="http://schemas.microsoft.com/office/drawing/2014/main" id="{31C09952-3F28-4CBD-B0F5-64A353EBA550}"/>
              </a:ext>
              <a:ext uri="{C183D7F6-B498-43B3-948B-1728B52AA6E4}">
                <adec:decorative xmlns:adec="http://schemas.microsoft.com/office/drawing/2017/decorative" val="1"/>
              </a:ext>
            </a:extLst>
          </p:cNvPr>
          <p:cNvPicPr/>
          <p:nvPr/>
        </p:nvPicPr>
        <p:blipFill>
          <a:blip r:embed="rId15">
            <a:extLst>
              <a:ext uri="{96DAC541-7B7A-43D3-8B79-37D633B846F1}">
                <asvg:svgBlip xmlns:asvg="http://schemas.microsoft.com/office/drawing/2016/SVG/main" r:embed="rId16"/>
              </a:ext>
            </a:extLst>
          </a:blip>
          <a:stretch/>
        </p:blipFill>
        <p:spPr>
          <a:xfrm>
            <a:off x="6306390" y="2743141"/>
            <a:ext cx="311760" cy="311760"/>
          </a:xfrm>
          <a:prstGeom prst="rect">
            <a:avLst/>
          </a:prstGeom>
          <a:noFill/>
          <a:ln w="0">
            <a:noFill/>
          </a:ln>
        </p:spPr>
      </p:pic>
      <p:pic>
        <p:nvPicPr>
          <p:cNvPr id="19" name="Grafik 4">
            <a:extLst>
              <a:ext uri="{FF2B5EF4-FFF2-40B4-BE49-F238E27FC236}">
                <a16:creationId xmlns:a16="http://schemas.microsoft.com/office/drawing/2014/main" id="{E9A16CBE-457A-4364-A812-578BE8BC4DE7}"/>
              </a:ext>
              <a:ext uri="{C183D7F6-B498-43B3-948B-1728B52AA6E4}">
                <adec:decorative xmlns:adec="http://schemas.microsoft.com/office/drawing/2017/decorative" val="1"/>
              </a:ext>
            </a:extLst>
          </p:cNvPr>
          <p:cNvPicPr/>
          <p:nvPr/>
        </p:nvPicPr>
        <p:blipFill>
          <a:blip r:embed="rId17">
            <a:extLst>
              <a:ext uri="{96DAC541-7B7A-43D3-8B79-37D633B846F1}">
                <asvg:svgBlip xmlns:asvg="http://schemas.microsoft.com/office/drawing/2016/SVG/main" r:embed="rId18"/>
              </a:ext>
            </a:extLst>
          </a:blip>
          <a:stretch/>
        </p:blipFill>
        <p:spPr>
          <a:xfrm>
            <a:off x="443010" y="4017510"/>
            <a:ext cx="311760" cy="311760"/>
          </a:xfrm>
          <a:prstGeom prst="rect">
            <a:avLst/>
          </a:prstGeom>
          <a:noFill/>
          <a:ln w="0">
            <a:noFill/>
          </a:ln>
        </p:spPr>
      </p:pic>
      <p:pic>
        <p:nvPicPr>
          <p:cNvPr id="20" name="Grafik 22">
            <a:extLst>
              <a:ext uri="{FF2B5EF4-FFF2-40B4-BE49-F238E27FC236}">
                <a16:creationId xmlns:a16="http://schemas.microsoft.com/office/drawing/2014/main" id="{94196B27-4636-442F-A139-2D180ECC50FF}"/>
              </a:ext>
              <a:ext uri="{C183D7F6-B498-43B3-948B-1728B52AA6E4}">
                <adec:decorative xmlns:adec="http://schemas.microsoft.com/office/drawing/2017/decorative" val="1"/>
              </a:ext>
            </a:extLst>
          </p:cNvPr>
          <p:cNvPicPr/>
          <p:nvPr/>
        </p:nvPicPr>
        <p:blipFill>
          <a:blip r:embed="rId15">
            <a:extLst>
              <a:ext uri="{96DAC541-7B7A-43D3-8B79-37D633B846F1}">
                <asvg:svgBlip xmlns:asvg="http://schemas.microsoft.com/office/drawing/2016/SVG/main" r:embed="rId16"/>
              </a:ext>
            </a:extLst>
          </a:blip>
          <a:stretch/>
        </p:blipFill>
        <p:spPr>
          <a:xfrm>
            <a:off x="460530" y="4339260"/>
            <a:ext cx="311760" cy="311760"/>
          </a:xfrm>
          <a:prstGeom prst="rect">
            <a:avLst/>
          </a:prstGeom>
          <a:noFill/>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Grafik 45">
            <a:extLst>
              <a:ext uri="{C183D7F6-B498-43B3-948B-1728B52AA6E4}">
                <adec:decorative xmlns:adec="http://schemas.microsoft.com/office/drawing/2017/decorative" val="1"/>
              </a:ext>
            </a:extLst>
          </p:cNvPr>
          <p:cNvPicPr/>
          <p:nvPr/>
        </p:nvPicPr>
        <p:blipFill>
          <a:blip r:embed="rId3">
            <a:extLst>
              <a:ext uri="{96DAC541-7B7A-43D3-8B79-37D633B846F1}">
                <asvg:svgBlip xmlns:asvg="http://schemas.microsoft.com/office/drawing/2016/SVG/main" r:embed="rId4"/>
              </a:ext>
            </a:extLst>
          </a:blip>
          <a:stretch/>
        </p:blipFill>
        <p:spPr>
          <a:xfrm>
            <a:off x="8064720" y="4111200"/>
            <a:ext cx="912960" cy="912960"/>
          </a:xfrm>
          <a:prstGeom prst="rect">
            <a:avLst/>
          </a:prstGeom>
          <a:noFill/>
          <a:ln w="0">
            <a:noFill/>
          </a:ln>
        </p:spPr>
      </p:pic>
      <p:pic>
        <p:nvPicPr>
          <p:cNvPr id="328" name="Grafik 3">
            <a:extLst>
              <a:ext uri="{C183D7F6-B498-43B3-948B-1728B52AA6E4}">
                <adec:decorative xmlns:adec="http://schemas.microsoft.com/office/drawing/2017/decorative" val="1"/>
              </a:ext>
            </a:extLst>
          </p:cNvPr>
          <p:cNvPicPr/>
          <p:nvPr/>
        </p:nvPicPr>
        <p:blipFill>
          <a:blip r:embed="rId5"/>
          <a:srcRect l="12300" r="725" b="86546"/>
          <a:stretch/>
        </p:blipFill>
        <p:spPr>
          <a:xfrm>
            <a:off x="4320" y="-15120"/>
            <a:ext cx="12190680" cy="928080"/>
          </a:xfrm>
          <a:prstGeom prst="rect">
            <a:avLst/>
          </a:prstGeom>
          <a:noFill/>
          <a:ln w="0">
            <a:noFill/>
          </a:ln>
        </p:spPr>
      </p:pic>
      <p:pic>
        <p:nvPicPr>
          <p:cNvPr id="329" name="Grafik 4">
            <a:extLst>
              <a:ext uri="{C183D7F6-B498-43B3-948B-1728B52AA6E4}">
                <adec:decorative xmlns:adec="http://schemas.microsoft.com/office/drawing/2017/decorative" val="1"/>
              </a:ext>
            </a:extLst>
          </p:cNvPr>
          <p:cNvPicPr/>
          <p:nvPr/>
        </p:nvPicPr>
        <p:blipFill>
          <a:blip r:embed="rId6"/>
          <a:stretch/>
        </p:blipFill>
        <p:spPr>
          <a:xfrm>
            <a:off x="10408320" y="159840"/>
            <a:ext cx="1572120" cy="563760"/>
          </a:xfrm>
          <a:prstGeom prst="rect">
            <a:avLst/>
          </a:prstGeom>
          <a:noFill/>
          <a:ln w="0">
            <a:noFill/>
          </a:ln>
        </p:spPr>
      </p:pic>
      <p:sp>
        <p:nvSpPr>
          <p:cNvPr id="331"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FA6F3A04-2A06-47E1-A6C3-C07DE115D213}" type="slidenum">
              <a:rPr lang="en-US" sz="1200" b="0" strike="noStrike" spc="-1" smtClean="0">
                <a:solidFill>
                  <a:schemeClr val="lt1">
                    <a:lumMod val="50000"/>
                  </a:schemeClr>
                </a:solidFill>
              </a:rPr>
              <a:t>20</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1C02145D-97F6-4E91-B722-5EE2712B66D5}"/>
              </a:ext>
            </a:extLst>
          </p:cNvPr>
          <p:cNvSpPr>
            <a:spLocks noGrp="1"/>
          </p:cNvSpPr>
          <p:nvPr>
            <p:ph type="title"/>
          </p:nvPr>
        </p:nvSpPr>
        <p:spPr>
          <a:xfrm>
            <a:off x="228480" y="151680"/>
            <a:ext cx="10514160" cy="631080"/>
          </a:xfrm>
        </p:spPr>
        <p:txBody>
          <a:bodyPr/>
          <a:lstStyle/>
          <a:p>
            <a:r>
              <a:rPr lang="en-US" sz="2400" dirty="0">
                <a:solidFill>
                  <a:schemeClr val="bg1"/>
                </a:solidFill>
                <a:latin typeface="Arial" panose="020B0604020202020204" pitchFamily="34" charset="0"/>
                <a:cs typeface="Arial" panose="020B0604020202020204" pitchFamily="34" charset="0"/>
              </a:rPr>
              <a:t>Total Survey Error Framework</a:t>
            </a:r>
          </a:p>
        </p:txBody>
      </p:sp>
      <p:pic>
        <p:nvPicPr>
          <p:cNvPr id="332" name="Grafik 9">
            <a:extLst>
              <a:ext uri="{C183D7F6-B498-43B3-948B-1728B52AA6E4}">
                <adec:decorative xmlns:adec="http://schemas.microsoft.com/office/drawing/2017/decorative" val="1"/>
              </a:ext>
            </a:extLst>
          </p:cNvPr>
          <p:cNvPicPr/>
          <p:nvPr/>
        </p:nvPicPr>
        <p:blipFill>
          <a:blip r:embed="rId7"/>
          <a:stretch/>
        </p:blipFill>
        <p:spPr>
          <a:xfrm>
            <a:off x="9182520" y="101880"/>
            <a:ext cx="987480" cy="621720"/>
          </a:xfrm>
          <a:prstGeom prst="rect">
            <a:avLst/>
          </a:prstGeom>
          <a:noFill/>
          <a:ln w="0">
            <a:noFill/>
          </a:ln>
        </p:spPr>
      </p:pic>
      <p:sp>
        <p:nvSpPr>
          <p:cNvPr id="333" name="Rechteck 23"/>
          <p:cNvSpPr/>
          <p:nvPr/>
        </p:nvSpPr>
        <p:spPr>
          <a:xfrm>
            <a:off x="373320" y="1196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Sampling Error</a:t>
            </a:r>
            <a:endParaRPr lang="en-US" sz="2800" b="0" strike="noStrike" spc="-1" dirty="0">
              <a:solidFill>
                <a:srgbClr val="000000"/>
              </a:solidFill>
              <a:latin typeface="Calibri"/>
            </a:endParaRPr>
          </a:p>
        </p:txBody>
      </p:sp>
      <p:sp>
        <p:nvSpPr>
          <p:cNvPr id="334" name="Textfeld 20"/>
          <p:cNvSpPr/>
          <p:nvPr/>
        </p:nvSpPr>
        <p:spPr>
          <a:xfrm>
            <a:off x="407520" y="1772640"/>
            <a:ext cx="10367640" cy="19067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Sampling error arises when only a </a:t>
            </a:r>
            <a:r>
              <a:rPr lang="en-US" sz="1800" b="1" strike="noStrike" spc="-1" dirty="0">
                <a:solidFill>
                  <a:schemeClr val="dk1"/>
                </a:solidFill>
                <a:latin typeface="Arial"/>
                <a:ea typeface="Arial"/>
              </a:rPr>
              <a:t>subset (sample) </a:t>
            </a:r>
            <a:r>
              <a:rPr lang="en-US" sz="1800" b="0" strike="noStrike" spc="-1" dirty="0">
                <a:solidFill>
                  <a:schemeClr val="dk1"/>
                </a:solidFill>
                <a:latin typeface="Arial"/>
                <a:ea typeface="Arial"/>
              </a:rPr>
              <a:t>of the population is surveyed rather than the entire population. </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Error reflects the </a:t>
            </a:r>
            <a:r>
              <a:rPr lang="en-US" sz="1800" b="1" strike="noStrike" spc="-1" dirty="0">
                <a:solidFill>
                  <a:schemeClr val="dk1"/>
                </a:solidFill>
                <a:latin typeface="Arial"/>
                <a:ea typeface="Arial"/>
              </a:rPr>
              <a:t>variability</a:t>
            </a:r>
            <a:r>
              <a:rPr lang="en-US" sz="1800" b="0" strike="noStrike" spc="-1" dirty="0">
                <a:solidFill>
                  <a:schemeClr val="dk1"/>
                </a:solidFill>
                <a:latin typeface="Arial"/>
                <a:ea typeface="Arial"/>
              </a:rPr>
              <a:t> that arises from using a sample to </a:t>
            </a:r>
            <a:r>
              <a:rPr lang="en-US" sz="1800" b="1" strike="noStrike" spc="-1" dirty="0">
                <a:solidFill>
                  <a:schemeClr val="dk1"/>
                </a:solidFill>
                <a:latin typeface="Arial"/>
                <a:ea typeface="Arial"/>
              </a:rPr>
              <a:t>make inferences </a:t>
            </a:r>
            <a:r>
              <a:rPr lang="en-US" sz="1800" b="0" strike="noStrike" spc="-1" dirty="0">
                <a:solidFill>
                  <a:schemeClr val="dk1"/>
                </a:solidFill>
                <a:latin typeface="Arial"/>
                <a:ea typeface="Arial"/>
              </a:rPr>
              <a:t>about the broader population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In web surveys, sampling error occur if the sample selected doesn’t perfectly represent the population’s diversity</a:t>
            </a:r>
            <a:endParaRPr lang="en-US" sz="1800" b="0" strike="noStrike" spc="-1" dirty="0">
              <a:solidFill>
                <a:srgbClr val="000000"/>
              </a:solidFill>
              <a:latin typeface="Calibri"/>
            </a:endParaRPr>
          </a:p>
        </p:txBody>
      </p:sp>
      <p:sp>
        <p:nvSpPr>
          <p:cNvPr id="335" name="Textfeld 24"/>
          <p:cNvSpPr/>
          <p:nvPr/>
        </p:nvSpPr>
        <p:spPr>
          <a:xfrm>
            <a:off x="3843360" y="3780360"/>
            <a:ext cx="3907440" cy="246075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In a web survey on online shopping habits, there is a larger proportion of younger respondents compared to older adults</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The survey results may be </a:t>
            </a:r>
            <a:r>
              <a:rPr lang="en-US" sz="1800" b="1" strike="noStrike" spc="-1" dirty="0">
                <a:solidFill>
                  <a:schemeClr val="dk1"/>
                </a:solidFill>
                <a:latin typeface="Arial"/>
                <a:ea typeface="Arial"/>
              </a:rPr>
              <a:t>skewed</a:t>
            </a:r>
            <a:r>
              <a:rPr lang="en-US" sz="1800" b="0" strike="noStrike" spc="-1" dirty="0">
                <a:solidFill>
                  <a:schemeClr val="dk1"/>
                </a:solidFill>
                <a:latin typeface="Arial"/>
                <a:ea typeface="Arial"/>
              </a:rPr>
              <a:t> toward younger perspectives on online shopping (sampling bias).</a:t>
            </a:r>
            <a:endParaRPr lang="en-US" sz="1800" b="0" strike="noStrike" spc="-1" dirty="0">
              <a:solidFill>
                <a:srgbClr val="000000"/>
              </a:solidFill>
              <a:latin typeface="Calibri"/>
            </a:endParaRPr>
          </a:p>
        </p:txBody>
      </p:sp>
      <p:pic>
        <p:nvPicPr>
          <p:cNvPr id="336" name="Grafik 11">
            <a:extLst>
              <a:ext uri="{C183D7F6-B498-43B3-948B-1728B52AA6E4}">
                <adec:decorative xmlns:adec="http://schemas.microsoft.com/office/drawing/2017/decorative" val="1"/>
              </a:ext>
            </a:extLst>
          </p:cNvPr>
          <p:cNvPicPr/>
          <p:nvPr/>
        </p:nvPicPr>
        <p:blipFill>
          <a:blip r:embed="rId8"/>
          <a:stretch/>
        </p:blipFill>
        <p:spPr>
          <a:xfrm>
            <a:off x="9590040" y="4394160"/>
            <a:ext cx="430560" cy="430560"/>
          </a:xfrm>
          <a:prstGeom prst="rect">
            <a:avLst/>
          </a:prstGeom>
          <a:noFill/>
          <a:ln w="0">
            <a:noFill/>
          </a:ln>
        </p:spPr>
      </p:pic>
      <p:pic>
        <p:nvPicPr>
          <p:cNvPr id="337" name="Grafik 12">
            <a:extLst>
              <a:ext uri="{C183D7F6-B498-43B3-948B-1728B52AA6E4}">
                <adec:decorative xmlns:adec="http://schemas.microsoft.com/office/drawing/2017/decorative" val="1"/>
              </a:ext>
            </a:extLst>
          </p:cNvPr>
          <p:cNvPicPr/>
          <p:nvPr/>
        </p:nvPicPr>
        <p:blipFill>
          <a:blip r:embed="rId9"/>
          <a:stretch/>
        </p:blipFill>
        <p:spPr>
          <a:xfrm>
            <a:off x="9422280" y="4235760"/>
            <a:ext cx="430560" cy="430560"/>
          </a:xfrm>
          <a:prstGeom prst="rect">
            <a:avLst/>
          </a:prstGeom>
          <a:noFill/>
          <a:ln w="0">
            <a:noFill/>
          </a:ln>
        </p:spPr>
      </p:pic>
      <p:pic>
        <p:nvPicPr>
          <p:cNvPr id="338" name="Grafik 13">
            <a:extLst>
              <a:ext uri="{C183D7F6-B498-43B3-948B-1728B52AA6E4}">
                <adec:decorative xmlns:adec="http://schemas.microsoft.com/office/drawing/2017/decorative" val="1"/>
              </a:ext>
            </a:extLst>
          </p:cNvPr>
          <p:cNvPicPr/>
          <p:nvPr/>
        </p:nvPicPr>
        <p:blipFill>
          <a:blip r:embed="rId10"/>
          <a:stretch/>
        </p:blipFill>
        <p:spPr>
          <a:xfrm>
            <a:off x="9704160" y="4136400"/>
            <a:ext cx="430560" cy="430560"/>
          </a:xfrm>
          <a:prstGeom prst="rect">
            <a:avLst/>
          </a:prstGeom>
          <a:noFill/>
          <a:ln w="0">
            <a:noFill/>
          </a:ln>
        </p:spPr>
      </p:pic>
      <p:pic>
        <p:nvPicPr>
          <p:cNvPr id="339" name="Grafik 14">
            <a:extLst>
              <a:ext uri="{C183D7F6-B498-43B3-948B-1728B52AA6E4}">
                <adec:decorative xmlns:adec="http://schemas.microsoft.com/office/drawing/2017/decorative" val="1"/>
              </a:ext>
            </a:extLst>
          </p:cNvPr>
          <p:cNvPicPr/>
          <p:nvPr/>
        </p:nvPicPr>
        <p:blipFill>
          <a:blip r:embed="rId11"/>
          <a:stretch/>
        </p:blipFill>
        <p:spPr>
          <a:xfrm>
            <a:off x="9724680" y="4543560"/>
            <a:ext cx="430560" cy="430560"/>
          </a:xfrm>
          <a:prstGeom prst="rect">
            <a:avLst/>
          </a:prstGeom>
          <a:noFill/>
          <a:ln w="0">
            <a:noFill/>
          </a:ln>
        </p:spPr>
      </p:pic>
      <p:pic>
        <p:nvPicPr>
          <p:cNvPr id="340" name="Grafik 15">
            <a:extLst>
              <a:ext uri="{C183D7F6-B498-43B3-948B-1728B52AA6E4}">
                <adec:decorative xmlns:adec="http://schemas.microsoft.com/office/drawing/2017/decorative" val="1"/>
              </a:ext>
            </a:extLst>
          </p:cNvPr>
          <p:cNvPicPr/>
          <p:nvPr/>
        </p:nvPicPr>
        <p:blipFill>
          <a:blip r:embed="rId12"/>
          <a:stretch/>
        </p:blipFill>
        <p:spPr>
          <a:xfrm>
            <a:off x="10448640" y="4183560"/>
            <a:ext cx="430560" cy="430560"/>
          </a:xfrm>
          <a:prstGeom prst="rect">
            <a:avLst/>
          </a:prstGeom>
          <a:noFill/>
          <a:ln w="0">
            <a:noFill/>
          </a:ln>
        </p:spPr>
      </p:pic>
      <p:pic>
        <p:nvPicPr>
          <p:cNvPr id="341" name="Grafik 16">
            <a:extLst>
              <a:ext uri="{C183D7F6-B498-43B3-948B-1728B52AA6E4}">
                <adec:decorative xmlns:adec="http://schemas.microsoft.com/office/drawing/2017/decorative" val="1"/>
              </a:ext>
            </a:extLst>
          </p:cNvPr>
          <p:cNvPicPr/>
          <p:nvPr/>
        </p:nvPicPr>
        <p:blipFill>
          <a:blip r:embed="rId8"/>
          <a:stretch/>
        </p:blipFill>
        <p:spPr>
          <a:xfrm>
            <a:off x="8383320" y="4831560"/>
            <a:ext cx="430560" cy="430560"/>
          </a:xfrm>
          <a:prstGeom prst="rect">
            <a:avLst/>
          </a:prstGeom>
          <a:noFill/>
          <a:ln w="0">
            <a:noFill/>
          </a:ln>
        </p:spPr>
      </p:pic>
      <p:pic>
        <p:nvPicPr>
          <p:cNvPr id="342" name="Grafik 17">
            <a:extLst>
              <a:ext uri="{C183D7F6-B498-43B3-948B-1728B52AA6E4}">
                <adec:decorative xmlns:adec="http://schemas.microsoft.com/office/drawing/2017/decorative" val="1"/>
              </a:ext>
            </a:extLst>
          </p:cNvPr>
          <p:cNvPicPr/>
          <p:nvPr/>
        </p:nvPicPr>
        <p:blipFill>
          <a:blip r:embed="rId9"/>
          <a:stretch/>
        </p:blipFill>
        <p:spPr>
          <a:xfrm>
            <a:off x="9764280" y="5101200"/>
            <a:ext cx="430560" cy="430560"/>
          </a:xfrm>
          <a:prstGeom prst="rect">
            <a:avLst/>
          </a:prstGeom>
          <a:noFill/>
          <a:ln w="0">
            <a:noFill/>
          </a:ln>
        </p:spPr>
      </p:pic>
      <p:pic>
        <p:nvPicPr>
          <p:cNvPr id="343" name="Grafik 18">
            <a:extLst>
              <a:ext uri="{C183D7F6-B498-43B3-948B-1728B52AA6E4}">
                <adec:decorative xmlns:adec="http://schemas.microsoft.com/office/drawing/2017/decorative" val="1"/>
              </a:ext>
            </a:extLst>
          </p:cNvPr>
          <p:cNvPicPr/>
          <p:nvPr/>
        </p:nvPicPr>
        <p:blipFill>
          <a:blip r:embed="rId10"/>
          <a:stretch/>
        </p:blipFill>
        <p:spPr>
          <a:xfrm>
            <a:off x="7848720" y="4769280"/>
            <a:ext cx="430560" cy="430560"/>
          </a:xfrm>
          <a:prstGeom prst="rect">
            <a:avLst/>
          </a:prstGeom>
          <a:noFill/>
          <a:ln w="0">
            <a:noFill/>
          </a:ln>
        </p:spPr>
      </p:pic>
      <p:pic>
        <p:nvPicPr>
          <p:cNvPr id="344" name="Grafik 19">
            <a:extLst>
              <a:ext uri="{C183D7F6-B498-43B3-948B-1728B52AA6E4}">
                <adec:decorative xmlns:adec="http://schemas.microsoft.com/office/drawing/2017/decorative" val="1"/>
              </a:ext>
            </a:extLst>
          </p:cNvPr>
          <p:cNvPicPr/>
          <p:nvPr/>
        </p:nvPicPr>
        <p:blipFill>
          <a:blip r:embed="rId11"/>
          <a:stretch/>
        </p:blipFill>
        <p:spPr>
          <a:xfrm>
            <a:off x="8085240" y="4759200"/>
            <a:ext cx="430560" cy="430560"/>
          </a:xfrm>
          <a:prstGeom prst="rect">
            <a:avLst/>
          </a:prstGeom>
          <a:noFill/>
          <a:ln w="0">
            <a:noFill/>
          </a:ln>
        </p:spPr>
      </p:pic>
      <p:pic>
        <p:nvPicPr>
          <p:cNvPr id="345" name="Grafik 21">
            <a:extLst>
              <a:ext uri="{C183D7F6-B498-43B3-948B-1728B52AA6E4}">
                <adec:decorative xmlns:adec="http://schemas.microsoft.com/office/drawing/2017/decorative" val="1"/>
              </a:ext>
            </a:extLst>
          </p:cNvPr>
          <p:cNvPicPr/>
          <p:nvPr/>
        </p:nvPicPr>
        <p:blipFill>
          <a:blip r:embed="rId12"/>
          <a:stretch/>
        </p:blipFill>
        <p:spPr>
          <a:xfrm>
            <a:off x="10600920" y="4471560"/>
            <a:ext cx="430560" cy="430560"/>
          </a:xfrm>
          <a:prstGeom prst="rect">
            <a:avLst/>
          </a:prstGeom>
          <a:noFill/>
          <a:ln w="0">
            <a:noFill/>
          </a:ln>
        </p:spPr>
      </p:pic>
      <p:pic>
        <p:nvPicPr>
          <p:cNvPr id="346" name="Grafik 22">
            <a:extLst>
              <a:ext uri="{C183D7F6-B498-43B3-948B-1728B52AA6E4}">
                <adec:decorative xmlns:adec="http://schemas.microsoft.com/office/drawing/2017/decorative" val="1"/>
              </a:ext>
            </a:extLst>
          </p:cNvPr>
          <p:cNvPicPr/>
          <p:nvPr/>
        </p:nvPicPr>
        <p:blipFill>
          <a:blip r:embed="rId8"/>
          <a:stretch/>
        </p:blipFill>
        <p:spPr>
          <a:xfrm>
            <a:off x="10177200" y="4656960"/>
            <a:ext cx="430560" cy="430560"/>
          </a:xfrm>
          <a:prstGeom prst="rect">
            <a:avLst/>
          </a:prstGeom>
          <a:noFill/>
          <a:ln w="0">
            <a:noFill/>
          </a:ln>
        </p:spPr>
      </p:pic>
      <p:pic>
        <p:nvPicPr>
          <p:cNvPr id="347" name="Grafik 25">
            <a:extLst>
              <a:ext uri="{C183D7F6-B498-43B3-948B-1728B52AA6E4}">
                <adec:decorative xmlns:adec="http://schemas.microsoft.com/office/drawing/2017/decorative" val="1"/>
              </a:ext>
            </a:extLst>
          </p:cNvPr>
          <p:cNvPicPr/>
          <p:nvPr/>
        </p:nvPicPr>
        <p:blipFill>
          <a:blip r:embed="rId9"/>
          <a:stretch/>
        </p:blipFill>
        <p:spPr>
          <a:xfrm>
            <a:off x="10550160" y="4780080"/>
            <a:ext cx="430560" cy="430560"/>
          </a:xfrm>
          <a:prstGeom prst="rect">
            <a:avLst/>
          </a:prstGeom>
          <a:noFill/>
          <a:ln w="0">
            <a:noFill/>
          </a:ln>
        </p:spPr>
      </p:pic>
      <p:pic>
        <p:nvPicPr>
          <p:cNvPr id="348" name="Grafik 26">
            <a:extLst>
              <a:ext uri="{C183D7F6-B498-43B3-948B-1728B52AA6E4}">
                <adec:decorative xmlns:adec="http://schemas.microsoft.com/office/drawing/2017/decorative" val="1"/>
              </a:ext>
            </a:extLst>
          </p:cNvPr>
          <p:cNvPicPr/>
          <p:nvPr/>
        </p:nvPicPr>
        <p:blipFill>
          <a:blip r:embed="rId10"/>
          <a:stretch/>
        </p:blipFill>
        <p:spPr>
          <a:xfrm>
            <a:off x="10386720" y="4710240"/>
            <a:ext cx="430560" cy="430560"/>
          </a:xfrm>
          <a:prstGeom prst="rect">
            <a:avLst/>
          </a:prstGeom>
          <a:noFill/>
          <a:ln w="0">
            <a:noFill/>
          </a:ln>
        </p:spPr>
      </p:pic>
      <p:pic>
        <p:nvPicPr>
          <p:cNvPr id="349" name="Grafik 27">
            <a:extLst>
              <a:ext uri="{C183D7F6-B498-43B3-948B-1728B52AA6E4}">
                <adec:decorative xmlns:adec="http://schemas.microsoft.com/office/drawing/2017/decorative" val="1"/>
              </a:ext>
            </a:extLst>
          </p:cNvPr>
          <p:cNvPicPr/>
          <p:nvPr/>
        </p:nvPicPr>
        <p:blipFill>
          <a:blip r:embed="rId11"/>
          <a:stretch/>
        </p:blipFill>
        <p:spPr>
          <a:xfrm>
            <a:off x="10755000" y="4656960"/>
            <a:ext cx="430560" cy="430560"/>
          </a:xfrm>
          <a:prstGeom prst="rect">
            <a:avLst/>
          </a:prstGeom>
          <a:noFill/>
          <a:ln w="0">
            <a:noFill/>
          </a:ln>
        </p:spPr>
      </p:pic>
      <p:pic>
        <p:nvPicPr>
          <p:cNvPr id="350" name="Grafik 28">
            <a:extLst>
              <a:ext uri="{C183D7F6-B498-43B3-948B-1728B52AA6E4}">
                <adec:decorative xmlns:adec="http://schemas.microsoft.com/office/drawing/2017/decorative" val="1"/>
              </a:ext>
            </a:extLst>
          </p:cNvPr>
          <p:cNvPicPr/>
          <p:nvPr/>
        </p:nvPicPr>
        <p:blipFill>
          <a:blip r:embed="rId12"/>
          <a:stretch/>
        </p:blipFill>
        <p:spPr>
          <a:xfrm>
            <a:off x="9279360" y="4076280"/>
            <a:ext cx="430560" cy="430560"/>
          </a:xfrm>
          <a:prstGeom prst="rect">
            <a:avLst/>
          </a:prstGeom>
          <a:noFill/>
          <a:ln w="0">
            <a:noFill/>
          </a:ln>
        </p:spPr>
      </p:pic>
      <p:pic>
        <p:nvPicPr>
          <p:cNvPr id="351" name="Grafik 29">
            <a:extLst>
              <a:ext uri="{C183D7F6-B498-43B3-948B-1728B52AA6E4}">
                <adec:decorative xmlns:adec="http://schemas.microsoft.com/office/drawing/2017/decorative" val="1"/>
              </a:ext>
            </a:extLst>
          </p:cNvPr>
          <p:cNvPicPr/>
          <p:nvPr/>
        </p:nvPicPr>
        <p:blipFill>
          <a:blip r:embed="rId8"/>
          <a:stretch/>
        </p:blipFill>
        <p:spPr>
          <a:xfrm>
            <a:off x="9880560" y="4057200"/>
            <a:ext cx="430560" cy="430560"/>
          </a:xfrm>
          <a:prstGeom prst="rect">
            <a:avLst/>
          </a:prstGeom>
          <a:noFill/>
          <a:ln w="0">
            <a:noFill/>
          </a:ln>
        </p:spPr>
      </p:pic>
      <p:pic>
        <p:nvPicPr>
          <p:cNvPr id="352" name="Grafik 30">
            <a:extLst>
              <a:ext uri="{C183D7F6-B498-43B3-948B-1728B52AA6E4}">
                <adec:decorative xmlns:adec="http://schemas.microsoft.com/office/drawing/2017/decorative" val="1"/>
              </a:ext>
            </a:extLst>
          </p:cNvPr>
          <p:cNvPicPr/>
          <p:nvPr/>
        </p:nvPicPr>
        <p:blipFill>
          <a:blip r:embed="rId9"/>
          <a:stretch/>
        </p:blipFill>
        <p:spPr>
          <a:xfrm>
            <a:off x="10224720" y="4327560"/>
            <a:ext cx="430560" cy="430560"/>
          </a:xfrm>
          <a:prstGeom prst="rect">
            <a:avLst/>
          </a:prstGeom>
          <a:noFill/>
          <a:ln w="0">
            <a:noFill/>
          </a:ln>
        </p:spPr>
      </p:pic>
      <p:pic>
        <p:nvPicPr>
          <p:cNvPr id="353" name="Grafik 31">
            <a:extLst>
              <a:ext uri="{C183D7F6-B498-43B3-948B-1728B52AA6E4}">
                <adec:decorative xmlns:adec="http://schemas.microsoft.com/office/drawing/2017/decorative" val="1"/>
              </a:ext>
            </a:extLst>
          </p:cNvPr>
          <p:cNvPicPr/>
          <p:nvPr/>
        </p:nvPicPr>
        <p:blipFill>
          <a:blip r:embed="rId10"/>
          <a:stretch/>
        </p:blipFill>
        <p:spPr>
          <a:xfrm>
            <a:off x="9908280" y="4368240"/>
            <a:ext cx="430560" cy="430560"/>
          </a:xfrm>
          <a:prstGeom prst="rect">
            <a:avLst/>
          </a:prstGeom>
          <a:noFill/>
          <a:ln w="0">
            <a:noFill/>
          </a:ln>
        </p:spPr>
      </p:pic>
      <p:pic>
        <p:nvPicPr>
          <p:cNvPr id="354" name="Grafik 32">
            <a:extLst>
              <a:ext uri="{C183D7F6-B498-43B3-948B-1728B52AA6E4}">
                <adec:decorative xmlns:adec="http://schemas.microsoft.com/office/drawing/2017/decorative" val="1"/>
              </a:ext>
            </a:extLst>
          </p:cNvPr>
          <p:cNvPicPr/>
          <p:nvPr/>
        </p:nvPicPr>
        <p:blipFill>
          <a:blip r:embed="rId11"/>
          <a:stretch/>
        </p:blipFill>
        <p:spPr>
          <a:xfrm>
            <a:off x="10066320" y="4157640"/>
            <a:ext cx="430560" cy="430560"/>
          </a:xfrm>
          <a:prstGeom prst="rect">
            <a:avLst/>
          </a:prstGeom>
          <a:noFill/>
          <a:ln w="0">
            <a:noFill/>
          </a:ln>
        </p:spPr>
      </p:pic>
      <p:pic>
        <p:nvPicPr>
          <p:cNvPr id="355" name="Grafik 33">
            <a:extLst>
              <a:ext uri="{C183D7F6-B498-43B3-948B-1728B52AA6E4}">
                <adec:decorative xmlns:adec="http://schemas.microsoft.com/office/drawing/2017/decorative" val="1"/>
              </a:ext>
            </a:extLst>
          </p:cNvPr>
          <p:cNvPicPr/>
          <p:nvPr/>
        </p:nvPicPr>
        <p:blipFill>
          <a:blip r:embed="rId12"/>
          <a:stretch/>
        </p:blipFill>
        <p:spPr>
          <a:xfrm>
            <a:off x="9660960" y="4710240"/>
            <a:ext cx="430560" cy="430560"/>
          </a:xfrm>
          <a:prstGeom prst="rect">
            <a:avLst/>
          </a:prstGeom>
          <a:noFill/>
          <a:ln w="0">
            <a:noFill/>
          </a:ln>
        </p:spPr>
      </p:pic>
      <p:pic>
        <p:nvPicPr>
          <p:cNvPr id="356" name="Grafik 34">
            <a:extLst>
              <a:ext uri="{C183D7F6-B498-43B3-948B-1728B52AA6E4}">
                <adec:decorative xmlns:adec="http://schemas.microsoft.com/office/drawing/2017/decorative" val="1"/>
              </a:ext>
            </a:extLst>
          </p:cNvPr>
          <p:cNvPicPr/>
          <p:nvPr/>
        </p:nvPicPr>
        <p:blipFill>
          <a:blip r:embed="rId8"/>
          <a:stretch/>
        </p:blipFill>
        <p:spPr>
          <a:xfrm>
            <a:off x="10710720" y="4327560"/>
            <a:ext cx="430560" cy="430560"/>
          </a:xfrm>
          <a:prstGeom prst="rect">
            <a:avLst/>
          </a:prstGeom>
          <a:noFill/>
          <a:ln w="0">
            <a:noFill/>
          </a:ln>
        </p:spPr>
      </p:pic>
      <p:pic>
        <p:nvPicPr>
          <p:cNvPr id="357" name="Grafik 35">
            <a:extLst>
              <a:ext uri="{C183D7F6-B498-43B3-948B-1728B52AA6E4}">
                <adec:decorative xmlns:adec="http://schemas.microsoft.com/office/drawing/2017/decorative" val="1"/>
              </a:ext>
            </a:extLst>
          </p:cNvPr>
          <p:cNvPicPr/>
          <p:nvPr/>
        </p:nvPicPr>
        <p:blipFill>
          <a:blip r:embed="rId9"/>
          <a:stretch/>
        </p:blipFill>
        <p:spPr>
          <a:xfrm>
            <a:off x="7993080" y="4985280"/>
            <a:ext cx="430560" cy="430560"/>
          </a:xfrm>
          <a:prstGeom prst="rect">
            <a:avLst/>
          </a:prstGeom>
          <a:noFill/>
          <a:ln w="0">
            <a:noFill/>
          </a:ln>
        </p:spPr>
      </p:pic>
      <p:pic>
        <p:nvPicPr>
          <p:cNvPr id="358" name="Grafik 36">
            <a:extLst>
              <a:ext uri="{C183D7F6-B498-43B3-948B-1728B52AA6E4}">
                <adec:decorative xmlns:adec="http://schemas.microsoft.com/office/drawing/2017/decorative" val="1"/>
              </a:ext>
            </a:extLst>
          </p:cNvPr>
          <p:cNvPicPr/>
          <p:nvPr/>
        </p:nvPicPr>
        <p:blipFill>
          <a:blip r:embed="rId10"/>
          <a:stretch/>
        </p:blipFill>
        <p:spPr>
          <a:xfrm>
            <a:off x="10046520" y="5075640"/>
            <a:ext cx="430560" cy="430560"/>
          </a:xfrm>
          <a:prstGeom prst="rect">
            <a:avLst/>
          </a:prstGeom>
          <a:noFill/>
          <a:ln w="0">
            <a:noFill/>
          </a:ln>
        </p:spPr>
      </p:pic>
      <p:pic>
        <p:nvPicPr>
          <p:cNvPr id="359" name="Grafik 37">
            <a:extLst>
              <a:ext uri="{C183D7F6-B498-43B3-948B-1728B52AA6E4}">
                <adec:decorative xmlns:adec="http://schemas.microsoft.com/office/drawing/2017/decorative" val="1"/>
              </a:ext>
            </a:extLst>
          </p:cNvPr>
          <p:cNvPicPr/>
          <p:nvPr/>
        </p:nvPicPr>
        <p:blipFill>
          <a:blip r:embed="rId11"/>
          <a:stretch/>
        </p:blipFill>
        <p:spPr>
          <a:xfrm>
            <a:off x="9266760" y="4507560"/>
            <a:ext cx="430560" cy="430560"/>
          </a:xfrm>
          <a:prstGeom prst="rect">
            <a:avLst/>
          </a:prstGeom>
          <a:noFill/>
          <a:ln w="0">
            <a:noFill/>
          </a:ln>
        </p:spPr>
      </p:pic>
      <p:pic>
        <p:nvPicPr>
          <p:cNvPr id="360" name="Grafik 38">
            <a:extLst>
              <a:ext uri="{C183D7F6-B498-43B3-948B-1728B52AA6E4}">
                <adec:decorative xmlns:adec="http://schemas.microsoft.com/office/drawing/2017/decorative" val="1"/>
              </a:ext>
            </a:extLst>
          </p:cNvPr>
          <p:cNvPicPr/>
          <p:nvPr/>
        </p:nvPicPr>
        <p:blipFill>
          <a:blip r:embed="rId12"/>
          <a:stretch/>
        </p:blipFill>
        <p:spPr>
          <a:xfrm>
            <a:off x="10348920" y="4985280"/>
            <a:ext cx="430560" cy="430560"/>
          </a:xfrm>
          <a:prstGeom prst="rect">
            <a:avLst/>
          </a:prstGeom>
          <a:noFill/>
          <a:ln w="0">
            <a:noFill/>
          </a:ln>
        </p:spPr>
      </p:pic>
      <p:pic>
        <p:nvPicPr>
          <p:cNvPr id="361" name="Grafik 39">
            <a:extLst>
              <a:ext uri="{C183D7F6-B498-43B3-948B-1728B52AA6E4}">
                <adec:decorative xmlns:adec="http://schemas.microsoft.com/office/drawing/2017/decorative" val="1"/>
              </a:ext>
            </a:extLst>
          </p:cNvPr>
          <p:cNvPicPr/>
          <p:nvPr/>
        </p:nvPicPr>
        <p:blipFill>
          <a:blip r:embed="rId13"/>
          <a:stretch/>
        </p:blipFill>
        <p:spPr>
          <a:xfrm>
            <a:off x="10822680" y="3442680"/>
            <a:ext cx="430560" cy="430560"/>
          </a:xfrm>
          <a:prstGeom prst="rect">
            <a:avLst/>
          </a:prstGeom>
          <a:noFill/>
          <a:ln w="0">
            <a:noFill/>
          </a:ln>
        </p:spPr>
      </p:pic>
      <p:pic>
        <p:nvPicPr>
          <p:cNvPr id="362" name="Grafik 40">
            <a:extLst>
              <a:ext uri="{C183D7F6-B498-43B3-948B-1728B52AA6E4}">
                <adec:decorative xmlns:adec="http://schemas.microsoft.com/office/drawing/2017/decorative" val="1"/>
              </a:ext>
            </a:extLst>
          </p:cNvPr>
          <p:cNvPicPr/>
          <p:nvPr/>
        </p:nvPicPr>
        <p:blipFill>
          <a:blip r:embed="rId13"/>
          <a:stretch/>
        </p:blipFill>
        <p:spPr>
          <a:xfrm>
            <a:off x="9408960" y="5563080"/>
            <a:ext cx="430560" cy="430560"/>
          </a:xfrm>
          <a:prstGeom prst="rect">
            <a:avLst/>
          </a:prstGeom>
          <a:noFill/>
          <a:ln w="0">
            <a:noFill/>
          </a:ln>
        </p:spPr>
      </p:pic>
      <p:pic>
        <p:nvPicPr>
          <p:cNvPr id="363" name="Grafik 41">
            <a:extLst>
              <a:ext uri="{C183D7F6-B498-43B3-948B-1728B52AA6E4}">
                <adec:decorative xmlns:adec="http://schemas.microsoft.com/office/drawing/2017/decorative" val="1"/>
              </a:ext>
            </a:extLst>
          </p:cNvPr>
          <p:cNvPicPr/>
          <p:nvPr/>
        </p:nvPicPr>
        <p:blipFill>
          <a:blip r:embed="rId13"/>
          <a:stretch/>
        </p:blipFill>
        <p:spPr>
          <a:xfrm>
            <a:off x="9279360" y="5949360"/>
            <a:ext cx="430560" cy="430560"/>
          </a:xfrm>
          <a:prstGeom prst="rect">
            <a:avLst/>
          </a:prstGeom>
          <a:noFill/>
          <a:ln w="0">
            <a:noFill/>
          </a:ln>
        </p:spPr>
      </p:pic>
      <p:pic>
        <p:nvPicPr>
          <p:cNvPr id="364" name="Grafik 42">
            <a:extLst>
              <a:ext uri="{C183D7F6-B498-43B3-948B-1728B52AA6E4}">
                <adec:decorative xmlns:adec="http://schemas.microsoft.com/office/drawing/2017/decorative" val="1"/>
              </a:ext>
            </a:extLst>
          </p:cNvPr>
          <p:cNvPicPr/>
          <p:nvPr/>
        </p:nvPicPr>
        <p:blipFill>
          <a:blip r:embed="rId13"/>
          <a:stretch/>
        </p:blipFill>
        <p:spPr>
          <a:xfrm>
            <a:off x="9043560" y="5643000"/>
            <a:ext cx="430560" cy="430560"/>
          </a:xfrm>
          <a:prstGeom prst="rect">
            <a:avLst/>
          </a:prstGeom>
          <a:noFill/>
          <a:ln w="0">
            <a:noFill/>
          </a:ln>
        </p:spPr>
      </p:pic>
      <p:pic>
        <p:nvPicPr>
          <p:cNvPr id="365" name="Grafik 43">
            <a:extLst>
              <a:ext uri="{C183D7F6-B498-43B3-948B-1728B52AA6E4}">
                <adec:decorative xmlns:adec="http://schemas.microsoft.com/office/drawing/2017/decorative" val="1"/>
              </a:ext>
            </a:extLst>
          </p:cNvPr>
          <p:cNvPicPr/>
          <p:nvPr/>
        </p:nvPicPr>
        <p:blipFill>
          <a:blip r:embed="rId14"/>
          <a:stretch/>
        </p:blipFill>
        <p:spPr>
          <a:xfrm>
            <a:off x="10560600" y="3573000"/>
            <a:ext cx="430560" cy="430560"/>
          </a:xfrm>
          <a:prstGeom prst="rect">
            <a:avLst/>
          </a:prstGeom>
          <a:noFill/>
          <a:ln w="0">
            <a:noFill/>
          </a:ln>
        </p:spPr>
      </p:pic>
      <p:pic>
        <p:nvPicPr>
          <p:cNvPr id="366" name="Grafik 44">
            <a:extLst>
              <a:ext uri="{C183D7F6-B498-43B3-948B-1728B52AA6E4}">
                <adec:decorative xmlns:adec="http://schemas.microsoft.com/office/drawing/2017/decorative" val="1"/>
              </a:ext>
            </a:extLst>
          </p:cNvPr>
          <p:cNvPicPr/>
          <p:nvPr/>
        </p:nvPicPr>
        <p:blipFill>
          <a:blip r:embed="rId14"/>
          <a:stretch/>
        </p:blipFill>
        <p:spPr>
          <a:xfrm>
            <a:off x="8840520" y="5746320"/>
            <a:ext cx="430560" cy="430560"/>
          </a:xfrm>
          <a:prstGeom prst="rect">
            <a:avLst/>
          </a:prstGeom>
          <a:noFill/>
          <a:ln w="0">
            <a:noFill/>
          </a:ln>
        </p:spPr>
      </p:pic>
      <p:pic>
        <p:nvPicPr>
          <p:cNvPr id="367" name="Grafik 46">
            <a:extLst>
              <a:ext uri="{C183D7F6-B498-43B3-948B-1728B52AA6E4}">
                <adec:decorative xmlns:adec="http://schemas.microsoft.com/office/drawing/2017/decorative" val="1"/>
              </a:ext>
            </a:extLst>
          </p:cNvPr>
          <p:cNvPicPr/>
          <p:nvPr/>
        </p:nvPicPr>
        <p:blipFill>
          <a:blip r:embed="rId8"/>
          <a:stretch/>
        </p:blipFill>
        <p:spPr>
          <a:xfrm>
            <a:off x="8209080" y="4939200"/>
            <a:ext cx="430560" cy="430560"/>
          </a:xfrm>
          <a:prstGeom prst="rect">
            <a:avLst/>
          </a:prstGeom>
          <a:noFill/>
          <a:ln w="0">
            <a:noFill/>
          </a:ln>
        </p:spPr>
      </p:pic>
      <p:pic>
        <p:nvPicPr>
          <p:cNvPr id="368" name="Grafik 2" descr="Meme using the I wonder what he is thinking template. Two people laying in bed with the backs turned to each other, a woman and a man. The man is grabbing his pillow deep in thought, the woman has her arms crossed and is looking over her shoulder at the man. Text saying: „I wonder what he’s thinking“ and „Sampling Error is how much a statistic varies from the population parameter and can be minimized by having a larger sample“. "/>
          <p:cNvPicPr/>
          <p:nvPr/>
        </p:nvPicPr>
        <p:blipFill>
          <a:blip r:embed="rId15"/>
          <a:stretch/>
        </p:blipFill>
        <p:spPr>
          <a:xfrm>
            <a:off x="469440" y="4241520"/>
            <a:ext cx="3177000" cy="1778400"/>
          </a:xfrm>
          <a:prstGeom prst="rect">
            <a:avLst/>
          </a:prstGeom>
          <a:noFill/>
          <a:ln w="0">
            <a:noFill/>
          </a:ln>
        </p:spPr>
      </p:pic>
      <p:sp>
        <p:nvSpPr>
          <p:cNvPr id="46" name="Textfeld 45" descr="Image source">
            <a:extLst>
              <a:ext uri="{FF2B5EF4-FFF2-40B4-BE49-F238E27FC236}">
                <a16:creationId xmlns:a16="http://schemas.microsoft.com/office/drawing/2014/main" id="{EAB45C23-C119-4ED8-BDBB-953B6A84DC76}"/>
              </a:ext>
            </a:extLst>
          </p:cNvPr>
          <p:cNvSpPr txBox="1"/>
          <p:nvPr/>
        </p:nvSpPr>
        <p:spPr>
          <a:xfrm>
            <a:off x="397106" y="6019920"/>
            <a:ext cx="3236528" cy="415498"/>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Meme using the I wonder what he’s thinking template, retrieved from Make a Meme, https://makeameme.org/meme/i-wonder-what-8e515bc5e8 (accessed 25 June 2025)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Grafik 2">
            <a:extLst>
              <a:ext uri="{C183D7F6-B498-43B3-948B-1728B52AA6E4}">
                <adec:decorative xmlns:adec="http://schemas.microsoft.com/office/drawing/2017/decorative" val="1"/>
              </a:ext>
            </a:extLst>
          </p:cNvPr>
          <p:cNvPicPr/>
          <p:nvPr/>
        </p:nvPicPr>
        <p:blipFill>
          <a:blip r:embed="rId3">
            <a:extLst>
              <a:ext uri="{96DAC541-7B7A-43D3-8B79-37D633B846F1}">
                <asvg:svgBlip xmlns:asvg="http://schemas.microsoft.com/office/drawing/2016/SVG/main" r:embed="rId4"/>
              </a:ext>
            </a:extLst>
          </a:blip>
          <a:stretch/>
        </p:blipFill>
        <p:spPr>
          <a:xfrm>
            <a:off x="8084520" y="4208400"/>
            <a:ext cx="912960" cy="912960"/>
          </a:xfrm>
          <a:prstGeom prst="rect">
            <a:avLst/>
          </a:prstGeom>
          <a:noFill/>
          <a:ln w="0">
            <a:noFill/>
          </a:ln>
        </p:spPr>
      </p:pic>
      <p:pic>
        <p:nvPicPr>
          <p:cNvPr id="370" name="Grafik 3"/>
          <p:cNvPicPr/>
          <p:nvPr/>
        </p:nvPicPr>
        <p:blipFill>
          <a:blip r:embed="rId5"/>
          <a:srcRect l="12300" r="725" b="86546"/>
          <a:stretch/>
        </p:blipFill>
        <p:spPr>
          <a:xfrm>
            <a:off x="4320" y="-15120"/>
            <a:ext cx="12190680" cy="928080"/>
          </a:xfrm>
          <a:prstGeom prst="rect">
            <a:avLst/>
          </a:prstGeom>
          <a:noFill/>
          <a:ln w="0">
            <a:noFill/>
          </a:ln>
        </p:spPr>
      </p:pic>
      <p:pic>
        <p:nvPicPr>
          <p:cNvPr id="371" name="Grafik 4"/>
          <p:cNvPicPr/>
          <p:nvPr/>
        </p:nvPicPr>
        <p:blipFill>
          <a:blip r:embed="rId6"/>
          <a:stretch/>
        </p:blipFill>
        <p:spPr>
          <a:xfrm>
            <a:off x="10408320" y="159840"/>
            <a:ext cx="1572120" cy="563760"/>
          </a:xfrm>
          <a:prstGeom prst="rect">
            <a:avLst/>
          </a:prstGeom>
          <a:noFill/>
          <a:ln w="0">
            <a:noFill/>
          </a:ln>
        </p:spPr>
      </p:pic>
      <p:sp>
        <p:nvSpPr>
          <p:cNvPr id="37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3C321BD-5FAE-40F2-A39B-A681F5D7C74B}" type="slidenum">
              <a:rPr lang="en-US" sz="1200" b="0" strike="noStrike" spc="-1" smtClean="0">
                <a:solidFill>
                  <a:schemeClr val="lt1">
                    <a:lumMod val="50000"/>
                  </a:schemeClr>
                </a:solidFill>
              </a:rPr>
              <a:t>21</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D953D93E-CA85-4809-A5DF-14203CD835CE}"/>
              </a:ext>
            </a:extLst>
          </p:cNvPr>
          <p:cNvSpPr>
            <a:spLocks noGrp="1"/>
          </p:cNvSpPr>
          <p:nvPr>
            <p:ph type="title"/>
          </p:nvPr>
        </p:nvSpPr>
        <p:spPr>
          <a:xfrm>
            <a:off x="373320" y="207000"/>
            <a:ext cx="4506080" cy="655560"/>
          </a:xfrm>
        </p:spPr>
        <p:txBody>
          <a:bodyPr/>
          <a:lstStyle/>
          <a:p>
            <a:r>
              <a:rPr lang="en-US" sz="2400" dirty="0">
                <a:solidFill>
                  <a:schemeClr val="bg1"/>
                </a:solidFill>
                <a:latin typeface="Arial" panose="020B0604020202020204" pitchFamily="34" charset="0"/>
                <a:cs typeface="Arial" panose="020B0604020202020204" pitchFamily="34" charset="0"/>
              </a:rPr>
              <a:t>Total Survey Error Framework</a:t>
            </a:r>
          </a:p>
        </p:txBody>
      </p:sp>
      <p:pic>
        <p:nvPicPr>
          <p:cNvPr id="374" name="Grafik 9"/>
          <p:cNvPicPr/>
          <p:nvPr/>
        </p:nvPicPr>
        <p:blipFill>
          <a:blip r:embed="rId7"/>
          <a:stretch/>
        </p:blipFill>
        <p:spPr>
          <a:xfrm>
            <a:off x="9182520" y="101880"/>
            <a:ext cx="987480" cy="621720"/>
          </a:xfrm>
          <a:prstGeom prst="rect">
            <a:avLst/>
          </a:prstGeom>
          <a:noFill/>
          <a:ln w="0">
            <a:noFill/>
          </a:ln>
        </p:spPr>
      </p:pic>
      <p:sp>
        <p:nvSpPr>
          <p:cNvPr id="375" name="Rechteck 23"/>
          <p:cNvSpPr/>
          <p:nvPr/>
        </p:nvSpPr>
        <p:spPr>
          <a:xfrm>
            <a:off x="373320" y="1196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Nonresponse Error</a:t>
            </a:r>
            <a:endParaRPr lang="en-US" sz="2800" b="0" strike="noStrike" spc="-1" dirty="0">
              <a:solidFill>
                <a:srgbClr val="000000"/>
              </a:solidFill>
              <a:latin typeface="Calibri"/>
            </a:endParaRPr>
          </a:p>
        </p:txBody>
      </p:sp>
      <p:sp>
        <p:nvSpPr>
          <p:cNvPr id="376" name="Textfeld 20"/>
          <p:cNvSpPr/>
          <p:nvPr/>
        </p:nvSpPr>
        <p:spPr>
          <a:xfrm>
            <a:off x="407520" y="1772640"/>
            <a:ext cx="1109232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Nonresponse error occurs when individuals selected for the survey do </a:t>
            </a:r>
            <a:r>
              <a:rPr lang="en-US" sz="1800" b="1" strike="noStrike" spc="-1" dirty="0">
                <a:solidFill>
                  <a:schemeClr val="dk1"/>
                </a:solidFill>
                <a:latin typeface="Arial"/>
                <a:ea typeface="Arial"/>
              </a:rPr>
              <a:t>not participate</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This error can lead to biased results if the non-respondents </a:t>
            </a:r>
            <a:r>
              <a:rPr lang="en-US" sz="1800" b="1" strike="noStrike" spc="-1" dirty="0">
                <a:solidFill>
                  <a:schemeClr val="dk1"/>
                </a:solidFill>
                <a:latin typeface="Arial"/>
                <a:ea typeface="Arial"/>
              </a:rPr>
              <a:t>differ</a:t>
            </a:r>
            <a:r>
              <a:rPr lang="en-US" sz="1800" b="0" strike="noStrike" spc="-1" dirty="0">
                <a:solidFill>
                  <a:schemeClr val="dk1"/>
                </a:solidFill>
                <a:latin typeface="Arial"/>
                <a:ea typeface="Arial"/>
              </a:rPr>
              <a:t> significantly from respondents in ways </a:t>
            </a:r>
            <a:r>
              <a:rPr lang="en-US" sz="1800" b="1" strike="noStrike" spc="-1" dirty="0">
                <a:solidFill>
                  <a:schemeClr val="dk1"/>
                </a:solidFill>
                <a:latin typeface="Arial"/>
                <a:ea typeface="Arial"/>
              </a:rPr>
              <a:t>related to the survey topic</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In web surveys, response rates tend to be lower than other survey modes</a:t>
            </a:r>
            <a:endParaRPr lang="en-US" sz="1800" b="0" strike="noStrike" spc="-1" dirty="0">
              <a:solidFill>
                <a:srgbClr val="000000"/>
              </a:solidFill>
              <a:latin typeface="Calibri"/>
            </a:endParaRPr>
          </a:p>
        </p:txBody>
      </p:sp>
      <p:sp>
        <p:nvSpPr>
          <p:cNvPr id="377" name="Textfeld 24"/>
          <p:cNvSpPr/>
          <p:nvPr/>
        </p:nvSpPr>
        <p:spPr>
          <a:xfrm>
            <a:off x="4367880" y="3283920"/>
            <a:ext cx="2878200" cy="30147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In a web survey about digital literacy, those with lower digital skills may be less likely to respond.</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This could lead to an </a:t>
            </a:r>
            <a:r>
              <a:rPr lang="en-US" sz="1800" b="1" strike="noStrike" spc="-1" dirty="0">
                <a:solidFill>
                  <a:schemeClr val="dk1"/>
                </a:solidFill>
                <a:latin typeface="Arial"/>
                <a:ea typeface="Arial"/>
              </a:rPr>
              <a:t>overestimation </a:t>
            </a:r>
            <a:r>
              <a:rPr lang="en-US" sz="1800" b="0" strike="noStrike" spc="-1" dirty="0">
                <a:solidFill>
                  <a:schemeClr val="dk1"/>
                </a:solidFill>
                <a:latin typeface="Arial"/>
                <a:ea typeface="Arial"/>
              </a:rPr>
              <a:t>of digital literacy skills in the overall population (nonresponse error)</a:t>
            </a:r>
            <a:endParaRPr lang="en-US" sz="1800" b="0" strike="noStrike" spc="-1" dirty="0">
              <a:solidFill>
                <a:srgbClr val="000000"/>
              </a:solidFill>
              <a:latin typeface="Calibri"/>
            </a:endParaRPr>
          </a:p>
        </p:txBody>
      </p:sp>
      <p:pic>
        <p:nvPicPr>
          <p:cNvPr id="378" name="Grafik 10" descr="Illustration of sampling bias showing a meeting room with one person giving a presentation and four other people sitting at the table. The presentation shows a bar diagram where the green bar indicates „Yes, I love responding to surveys“ and the orange one indicating „No, I toss them in the bin“. The diagram shows that 99,8% have answered with Yes (green) and 0,2% with No (orange). The person presenting says: „We received 500 responses and found that people love responding to surveys.“. "/>
          <p:cNvPicPr/>
          <p:nvPr/>
        </p:nvPicPr>
        <p:blipFill>
          <a:blip r:embed="rId8"/>
          <a:srcRect t="13532"/>
          <a:stretch/>
        </p:blipFill>
        <p:spPr>
          <a:xfrm>
            <a:off x="477720" y="3666960"/>
            <a:ext cx="3652920" cy="2675520"/>
          </a:xfrm>
          <a:prstGeom prst="rect">
            <a:avLst/>
          </a:prstGeom>
          <a:noFill/>
          <a:ln w="0">
            <a:noFill/>
          </a:ln>
        </p:spPr>
      </p:pic>
      <p:pic>
        <p:nvPicPr>
          <p:cNvPr id="379" name="Grafik 12">
            <a:extLst>
              <a:ext uri="{C183D7F6-B498-43B3-948B-1728B52AA6E4}">
                <adec:decorative xmlns:adec="http://schemas.microsoft.com/office/drawing/2017/decorative" val="1"/>
              </a:ext>
            </a:extLst>
          </p:cNvPr>
          <p:cNvPicPr/>
          <p:nvPr/>
        </p:nvPicPr>
        <p:blipFill>
          <a:blip r:embed="rId9"/>
          <a:stretch/>
        </p:blipFill>
        <p:spPr>
          <a:xfrm>
            <a:off x="9590040" y="4394160"/>
            <a:ext cx="430560" cy="430560"/>
          </a:xfrm>
          <a:prstGeom prst="rect">
            <a:avLst/>
          </a:prstGeom>
          <a:noFill/>
          <a:ln w="0">
            <a:noFill/>
          </a:ln>
        </p:spPr>
      </p:pic>
      <p:pic>
        <p:nvPicPr>
          <p:cNvPr id="380" name="Grafik 13">
            <a:extLst>
              <a:ext uri="{C183D7F6-B498-43B3-948B-1728B52AA6E4}">
                <adec:decorative xmlns:adec="http://schemas.microsoft.com/office/drawing/2017/decorative" val="1"/>
              </a:ext>
            </a:extLst>
          </p:cNvPr>
          <p:cNvPicPr/>
          <p:nvPr/>
        </p:nvPicPr>
        <p:blipFill>
          <a:blip r:embed="rId10"/>
          <a:stretch/>
        </p:blipFill>
        <p:spPr>
          <a:xfrm>
            <a:off x="9422280" y="4235760"/>
            <a:ext cx="430560" cy="430560"/>
          </a:xfrm>
          <a:prstGeom prst="rect">
            <a:avLst/>
          </a:prstGeom>
          <a:noFill/>
          <a:ln w="0">
            <a:noFill/>
          </a:ln>
        </p:spPr>
      </p:pic>
      <p:pic>
        <p:nvPicPr>
          <p:cNvPr id="381" name="Grafik 14">
            <a:extLst>
              <a:ext uri="{C183D7F6-B498-43B3-948B-1728B52AA6E4}">
                <adec:decorative xmlns:adec="http://schemas.microsoft.com/office/drawing/2017/decorative" val="1"/>
              </a:ext>
            </a:extLst>
          </p:cNvPr>
          <p:cNvPicPr/>
          <p:nvPr/>
        </p:nvPicPr>
        <p:blipFill>
          <a:blip r:embed="rId11"/>
          <a:stretch/>
        </p:blipFill>
        <p:spPr>
          <a:xfrm>
            <a:off x="9704160" y="4136400"/>
            <a:ext cx="430560" cy="430560"/>
          </a:xfrm>
          <a:prstGeom prst="rect">
            <a:avLst/>
          </a:prstGeom>
          <a:noFill/>
          <a:ln w="0">
            <a:noFill/>
          </a:ln>
        </p:spPr>
      </p:pic>
      <p:pic>
        <p:nvPicPr>
          <p:cNvPr id="382" name="Grafik 15">
            <a:extLst>
              <a:ext uri="{C183D7F6-B498-43B3-948B-1728B52AA6E4}">
                <adec:decorative xmlns:adec="http://schemas.microsoft.com/office/drawing/2017/decorative" val="1"/>
              </a:ext>
            </a:extLst>
          </p:cNvPr>
          <p:cNvPicPr/>
          <p:nvPr/>
        </p:nvPicPr>
        <p:blipFill>
          <a:blip r:embed="rId12"/>
          <a:stretch/>
        </p:blipFill>
        <p:spPr>
          <a:xfrm>
            <a:off x="9724680" y="4543560"/>
            <a:ext cx="430560" cy="430560"/>
          </a:xfrm>
          <a:prstGeom prst="rect">
            <a:avLst/>
          </a:prstGeom>
          <a:noFill/>
          <a:ln w="0">
            <a:noFill/>
          </a:ln>
        </p:spPr>
      </p:pic>
      <p:pic>
        <p:nvPicPr>
          <p:cNvPr id="383" name="Grafik 16">
            <a:extLst>
              <a:ext uri="{C183D7F6-B498-43B3-948B-1728B52AA6E4}">
                <adec:decorative xmlns:adec="http://schemas.microsoft.com/office/drawing/2017/decorative" val="1"/>
              </a:ext>
            </a:extLst>
          </p:cNvPr>
          <p:cNvPicPr/>
          <p:nvPr/>
        </p:nvPicPr>
        <p:blipFill>
          <a:blip r:embed="rId13"/>
          <a:stretch/>
        </p:blipFill>
        <p:spPr>
          <a:xfrm>
            <a:off x="10448640" y="4183560"/>
            <a:ext cx="430560" cy="430560"/>
          </a:xfrm>
          <a:prstGeom prst="rect">
            <a:avLst/>
          </a:prstGeom>
          <a:noFill/>
          <a:ln w="0">
            <a:noFill/>
          </a:ln>
        </p:spPr>
      </p:pic>
      <p:pic>
        <p:nvPicPr>
          <p:cNvPr id="384" name="Grafik 17">
            <a:extLst>
              <a:ext uri="{C183D7F6-B498-43B3-948B-1728B52AA6E4}">
                <adec:decorative xmlns:adec="http://schemas.microsoft.com/office/drawing/2017/decorative" val="1"/>
              </a:ext>
            </a:extLst>
          </p:cNvPr>
          <p:cNvPicPr/>
          <p:nvPr/>
        </p:nvPicPr>
        <p:blipFill>
          <a:blip r:embed="rId9"/>
          <a:stretch/>
        </p:blipFill>
        <p:spPr>
          <a:xfrm>
            <a:off x="8383320" y="4831560"/>
            <a:ext cx="430560" cy="430560"/>
          </a:xfrm>
          <a:prstGeom prst="rect">
            <a:avLst/>
          </a:prstGeom>
          <a:noFill/>
          <a:ln w="0">
            <a:noFill/>
          </a:ln>
        </p:spPr>
      </p:pic>
      <p:pic>
        <p:nvPicPr>
          <p:cNvPr id="385" name="Grafik 18">
            <a:extLst>
              <a:ext uri="{C183D7F6-B498-43B3-948B-1728B52AA6E4}">
                <adec:decorative xmlns:adec="http://schemas.microsoft.com/office/drawing/2017/decorative" val="1"/>
              </a:ext>
            </a:extLst>
          </p:cNvPr>
          <p:cNvPicPr/>
          <p:nvPr/>
        </p:nvPicPr>
        <p:blipFill>
          <a:blip r:embed="rId10"/>
          <a:stretch/>
        </p:blipFill>
        <p:spPr>
          <a:xfrm>
            <a:off x="9764280" y="5101200"/>
            <a:ext cx="430560" cy="430560"/>
          </a:xfrm>
          <a:prstGeom prst="rect">
            <a:avLst/>
          </a:prstGeom>
          <a:noFill/>
          <a:ln w="0">
            <a:noFill/>
          </a:ln>
        </p:spPr>
      </p:pic>
      <p:pic>
        <p:nvPicPr>
          <p:cNvPr id="386" name="Grafik 19">
            <a:extLst>
              <a:ext uri="{C183D7F6-B498-43B3-948B-1728B52AA6E4}">
                <adec:decorative xmlns:adec="http://schemas.microsoft.com/office/drawing/2017/decorative" val="1"/>
              </a:ext>
            </a:extLst>
          </p:cNvPr>
          <p:cNvPicPr/>
          <p:nvPr/>
        </p:nvPicPr>
        <p:blipFill>
          <a:blip r:embed="rId14">
            <a:extLst>
              <a:ext uri="{96DAC541-7B7A-43D3-8B79-37D633B846F1}">
                <asvg:svgBlip xmlns:asvg="http://schemas.microsoft.com/office/drawing/2016/SVG/main" r:embed="rId15"/>
              </a:ext>
            </a:extLst>
          </a:blip>
          <a:stretch/>
        </p:blipFill>
        <p:spPr>
          <a:xfrm>
            <a:off x="7848720" y="4769280"/>
            <a:ext cx="430560" cy="430560"/>
          </a:xfrm>
          <a:prstGeom prst="rect">
            <a:avLst/>
          </a:prstGeom>
          <a:noFill/>
          <a:ln w="0">
            <a:noFill/>
          </a:ln>
        </p:spPr>
      </p:pic>
      <p:pic>
        <p:nvPicPr>
          <p:cNvPr id="387" name="Grafik 21">
            <a:extLst>
              <a:ext uri="{C183D7F6-B498-43B3-948B-1728B52AA6E4}">
                <adec:decorative xmlns:adec="http://schemas.microsoft.com/office/drawing/2017/decorative" val="1"/>
              </a:ext>
            </a:extLst>
          </p:cNvPr>
          <p:cNvPicPr/>
          <p:nvPr/>
        </p:nvPicPr>
        <p:blipFill>
          <a:blip r:embed="rId16">
            <a:extLst>
              <a:ext uri="{96DAC541-7B7A-43D3-8B79-37D633B846F1}">
                <asvg:svgBlip xmlns:asvg="http://schemas.microsoft.com/office/drawing/2016/SVG/main" r:embed="rId17"/>
              </a:ext>
            </a:extLst>
          </a:blip>
          <a:stretch/>
        </p:blipFill>
        <p:spPr>
          <a:xfrm>
            <a:off x="8109000" y="4769280"/>
            <a:ext cx="430560" cy="430560"/>
          </a:xfrm>
          <a:prstGeom prst="rect">
            <a:avLst/>
          </a:prstGeom>
          <a:noFill/>
          <a:ln w="0">
            <a:noFill/>
          </a:ln>
        </p:spPr>
      </p:pic>
      <p:pic>
        <p:nvPicPr>
          <p:cNvPr id="388" name="Grafik 22">
            <a:extLst>
              <a:ext uri="{C183D7F6-B498-43B3-948B-1728B52AA6E4}">
                <adec:decorative xmlns:adec="http://schemas.microsoft.com/office/drawing/2017/decorative" val="1"/>
              </a:ext>
            </a:extLst>
          </p:cNvPr>
          <p:cNvPicPr/>
          <p:nvPr/>
        </p:nvPicPr>
        <p:blipFill>
          <a:blip r:embed="rId13"/>
          <a:stretch/>
        </p:blipFill>
        <p:spPr>
          <a:xfrm>
            <a:off x="10600920" y="4471560"/>
            <a:ext cx="430560" cy="430560"/>
          </a:xfrm>
          <a:prstGeom prst="rect">
            <a:avLst/>
          </a:prstGeom>
          <a:noFill/>
          <a:ln w="0">
            <a:noFill/>
          </a:ln>
        </p:spPr>
      </p:pic>
      <p:pic>
        <p:nvPicPr>
          <p:cNvPr id="389" name="Grafik 25">
            <a:extLst>
              <a:ext uri="{C183D7F6-B498-43B3-948B-1728B52AA6E4}">
                <adec:decorative xmlns:adec="http://schemas.microsoft.com/office/drawing/2017/decorative" val="1"/>
              </a:ext>
            </a:extLst>
          </p:cNvPr>
          <p:cNvPicPr/>
          <p:nvPr/>
        </p:nvPicPr>
        <p:blipFill>
          <a:blip r:embed="rId9"/>
          <a:stretch/>
        </p:blipFill>
        <p:spPr>
          <a:xfrm>
            <a:off x="10177200" y="4656960"/>
            <a:ext cx="430560" cy="430560"/>
          </a:xfrm>
          <a:prstGeom prst="rect">
            <a:avLst/>
          </a:prstGeom>
          <a:noFill/>
          <a:ln w="0">
            <a:noFill/>
          </a:ln>
        </p:spPr>
      </p:pic>
      <p:pic>
        <p:nvPicPr>
          <p:cNvPr id="390" name="Grafik 26">
            <a:extLst>
              <a:ext uri="{C183D7F6-B498-43B3-948B-1728B52AA6E4}">
                <adec:decorative xmlns:adec="http://schemas.microsoft.com/office/drawing/2017/decorative" val="1"/>
              </a:ext>
            </a:extLst>
          </p:cNvPr>
          <p:cNvPicPr/>
          <p:nvPr/>
        </p:nvPicPr>
        <p:blipFill>
          <a:blip r:embed="rId10"/>
          <a:stretch/>
        </p:blipFill>
        <p:spPr>
          <a:xfrm>
            <a:off x="10550160" y="4780080"/>
            <a:ext cx="430560" cy="430560"/>
          </a:xfrm>
          <a:prstGeom prst="rect">
            <a:avLst/>
          </a:prstGeom>
          <a:noFill/>
          <a:ln w="0">
            <a:noFill/>
          </a:ln>
        </p:spPr>
      </p:pic>
      <p:pic>
        <p:nvPicPr>
          <p:cNvPr id="391" name="Grafik 27">
            <a:extLst>
              <a:ext uri="{C183D7F6-B498-43B3-948B-1728B52AA6E4}">
                <adec:decorative xmlns:adec="http://schemas.microsoft.com/office/drawing/2017/decorative" val="1"/>
              </a:ext>
            </a:extLst>
          </p:cNvPr>
          <p:cNvPicPr/>
          <p:nvPr/>
        </p:nvPicPr>
        <p:blipFill>
          <a:blip r:embed="rId11"/>
          <a:stretch/>
        </p:blipFill>
        <p:spPr>
          <a:xfrm>
            <a:off x="10386720" y="4710240"/>
            <a:ext cx="430560" cy="430560"/>
          </a:xfrm>
          <a:prstGeom prst="rect">
            <a:avLst/>
          </a:prstGeom>
          <a:noFill/>
          <a:ln w="0">
            <a:noFill/>
          </a:ln>
        </p:spPr>
      </p:pic>
      <p:pic>
        <p:nvPicPr>
          <p:cNvPr id="392" name="Grafik 28">
            <a:extLst>
              <a:ext uri="{C183D7F6-B498-43B3-948B-1728B52AA6E4}">
                <adec:decorative xmlns:adec="http://schemas.microsoft.com/office/drawing/2017/decorative" val="1"/>
              </a:ext>
            </a:extLst>
          </p:cNvPr>
          <p:cNvPicPr/>
          <p:nvPr/>
        </p:nvPicPr>
        <p:blipFill>
          <a:blip r:embed="rId12"/>
          <a:stretch/>
        </p:blipFill>
        <p:spPr>
          <a:xfrm>
            <a:off x="10755000" y="4656960"/>
            <a:ext cx="430560" cy="430560"/>
          </a:xfrm>
          <a:prstGeom prst="rect">
            <a:avLst/>
          </a:prstGeom>
          <a:noFill/>
          <a:ln w="0">
            <a:noFill/>
          </a:ln>
        </p:spPr>
      </p:pic>
      <p:pic>
        <p:nvPicPr>
          <p:cNvPr id="393" name="Grafik 29">
            <a:extLst>
              <a:ext uri="{C183D7F6-B498-43B3-948B-1728B52AA6E4}">
                <adec:decorative xmlns:adec="http://schemas.microsoft.com/office/drawing/2017/decorative" val="1"/>
              </a:ext>
            </a:extLst>
          </p:cNvPr>
          <p:cNvPicPr/>
          <p:nvPr/>
        </p:nvPicPr>
        <p:blipFill>
          <a:blip r:embed="rId13"/>
          <a:stretch/>
        </p:blipFill>
        <p:spPr>
          <a:xfrm>
            <a:off x="9279360" y="4076280"/>
            <a:ext cx="430560" cy="430560"/>
          </a:xfrm>
          <a:prstGeom prst="rect">
            <a:avLst/>
          </a:prstGeom>
          <a:noFill/>
          <a:ln w="0">
            <a:noFill/>
          </a:ln>
        </p:spPr>
      </p:pic>
      <p:pic>
        <p:nvPicPr>
          <p:cNvPr id="394" name="Grafik 30">
            <a:extLst>
              <a:ext uri="{C183D7F6-B498-43B3-948B-1728B52AA6E4}">
                <adec:decorative xmlns:adec="http://schemas.microsoft.com/office/drawing/2017/decorative" val="1"/>
              </a:ext>
            </a:extLst>
          </p:cNvPr>
          <p:cNvPicPr/>
          <p:nvPr/>
        </p:nvPicPr>
        <p:blipFill>
          <a:blip r:embed="rId9"/>
          <a:stretch/>
        </p:blipFill>
        <p:spPr>
          <a:xfrm>
            <a:off x="9880560" y="4057200"/>
            <a:ext cx="430560" cy="430560"/>
          </a:xfrm>
          <a:prstGeom prst="rect">
            <a:avLst/>
          </a:prstGeom>
          <a:noFill/>
          <a:ln w="0">
            <a:noFill/>
          </a:ln>
        </p:spPr>
      </p:pic>
      <p:pic>
        <p:nvPicPr>
          <p:cNvPr id="395" name="Grafik 31">
            <a:extLst>
              <a:ext uri="{C183D7F6-B498-43B3-948B-1728B52AA6E4}">
                <adec:decorative xmlns:adec="http://schemas.microsoft.com/office/drawing/2017/decorative" val="1"/>
              </a:ext>
            </a:extLst>
          </p:cNvPr>
          <p:cNvPicPr/>
          <p:nvPr/>
        </p:nvPicPr>
        <p:blipFill>
          <a:blip r:embed="rId10"/>
          <a:stretch/>
        </p:blipFill>
        <p:spPr>
          <a:xfrm>
            <a:off x="10224720" y="4327560"/>
            <a:ext cx="430560" cy="430560"/>
          </a:xfrm>
          <a:prstGeom prst="rect">
            <a:avLst/>
          </a:prstGeom>
          <a:noFill/>
          <a:ln w="0">
            <a:noFill/>
          </a:ln>
        </p:spPr>
      </p:pic>
      <p:pic>
        <p:nvPicPr>
          <p:cNvPr id="396" name="Grafik 32">
            <a:extLst>
              <a:ext uri="{C183D7F6-B498-43B3-948B-1728B52AA6E4}">
                <adec:decorative xmlns:adec="http://schemas.microsoft.com/office/drawing/2017/decorative" val="1"/>
              </a:ext>
            </a:extLst>
          </p:cNvPr>
          <p:cNvPicPr/>
          <p:nvPr/>
        </p:nvPicPr>
        <p:blipFill>
          <a:blip r:embed="rId11"/>
          <a:stretch/>
        </p:blipFill>
        <p:spPr>
          <a:xfrm>
            <a:off x="9908280" y="4368240"/>
            <a:ext cx="430560" cy="430560"/>
          </a:xfrm>
          <a:prstGeom prst="rect">
            <a:avLst/>
          </a:prstGeom>
          <a:noFill/>
          <a:ln w="0">
            <a:noFill/>
          </a:ln>
        </p:spPr>
      </p:pic>
      <p:pic>
        <p:nvPicPr>
          <p:cNvPr id="397" name="Grafik 33">
            <a:extLst>
              <a:ext uri="{C183D7F6-B498-43B3-948B-1728B52AA6E4}">
                <adec:decorative xmlns:adec="http://schemas.microsoft.com/office/drawing/2017/decorative" val="1"/>
              </a:ext>
            </a:extLst>
          </p:cNvPr>
          <p:cNvPicPr/>
          <p:nvPr/>
        </p:nvPicPr>
        <p:blipFill>
          <a:blip r:embed="rId12"/>
          <a:stretch/>
        </p:blipFill>
        <p:spPr>
          <a:xfrm>
            <a:off x="10066320" y="4157640"/>
            <a:ext cx="430560" cy="430560"/>
          </a:xfrm>
          <a:prstGeom prst="rect">
            <a:avLst/>
          </a:prstGeom>
          <a:noFill/>
          <a:ln w="0">
            <a:noFill/>
          </a:ln>
        </p:spPr>
      </p:pic>
      <p:pic>
        <p:nvPicPr>
          <p:cNvPr id="398" name="Grafik 34">
            <a:extLst>
              <a:ext uri="{C183D7F6-B498-43B3-948B-1728B52AA6E4}">
                <adec:decorative xmlns:adec="http://schemas.microsoft.com/office/drawing/2017/decorative" val="1"/>
              </a:ext>
            </a:extLst>
          </p:cNvPr>
          <p:cNvPicPr/>
          <p:nvPr/>
        </p:nvPicPr>
        <p:blipFill>
          <a:blip r:embed="rId13"/>
          <a:stretch/>
        </p:blipFill>
        <p:spPr>
          <a:xfrm>
            <a:off x="9660960" y="4710240"/>
            <a:ext cx="430560" cy="430560"/>
          </a:xfrm>
          <a:prstGeom prst="rect">
            <a:avLst/>
          </a:prstGeom>
          <a:noFill/>
          <a:ln w="0">
            <a:noFill/>
          </a:ln>
        </p:spPr>
      </p:pic>
      <p:pic>
        <p:nvPicPr>
          <p:cNvPr id="399" name="Grafik 35">
            <a:extLst>
              <a:ext uri="{C183D7F6-B498-43B3-948B-1728B52AA6E4}">
                <adec:decorative xmlns:adec="http://schemas.microsoft.com/office/drawing/2017/decorative" val="1"/>
              </a:ext>
            </a:extLst>
          </p:cNvPr>
          <p:cNvPicPr/>
          <p:nvPr/>
        </p:nvPicPr>
        <p:blipFill>
          <a:blip r:embed="rId9"/>
          <a:stretch/>
        </p:blipFill>
        <p:spPr>
          <a:xfrm>
            <a:off x="10710720" y="4327560"/>
            <a:ext cx="430560" cy="430560"/>
          </a:xfrm>
          <a:prstGeom prst="rect">
            <a:avLst/>
          </a:prstGeom>
          <a:noFill/>
          <a:ln w="0">
            <a:noFill/>
          </a:ln>
        </p:spPr>
      </p:pic>
      <p:pic>
        <p:nvPicPr>
          <p:cNvPr id="400" name="Grafik 36">
            <a:extLst>
              <a:ext uri="{C183D7F6-B498-43B3-948B-1728B52AA6E4}">
                <adec:decorative xmlns:adec="http://schemas.microsoft.com/office/drawing/2017/decorative" val="1"/>
              </a:ext>
            </a:extLst>
          </p:cNvPr>
          <p:cNvPicPr/>
          <p:nvPr/>
        </p:nvPicPr>
        <p:blipFill>
          <a:blip r:embed="rId10"/>
          <a:stretch/>
        </p:blipFill>
        <p:spPr>
          <a:xfrm>
            <a:off x="8025480" y="5005440"/>
            <a:ext cx="430560" cy="430560"/>
          </a:xfrm>
          <a:prstGeom prst="rect">
            <a:avLst/>
          </a:prstGeom>
          <a:noFill/>
          <a:ln w="0">
            <a:noFill/>
          </a:ln>
        </p:spPr>
      </p:pic>
      <p:pic>
        <p:nvPicPr>
          <p:cNvPr id="401" name="Grafik 37">
            <a:extLst>
              <a:ext uri="{C183D7F6-B498-43B3-948B-1728B52AA6E4}">
                <adec:decorative xmlns:adec="http://schemas.microsoft.com/office/drawing/2017/decorative" val="1"/>
              </a:ext>
            </a:extLst>
          </p:cNvPr>
          <p:cNvPicPr/>
          <p:nvPr/>
        </p:nvPicPr>
        <p:blipFill>
          <a:blip r:embed="rId11"/>
          <a:stretch/>
        </p:blipFill>
        <p:spPr>
          <a:xfrm>
            <a:off x="10046520" y="5075640"/>
            <a:ext cx="430560" cy="430560"/>
          </a:xfrm>
          <a:prstGeom prst="rect">
            <a:avLst/>
          </a:prstGeom>
          <a:noFill/>
          <a:ln w="0">
            <a:noFill/>
          </a:ln>
        </p:spPr>
      </p:pic>
      <p:pic>
        <p:nvPicPr>
          <p:cNvPr id="402" name="Grafik 38">
            <a:extLst>
              <a:ext uri="{C183D7F6-B498-43B3-948B-1728B52AA6E4}">
                <adec:decorative xmlns:adec="http://schemas.microsoft.com/office/drawing/2017/decorative" val="1"/>
              </a:ext>
            </a:extLst>
          </p:cNvPr>
          <p:cNvPicPr/>
          <p:nvPr/>
        </p:nvPicPr>
        <p:blipFill>
          <a:blip r:embed="rId12"/>
          <a:stretch/>
        </p:blipFill>
        <p:spPr>
          <a:xfrm>
            <a:off x="9266760" y="4507560"/>
            <a:ext cx="430560" cy="430560"/>
          </a:xfrm>
          <a:prstGeom prst="rect">
            <a:avLst/>
          </a:prstGeom>
          <a:noFill/>
          <a:ln w="0">
            <a:noFill/>
          </a:ln>
        </p:spPr>
      </p:pic>
      <p:pic>
        <p:nvPicPr>
          <p:cNvPr id="403" name="Grafik 39">
            <a:extLst>
              <a:ext uri="{C183D7F6-B498-43B3-948B-1728B52AA6E4}">
                <adec:decorative xmlns:adec="http://schemas.microsoft.com/office/drawing/2017/decorative" val="1"/>
              </a:ext>
            </a:extLst>
          </p:cNvPr>
          <p:cNvPicPr/>
          <p:nvPr/>
        </p:nvPicPr>
        <p:blipFill>
          <a:blip r:embed="rId13"/>
          <a:stretch/>
        </p:blipFill>
        <p:spPr>
          <a:xfrm>
            <a:off x="10348920" y="4985280"/>
            <a:ext cx="430560" cy="430560"/>
          </a:xfrm>
          <a:prstGeom prst="rect">
            <a:avLst/>
          </a:prstGeom>
          <a:noFill/>
          <a:ln w="0">
            <a:noFill/>
          </a:ln>
        </p:spPr>
      </p:pic>
      <p:pic>
        <p:nvPicPr>
          <p:cNvPr id="404" name="Grafik 40">
            <a:extLst>
              <a:ext uri="{C183D7F6-B498-43B3-948B-1728B52AA6E4}">
                <adec:decorative xmlns:adec="http://schemas.microsoft.com/office/drawing/2017/decorative" val="1"/>
              </a:ext>
            </a:extLst>
          </p:cNvPr>
          <p:cNvPicPr/>
          <p:nvPr/>
        </p:nvPicPr>
        <p:blipFill>
          <a:blip r:embed="rId18"/>
          <a:stretch/>
        </p:blipFill>
        <p:spPr>
          <a:xfrm>
            <a:off x="10822680" y="3442680"/>
            <a:ext cx="430560" cy="430560"/>
          </a:xfrm>
          <a:prstGeom prst="rect">
            <a:avLst/>
          </a:prstGeom>
          <a:noFill/>
          <a:ln w="0">
            <a:noFill/>
          </a:ln>
        </p:spPr>
      </p:pic>
      <p:pic>
        <p:nvPicPr>
          <p:cNvPr id="405" name="Grafik 41">
            <a:extLst>
              <a:ext uri="{C183D7F6-B498-43B3-948B-1728B52AA6E4}">
                <adec:decorative xmlns:adec="http://schemas.microsoft.com/office/drawing/2017/decorative" val="1"/>
              </a:ext>
            </a:extLst>
          </p:cNvPr>
          <p:cNvPicPr/>
          <p:nvPr/>
        </p:nvPicPr>
        <p:blipFill>
          <a:blip r:embed="rId18"/>
          <a:stretch/>
        </p:blipFill>
        <p:spPr>
          <a:xfrm>
            <a:off x="9408960" y="5563080"/>
            <a:ext cx="430560" cy="430560"/>
          </a:xfrm>
          <a:prstGeom prst="rect">
            <a:avLst/>
          </a:prstGeom>
          <a:noFill/>
          <a:ln w="0">
            <a:noFill/>
          </a:ln>
        </p:spPr>
      </p:pic>
      <p:pic>
        <p:nvPicPr>
          <p:cNvPr id="406" name="Grafik 42">
            <a:extLst>
              <a:ext uri="{C183D7F6-B498-43B3-948B-1728B52AA6E4}">
                <adec:decorative xmlns:adec="http://schemas.microsoft.com/office/drawing/2017/decorative" val="1"/>
              </a:ext>
            </a:extLst>
          </p:cNvPr>
          <p:cNvPicPr/>
          <p:nvPr/>
        </p:nvPicPr>
        <p:blipFill>
          <a:blip r:embed="rId18"/>
          <a:stretch/>
        </p:blipFill>
        <p:spPr>
          <a:xfrm>
            <a:off x="9279360" y="5949360"/>
            <a:ext cx="430560" cy="430560"/>
          </a:xfrm>
          <a:prstGeom prst="rect">
            <a:avLst/>
          </a:prstGeom>
          <a:noFill/>
          <a:ln w="0">
            <a:noFill/>
          </a:ln>
        </p:spPr>
      </p:pic>
      <p:pic>
        <p:nvPicPr>
          <p:cNvPr id="407" name="Grafik 43">
            <a:extLst>
              <a:ext uri="{C183D7F6-B498-43B3-948B-1728B52AA6E4}">
                <adec:decorative xmlns:adec="http://schemas.microsoft.com/office/drawing/2017/decorative" val="1"/>
              </a:ext>
            </a:extLst>
          </p:cNvPr>
          <p:cNvPicPr/>
          <p:nvPr/>
        </p:nvPicPr>
        <p:blipFill>
          <a:blip r:embed="rId18"/>
          <a:stretch/>
        </p:blipFill>
        <p:spPr>
          <a:xfrm>
            <a:off x="9043560" y="5643000"/>
            <a:ext cx="430560" cy="430560"/>
          </a:xfrm>
          <a:prstGeom prst="rect">
            <a:avLst/>
          </a:prstGeom>
          <a:noFill/>
          <a:ln w="0">
            <a:noFill/>
          </a:ln>
        </p:spPr>
      </p:pic>
      <p:pic>
        <p:nvPicPr>
          <p:cNvPr id="408" name="Grafik 44">
            <a:extLst>
              <a:ext uri="{C183D7F6-B498-43B3-948B-1728B52AA6E4}">
                <adec:decorative xmlns:adec="http://schemas.microsoft.com/office/drawing/2017/decorative" val="1"/>
              </a:ext>
            </a:extLst>
          </p:cNvPr>
          <p:cNvPicPr/>
          <p:nvPr/>
        </p:nvPicPr>
        <p:blipFill>
          <a:blip r:embed="rId19"/>
          <a:stretch/>
        </p:blipFill>
        <p:spPr>
          <a:xfrm>
            <a:off x="10560600" y="3573000"/>
            <a:ext cx="430560" cy="430560"/>
          </a:xfrm>
          <a:prstGeom prst="rect">
            <a:avLst/>
          </a:prstGeom>
          <a:noFill/>
          <a:ln w="0">
            <a:noFill/>
          </a:ln>
        </p:spPr>
      </p:pic>
      <p:pic>
        <p:nvPicPr>
          <p:cNvPr id="409" name="Grafik 45">
            <a:extLst>
              <a:ext uri="{C183D7F6-B498-43B3-948B-1728B52AA6E4}">
                <adec:decorative xmlns:adec="http://schemas.microsoft.com/office/drawing/2017/decorative" val="1"/>
              </a:ext>
            </a:extLst>
          </p:cNvPr>
          <p:cNvPicPr/>
          <p:nvPr/>
        </p:nvPicPr>
        <p:blipFill>
          <a:blip r:embed="rId19"/>
          <a:stretch/>
        </p:blipFill>
        <p:spPr>
          <a:xfrm>
            <a:off x="8840520" y="5746320"/>
            <a:ext cx="430560" cy="430560"/>
          </a:xfrm>
          <a:prstGeom prst="rect">
            <a:avLst/>
          </a:prstGeom>
          <a:noFill/>
          <a:ln w="0">
            <a:noFill/>
          </a:ln>
        </p:spPr>
      </p:pic>
      <p:pic>
        <p:nvPicPr>
          <p:cNvPr id="410" name="Grafik 46">
            <a:extLst>
              <a:ext uri="{C183D7F6-B498-43B3-948B-1728B52AA6E4}">
                <adec:decorative xmlns:adec="http://schemas.microsoft.com/office/drawing/2017/decorative" val="1"/>
              </a:ext>
            </a:extLst>
          </p:cNvPr>
          <p:cNvPicPr/>
          <p:nvPr/>
        </p:nvPicPr>
        <p:blipFill>
          <a:blip r:embed="rId9"/>
          <a:stretch/>
        </p:blipFill>
        <p:spPr>
          <a:xfrm>
            <a:off x="8209080" y="4939200"/>
            <a:ext cx="430560" cy="430560"/>
          </a:xfrm>
          <a:prstGeom prst="rect">
            <a:avLst/>
          </a:prstGeom>
          <a:noFill/>
          <a:ln w="0">
            <a:noFill/>
          </a:ln>
        </p:spPr>
      </p:pic>
      <p:sp>
        <p:nvSpPr>
          <p:cNvPr id="45" name="Textfeld 44" descr="Image source">
            <a:extLst>
              <a:ext uri="{FF2B5EF4-FFF2-40B4-BE49-F238E27FC236}">
                <a16:creationId xmlns:a16="http://schemas.microsoft.com/office/drawing/2014/main" id="{140E1661-7588-4795-A82F-B4541826E6B8}"/>
              </a:ext>
            </a:extLst>
          </p:cNvPr>
          <p:cNvSpPr txBox="1"/>
          <p:nvPr/>
        </p:nvSpPr>
        <p:spPr>
          <a:xfrm>
            <a:off x="406230" y="6325380"/>
            <a:ext cx="3724410"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Hey, J. (2021). Sampling bias. Retrieved June 25, 2025, from </a:t>
            </a:r>
            <a:r>
              <a:rPr lang="en-US" sz="700" dirty="0">
                <a:solidFill>
                  <a:schemeClr val="bg1">
                    <a:lumMod val="75000"/>
                  </a:schemeClr>
                </a:solidFill>
                <a:latin typeface="Arial" panose="020B0604020202020204" pitchFamily="34" charset="0"/>
                <a:cs typeface="Arial" panose="020B0604020202020204" pitchFamily="34" charset="0"/>
                <a:hlinkClick r:id="rId20">
                  <a:extLst>
                    <a:ext uri="{A12FA001-AC4F-418D-AE19-62706E023703}">
                      <ahyp:hlinkClr xmlns:ahyp="http://schemas.microsoft.com/office/drawing/2018/hyperlinkcolor" val="tx"/>
                    </a:ext>
                  </a:extLst>
                </a:hlinkClick>
              </a:rPr>
              <a:t>https://sketchplanations.com/sampling-bias</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Grafik 7">
            <a:extLst>
              <a:ext uri="{C183D7F6-B498-43B3-948B-1728B52AA6E4}">
                <adec:decorative xmlns:adec="http://schemas.microsoft.com/office/drawing/2017/decorative" val="1"/>
              </a:ext>
            </a:extLst>
          </p:cNvPr>
          <p:cNvPicPr/>
          <p:nvPr/>
        </p:nvPicPr>
        <p:blipFill>
          <a:blip r:embed="rId3">
            <a:extLst>
              <a:ext uri="{96DAC541-7B7A-43D3-8B79-37D633B846F1}">
                <asvg:svgBlip xmlns:asvg="http://schemas.microsoft.com/office/drawing/2016/SVG/main" r:embed="rId4"/>
              </a:ext>
            </a:extLst>
          </a:blip>
          <a:stretch/>
        </p:blipFill>
        <p:spPr>
          <a:xfrm>
            <a:off x="7886880" y="4157640"/>
            <a:ext cx="912960" cy="912960"/>
          </a:xfrm>
          <a:prstGeom prst="rect">
            <a:avLst/>
          </a:prstGeom>
          <a:noFill/>
          <a:ln w="0">
            <a:noFill/>
          </a:ln>
        </p:spPr>
      </p:pic>
      <p:pic>
        <p:nvPicPr>
          <p:cNvPr id="412" name="Grafik 3">
            <a:extLst>
              <a:ext uri="{C183D7F6-B498-43B3-948B-1728B52AA6E4}">
                <adec:decorative xmlns:adec="http://schemas.microsoft.com/office/drawing/2017/decorative" val="1"/>
              </a:ext>
            </a:extLst>
          </p:cNvPr>
          <p:cNvPicPr/>
          <p:nvPr/>
        </p:nvPicPr>
        <p:blipFill>
          <a:blip r:embed="rId5"/>
          <a:srcRect l="12300" r="725" b="86546"/>
          <a:stretch/>
        </p:blipFill>
        <p:spPr>
          <a:xfrm>
            <a:off x="4320" y="-15120"/>
            <a:ext cx="12190680" cy="928080"/>
          </a:xfrm>
          <a:prstGeom prst="rect">
            <a:avLst/>
          </a:prstGeom>
          <a:noFill/>
          <a:ln w="0">
            <a:noFill/>
          </a:ln>
        </p:spPr>
      </p:pic>
      <p:pic>
        <p:nvPicPr>
          <p:cNvPr id="413" name="Grafik 4">
            <a:extLst>
              <a:ext uri="{C183D7F6-B498-43B3-948B-1728B52AA6E4}">
                <adec:decorative xmlns:adec="http://schemas.microsoft.com/office/drawing/2017/decorative" val="1"/>
              </a:ext>
            </a:extLst>
          </p:cNvPr>
          <p:cNvPicPr/>
          <p:nvPr/>
        </p:nvPicPr>
        <p:blipFill>
          <a:blip r:embed="rId6"/>
          <a:stretch/>
        </p:blipFill>
        <p:spPr>
          <a:xfrm>
            <a:off x="10408320" y="159840"/>
            <a:ext cx="1572120" cy="563760"/>
          </a:xfrm>
          <a:prstGeom prst="rect">
            <a:avLst/>
          </a:prstGeom>
          <a:noFill/>
          <a:ln w="0">
            <a:noFill/>
          </a:ln>
        </p:spPr>
      </p:pic>
      <p:sp>
        <p:nvSpPr>
          <p:cNvPr id="41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B0FD5E1D-A597-43A4-8A87-10B7B602F202}" type="slidenum">
              <a:rPr lang="en-US" sz="1200" b="0" strike="noStrike" spc="-1" smtClean="0">
                <a:solidFill>
                  <a:schemeClr val="lt1">
                    <a:lumMod val="50000"/>
                  </a:schemeClr>
                </a:solidFill>
              </a:rPr>
              <a:t>22</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E5A14346-0108-46FC-9ECE-3AAE25169900}"/>
              </a:ext>
            </a:extLst>
          </p:cNvPr>
          <p:cNvSpPr>
            <a:spLocks noGrp="1"/>
          </p:cNvSpPr>
          <p:nvPr>
            <p:ph type="title"/>
          </p:nvPr>
        </p:nvSpPr>
        <p:spPr>
          <a:xfrm>
            <a:off x="309280" y="91160"/>
            <a:ext cx="5603840" cy="910800"/>
          </a:xfrm>
        </p:spPr>
        <p:txBody>
          <a:bodyPr/>
          <a:lstStyle/>
          <a:p>
            <a:r>
              <a:rPr lang="en-US" sz="2400" dirty="0">
                <a:solidFill>
                  <a:schemeClr val="bg1"/>
                </a:solidFill>
                <a:latin typeface="Arial" panose="020B0604020202020204" pitchFamily="34" charset="0"/>
                <a:cs typeface="Arial" panose="020B0604020202020204" pitchFamily="34" charset="0"/>
              </a:rPr>
              <a:t>Total Survey Error Framework</a:t>
            </a:r>
          </a:p>
        </p:txBody>
      </p:sp>
      <p:pic>
        <p:nvPicPr>
          <p:cNvPr id="416" name="Grafik 9">
            <a:extLst>
              <a:ext uri="{C183D7F6-B498-43B3-948B-1728B52AA6E4}">
                <adec:decorative xmlns:adec="http://schemas.microsoft.com/office/drawing/2017/decorative" val="1"/>
              </a:ext>
            </a:extLst>
          </p:cNvPr>
          <p:cNvPicPr/>
          <p:nvPr/>
        </p:nvPicPr>
        <p:blipFill>
          <a:blip r:embed="rId7"/>
          <a:stretch/>
        </p:blipFill>
        <p:spPr>
          <a:xfrm>
            <a:off x="9182520" y="101880"/>
            <a:ext cx="987480" cy="621720"/>
          </a:xfrm>
          <a:prstGeom prst="rect">
            <a:avLst/>
          </a:prstGeom>
          <a:noFill/>
          <a:ln w="0">
            <a:noFill/>
          </a:ln>
        </p:spPr>
      </p:pic>
      <p:sp>
        <p:nvSpPr>
          <p:cNvPr id="417" name="Rechteck 23"/>
          <p:cNvSpPr/>
          <p:nvPr/>
        </p:nvSpPr>
        <p:spPr>
          <a:xfrm>
            <a:off x="373320" y="1196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Adjustment Error</a:t>
            </a:r>
            <a:endParaRPr lang="en-US" sz="2800" b="0" strike="noStrike" spc="-1" dirty="0">
              <a:solidFill>
                <a:srgbClr val="000000"/>
              </a:solidFill>
              <a:latin typeface="Calibri"/>
            </a:endParaRPr>
          </a:p>
        </p:txBody>
      </p:sp>
      <p:sp>
        <p:nvSpPr>
          <p:cNvPr id="418" name="Textfeld 20"/>
          <p:cNvSpPr/>
          <p:nvPr/>
        </p:nvSpPr>
        <p:spPr>
          <a:xfrm>
            <a:off x="407520" y="1772640"/>
            <a:ext cx="1109232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Adjustment error occurs during the data processing phase when researchers apply adjustments or weights to correct for coverage, sampling, or nonresponse errors.</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These adjustments can introduce errors if the weighting or adjustment models are inaccurate.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In web surveys, adjustments are often made to account for demographic imbalances.</a:t>
            </a:r>
            <a:endParaRPr lang="en-US" sz="1800" b="0" strike="noStrike" spc="-1" dirty="0">
              <a:solidFill>
                <a:srgbClr val="000000"/>
              </a:solidFill>
              <a:latin typeface="Calibri"/>
            </a:endParaRPr>
          </a:p>
        </p:txBody>
      </p:sp>
      <p:sp>
        <p:nvSpPr>
          <p:cNvPr id="419" name="Textfeld 24"/>
          <p:cNvSpPr/>
          <p:nvPr/>
        </p:nvSpPr>
        <p:spPr>
          <a:xfrm>
            <a:off x="407520" y="3537000"/>
            <a:ext cx="5183280" cy="246075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In a web survey on political opinions, weights are applied to compensate for underrepresentation of older respondents.</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If the weighting model does not accurately reflect the political leanings of the older population, it can lead to biased estimates of overall political opinions (adjustment bias).</a:t>
            </a:r>
            <a:endParaRPr lang="en-US" sz="1800" b="0" strike="noStrike" spc="-1" dirty="0">
              <a:solidFill>
                <a:srgbClr val="000000"/>
              </a:solidFill>
              <a:latin typeface="Calibri"/>
            </a:endParaRPr>
          </a:p>
        </p:txBody>
      </p:sp>
      <p:pic>
        <p:nvPicPr>
          <p:cNvPr id="420" name="Grafik 12">
            <a:extLst>
              <a:ext uri="{C183D7F6-B498-43B3-948B-1728B52AA6E4}">
                <adec:decorative xmlns:adec="http://schemas.microsoft.com/office/drawing/2017/decorative" val="1"/>
              </a:ext>
            </a:extLst>
          </p:cNvPr>
          <p:cNvPicPr/>
          <p:nvPr/>
        </p:nvPicPr>
        <p:blipFill>
          <a:blip r:embed="rId8"/>
          <a:stretch/>
        </p:blipFill>
        <p:spPr>
          <a:xfrm>
            <a:off x="9590040" y="4394160"/>
            <a:ext cx="430560" cy="430560"/>
          </a:xfrm>
          <a:prstGeom prst="rect">
            <a:avLst/>
          </a:prstGeom>
          <a:noFill/>
          <a:ln w="0">
            <a:noFill/>
          </a:ln>
        </p:spPr>
      </p:pic>
      <p:pic>
        <p:nvPicPr>
          <p:cNvPr id="421" name="Grafik 13">
            <a:extLst>
              <a:ext uri="{C183D7F6-B498-43B3-948B-1728B52AA6E4}">
                <adec:decorative xmlns:adec="http://schemas.microsoft.com/office/drawing/2017/decorative" val="1"/>
              </a:ext>
            </a:extLst>
          </p:cNvPr>
          <p:cNvPicPr/>
          <p:nvPr/>
        </p:nvPicPr>
        <p:blipFill>
          <a:blip r:embed="rId9"/>
          <a:stretch/>
        </p:blipFill>
        <p:spPr>
          <a:xfrm>
            <a:off x="9422280" y="4235760"/>
            <a:ext cx="430560" cy="430560"/>
          </a:xfrm>
          <a:prstGeom prst="rect">
            <a:avLst/>
          </a:prstGeom>
          <a:noFill/>
          <a:ln w="0">
            <a:noFill/>
          </a:ln>
        </p:spPr>
      </p:pic>
      <p:pic>
        <p:nvPicPr>
          <p:cNvPr id="422" name="Grafik 14">
            <a:extLst>
              <a:ext uri="{C183D7F6-B498-43B3-948B-1728B52AA6E4}">
                <adec:decorative xmlns:adec="http://schemas.microsoft.com/office/drawing/2017/decorative" val="1"/>
              </a:ext>
            </a:extLst>
          </p:cNvPr>
          <p:cNvPicPr/>
          <p:nvPr/>
        </p:nvPicPr>
        <p:blipFill>
          <a:blip r:embed="rId10"/>
          <a:stretch/>
        </p:blipFill>
        <p:spPr>
          <a:xfrm>
            <a:off x="9704160" y="4136400"/>
            <a:ext cx="430560" cy="430560"/>
          </a:xfrm>
          <a:prstGeom prst="rect">
            <a:avLst/>
          </a:prstGeom>
          <a:noFill/>
          <a:ln w="0">
            <a:noFill/>
          </a:ln>
        </p:spPr>
      </p:pic>
      <p:pic>
        <p:nvPicPr>
          <p:cNvPr id="423" name="Grafik 15">
            <a:extLst>
              <a:ext uri="{C183D7F6-B498-43B3-948B-1728B52AA6E4}">
                <adec:decorative xmlns:adec="http://schemas.microsoft.com/office/drawing/2017/decorative" val="1"/>
              </a:ext>
            </a:extLst>
          </p:cNvPr>
          <p:cNvPicPr/>
          <p:nvPr/>
        </p:nvPicPr>
        <p:blipFill>
          <a:blip r:embed="rId11"/>
          <a:stretch/>
        </p:blipFill>
        <p:spPr>
          <a:xfrm>
            <a:off x="9724680" y="4543560"/>
            <a:ext cx="430560" cy="430560"/>
          </a:xfrm>
          <a:prstGeom prst="rect">
            <a:avLst/>
          </a:prstGeom>
          <a:noFill/>
          <a:ln w="0">
            <a:noFill/>
          </a:ln>
        </p:spPr>
      </p:pic>
      <p:pic>
        <p:nvPicPr>
          <p:cNvPr id="424" name="Grafik 16">
            <a:extLst>
              <a:ext uri="{C183D7F6-B498-43B3-948B-1728B52AA6E4}">
                <adec:decorative xmlns:adec="http://schemas.microsoft.com/office/drawing/2017/decorative" val="1"/>
              </a:ext>
            </a:extLst>
          </p:cNvPr>
          <p:cNvPicPr/>
          <p:nvPr/>
        </p:nvPicPr>
        <p:blipFill>
          <a:blip r:embed="rId12"/>
          <a:stretch/>
        </p:blipFill>
        <p:spPr>
          <a:xfrm>
            <a:off x="10448640" y="4183560"/>
            <a:ext cx="430560" cy="430560"/>
          </a:xfrm>
          <a:prstGeom prst="rect">
            <a:avLst/>
          </a:prstGeom>
          <a:noFill/>
          <a:ln w="0">
            <a:noFill/>
          </a:ln>
        </p:spPr>
      </p:pic>
      <p:pic>
        <p:nvPicPr>
          <p:cNvPr id="425" name="Grafik 17">
            <a:extLst>
              <a:ext uri="{C183D7F6-B498-43B3-948B-1728B52AA6E4}">
                <adec:decorative xmlns:adec="http://schemas.microsoft.com/office/drawing/2017/decorative" val="1"/>
              </a:ext>
            </a:extLst>
          </p:cNvPr>
          <p:cNvPicPr/>
          <p:nvPr/>
        </p:nvPicPr>
        <p:blipFill>
          <a:blip r:embed="rId8"/>
          <a:stretch/>
        </p:blipFill>
        <p:spPr>
          <a:xfrm>
            <a:off x="8383320" y="4831560"/>
            <a:ext cx="430560" cy="430560"/>
          </a:xfrm>
          <a:prstGeom prst="rect">
            <a:avLst/>
          </a:prstGeom>
          <a:noFill/>
          <a:ln w="0">
            <a:noFill/>
          </a:ln>
        </p:spPr>
      </p:pic>
      <p:pic>
        <p:nvPicPr>
          <p:cNvPr id="426" name="Grafik 18">
            <a:extLst>
              <a:ext uri="{C183D7F6-B498-43B3-948B-1728B52AA6E4}">
                <adec:decorative xmlns:adec="http://schemas.microsoft.com/office/drawing/2017/decorative" val="1"/>
              </a:ext>
            </a:extLst>
          </p:cNvPr>
          <p:cNvPicPr/>
          <p:nvPr/>
        </p:nvPicPr>
        <p:blipFill>
          <a:blip r:embed="rId9"/>
          <a:stretch/>
        </p:blipFill>
        <p:spPr>
          <a:xfrm>
            <a:off x="9764280" y="5101200"/>
            <a:ext cx="430560" cy="430560"/>
          </a:xfrm>
          <a:prstGeom prst="rect">
            <a:avLst/>
          </a:prstGeom>
          <a:noFill/>
          <a:ln w="0">
            <a:noFill/>
          </a:ln>
        </p:spPr>
      </p:pic>
      <p:pic>
        <p:nvPicPr>
          <p:cNvPr id="427" name="Grafik 19">
            <a:extLst>
              <a:ext uri="{C183D7F6-B498-43B3-948B-1728B52AA6E4}">
                <adec:decorative xmlns:adec="http://schemas.microsoft.com/office/drawing/2017/decorative" val="1"/>
              </a:ext>
            </a:extLst>
          </p:cNvPr>
          <p:cNvPicPr/>
          <p:nvPr/>
        </p:nvPicPr>
        <p:blipFill>
          <a:blip r:embed="rId13"/>
          <a:stretch/>
        </p:blipFill>
        <p:spPr>
          <a:xfrm>
            <a:off x="8109000" y="4769280"/>
            <a:ext cx="430560" cy="430560"/>
          </a:xfrm>
          <a:prstGeom prst="rect">
            <a:avLst/>
          </a:prstGeom>
          <a:noFill/>
          <a:ln w="0">
            <a:noFill/>
          </a:ln>
        </p:spPr>
      </p:pic>
      <p:pic>
        <p:nvPicPr>
          <p:cNvPr id="428" name="Grafik 21">
            <a:extLst>
              <a:ext uri="{C183D7F6-B498-43B3-948B-1728B52AA6E4}">
                <adec:decorative xmlns:adec="http://schemas.microsoft.com/office/drawing/2017/decorative" val="1"/>
              </a:ext>
            </a:extLst>
          </p:cNvPr>
          <p:cNvPicPr/>
          <p:nvPr/>
        </p:nvPicPr>
        <p:blipFill>
          <a:blip r:embed="rId12"/>
          <a:stretch/>
        </p:blipFill>
        <p:spPr>
          <a:xfrm>
            <a:off x="10600920" y="4471560"/>
            <a:ext cx="430560" cy="430560"/>
          </a:xfrm>
          <a:prstGeom prst="rect">
            <a:avLst/>
          </a:prstGeom>
          <a:noFill/>
          <a:ln w="0">
            <a:noFill/>
          </a:ln>
        </p:spPr>
      </p:pic>
      <p:pic>
        <p:nvPicPr>
          <p:cNvPr id="429" name="Grafik 22">
            <a:extLst>
              <a:ext uri="{C183D7F6-B498-43B3-948B-1728B52AA6E4}">
                <adec:decorative xmlns:adec="http://schemas.microsoft.com/office/drawing/2017/decorative" val="1"/>
              </a:ext>
            </a:extLst>
          </p:cNvPr>
          <p:cNvPicPr/>
          <p:nvPr/>
        </p:nvPicPr>
        <p:blipFill>
          <a:blip r:embed="rId8"/>
          <a:stretch/>
        </p:blipFill>
        <p:spPr>
          <a:xfrm>
            <a:off x="10177200" y="4656960"/>
            <a:ext cx="430560" cy="430560"/>
          </a:xfrm>
          <a:prstGeom prst="rect">
            <a:avLst/>
          </a:prstGeom>
          <a:noFill/>
          <a:ln w="0">
            <a:noFill/>
          </a:ln>
        </p:spPr>
      </p:pic>
      <p:pic>
        <p:nvPicPr>
          <p:cNvPr id="430" name="Grafik 25">
            <a:extLst>
              <a:ext uri="{C183D7F6-B498-43B3-948B-1728B52AA6E4}">
                <adec:decorative xmlns:adec="http://schemas.microsoft.com/office/drawing/2017/decorative" val="1"/>
              </a:ext>
            </a:extLst>
          </p:cNvPr>
          <p:cNvPicPr/>
          <p:nvPr/>
        </p:nvPicPr>
        <p:blipFill>
          <a:blip r:embed="rId9"/>
          <a:stretch/>
        </p:blipFill>
        <p:spPr>
          <a:xfrm>
            <a:off x="10550160" y="4780080"/>
            <a:ext cx="430560" cy="430560"/>
          </a:xfrm>
          <a:prstGeom prst="rect">
            <a:avLst/>
          </a:prstGeom>
          <a:noFill/>
          <a:ln w="0">
            <a:noFill/>
          </a:ln>
        </p:spPr>
      </p:pic>
      <p:pic>
        <p:nvPicPr>
          <p:cNvPr id="431" name="Grafik 26">
            <a:extLst>
              <a:ext uri="{C183D7F6-B498-43B3-948B-1728B52AA6E4}">
                <adec:decorative xmlns:adec="http://schemas.microsoft.com/office/drawing/2017/decorative" val="1"/>
              </a:ext>
            </a:extLst>
          </p:cNvPr>
          <p:cNvPicPr/>
          <p:nvPr/>
        </p:nvPicPr>
        <p:blipFill>
          <a:blip r:embed="rId10"/>
          <a:stretch/>
        </p:blipFill>
        <p:spPr>
          <a:xfrm>
            <a:off x="10386720" y="4710240"/>
            <a:ext cx="430560" cy="430560"/>
          </a:xfrm>
          <a:prstGeom prst="rect">
            <a:avLst/>
          </a:prstGeom>
          <a:noFill/>
          <a:ln w="0">
            <a:noFill/>
          </a:ln>
        </p:spPr>
      </p:pic>
      <p:pic>
        <p:nvPicPr>
          <p:cNvPr id="432" name="Grafik 27">
            <a:extLst>
              <a:ext uri="{C183D7F6-B498-43B3-948B-1728B52AA6E4}">
                <adec:decorative xmlns:adec="http://schemas.microsoft.com/office/drawing/2017/decorative" val="1"/>
              </a:ext>
            </a:extLst>
          </p:cNvPr>
          <p:cNvPicPr/>
          <p:nvPr/>
        </p:nvPicPr>
        <p:blipFill>
          <a:blip r:embed="rId11"/>
          <a:stretch/>
        </p:blipFill>
        <p:spPr>
          <a:xfrm>
            <a:off x="10755000" y="4656960"/>
            <a:ext cx="430560" cy="430560"/>
          </a:xfrm>
          <a:prstGeom prst="rect">
            <a:avLst/>
          </a:prstGeom>
          <a:noFill/>
          <a:ln w="0">
            <a:noFill/>
          </a:ln>
        </p:spPr>
      </p:pic>
      <p:pic>
        <p:nvPicPr>
          <p:cNvPr id="433" name="Grafik 28">
            <a:extLst>
              <a:ext uri="{C183D7F6-B498-43B3-948B-1728B52AA6E4}">
                <adec:decorative xmlns:adec="http://schemas.microsoft.com/office/drawing/2017/decorative" val="1"/>
              </a:ext>
            </a:extLst>
          </p:cNvPr>
          <p:cNvPicPr/>
          <p:nvPr/>
        </p:nvPicPr>
        <p:blipFill>
          <a:blip r:embed="rId12"/>
          <a:stretch/>
        </p:blipFill>
        <p:spPr>
          <a:xfrm>
            <a:off x="9279360" y="4076280"/>
            <a:ext cx="430560" cy="430560"/>
          </a:xfrm>
          <a:prstGeom prst="rect">
            <a:avLst/>
          </a:prstGeom>
          <a:noFill/>
          <a:ln w="0">
            <a:noFill/>
          </a:ln>
        </p:spPr>
      </p:pic>
      <p:pic>
        <p:nvPicPr>
          <p:cNvPr id="434" name="Grafik 29">
            <a:extLst>
              <a:ext uri="{C183D7F6-B498-43B3-948B-1728B52AA6E4}">
                <adec:decorative xmlns:adec="http://schemas.microsoft.com/office/drawing/2017/decorative" val="1"/>
              </a:ext>
            </a:extLst>
          </p:cNvPr>
          <p:cNvPicPr/>
          <p:nvPr/>
        </p:nvPicPr>
        <p:blipFill>
          <a:blip r:embed="rId8"/>
          <a:stretch/>
        </p:blipFill>
        <p:spPr>
          <a:xfrm>
            <a:off x="9880560" y="4057200"/>
            <a:ext cx="430560" cy="430560"/>
          </a:xfrm>
          <a:prstGeom prst="rect">
            <a:avLst/>
          </a:prstGeom>
          <a:noFill/>
          <a:ln w="0">
            <a:noFill/>
          </a:ln>
        </p:spPr>
      </p:pic>
      <p:pic>
        <p:nvPicPr>
          <p:cNvPr id="435" name="Grafik 30">
            <a:extLst>
              <a:ext uri="{C183D7F6-B498-43B3-948B-1728B52AA6E4}">
                <adec:decorative xmlns:adec="http://schemas.microsoft.com/office/drawing/2017/decorative" val="1"/>
              </a:ext>
            </a:extLst>
          </p:cNvPr>
          <p:cNvPicPr/>
          <p:nvPr/>
        </p:nvPicPr>
        <p:blipFill>
          <a:blip r:embed="rId9"/>
          <a:stretch/>
        </p:blipFill>
        <p:spPr>
          <a:xfrm>
            <a:off x="10224720" y="4327560"/>
            <a:ext cx="430560" cy="430560"/>
          </a:xfrm>
          <a:prstGeom prst="rect">
            <a:avLst/>
          </a:prstGeom>
          <a:noFill/>
          <a:ln w="0">
            <a:noFill/>
          </a:ln>
        </p:spPr>
      </p:pic>
      <p:pic>
        <p:nvPicPr>
          <p:cNvPr id="436" name="Grafik 31">
            <a:extLst>
              <a:ext uri="{C183D7F6-B498-43B3-948B-1728B52AA6E4}">
                <adec:decorative xmlns:adec="http://schemas.microsoft.com/office/drawing/2017/decorative" val="1"/>
              </a:ext>
            </a:extLst>
          </p:cNvPr>
          <p:cNvPicPr/>
          <p:nvPr/>
        </p:nvPicPr>
        <p:blipFill>
          <a:blip r:embed="rId10"/>
          <a:stretch/>
        </p:blipFill>
        <p:spPr>
          <a:xfrm>
            <a:off x="9908280" y="4368240"/>
            <a:ext cx="430560" cy="430560"/>
          </a:xfrm>
          <a:prstGeom prst="rect">
            <a:avLst/>
          </a:prstGeom>
          <a:noFill/>
          <a:ln w="0">
            <a:noFill/>
          </a:ln>
        </p:spPr>
      </p:pic>
      <p:pic>
        <p:nvPicPr>
          <p:cNvPr id="437" name="Grafik 32">
            <a:extLst>
              <a:ext uri="{C183D7F6-B498-43B3-948B-1728B52AA6E4}">
                <adec:decorative xmlns:adec="http://schemas.microsoft.com/office/drawing/2017/decorative" val="1"/>
              </a:ext>
            </a:extLst>
          </p:cNvPr>
          <p:cNvPicPr/>
          <p:nvPr/>
        </p:nvPicPr>
        <p:blipFill>
          <a:blip r:embed="rId11"/>
          <a:stretch/>
        </p:blipFill>
        <p:spPr>
          <a:xfrm>
            <a:off x="10066320" y="4157640"/>
            <a:ext cx="430560" cy="430560"/>
          </a:xfrm>
          <a:prstGeom prst="rect">
            <a:avLst/>
          </a:prstGeom>
          <a:noFill/>
          <a:ln w="0">
            <a:noFill/>
          </a:ln>
        </p:spPr>
      </p:pic>
      <p:pic>
        <p:nvPicPr>
          <p:cNvPr id="438" name="Grafik 33">
            <a:extLst>
              <a:ext uri="{C183D7F6-B498-43B3-948B-1728B52AA6E4}">
                <adec:decorative xmlns:adec="http://schemas.microsoft.com/office/drawing/2017/decorative" val="1"/>
              </a:ext>
            </a:extLst>
          </p:cNvPr>
          <p:cNvPicPr/>
          <p:nvPr/>
        </p:nvPicPr>
        <p:blipFill>
          <a:blip r:embed="rId12"/>
          <a:stretch/>
        </p:blipFill>
        <p:spPr>
          <a:xfrm>
            <a:off x="9660960" y="4710240"/>
            <a:ext cx="430560" cy="430560"/>
          </a:xfrm>
          <a:prstGeom prst="rect">
            <a:avLst/>
          </a:prstGeom>
          <a:noFill/>
          <a:ln w="0">
            <a:noFill/>
          </a:ln>
        </p:spPr>
      </p:pic>
      <p:pic>
        <p:nvPicPr>
          <p:cNvPr id="439" name="Grafik 34">
            <a:extLst>
              <a:ext uri="{C183D7F6-B498-43B3-948B-1728B52AA6E4}">
                <adec:decorative xmlns:adec="http://schemas.microsoft.com/office/drawing/2017/decorative" val="1"/>
              </a:ext>
            </a:extLst>
          </p:cNvPr>
          <p:cNvPicPr/>
          <p:nvPr/>
        </p:nvPicPr>
        <p:blipFill>
          <a:blip r:embed="rId8"/>
          <a:stretch/>
        </p:blipFill>
        <p:spPr>
          <a:xfrm>
            <a:off x="10710720" y="4327560"/>
            <a:ext cx="430560" cy="430560"/>
          </a:xfrm>
          <a:prstGeom prst="rect">
            <a:avLst/>
          </a:prstGeom>
          <a:noFill/>
          <a:ln w="0">
            <a:noFill/>
          </a:ln>
        </p:spPr>
      </p:pic>
      <p:pic>
        <p:nvPicPr>
          <p:cNvPr id="440" name="Grafik 35">
            <a:extLst>
              <a:ext uri="{C183D7F6-B498-43B3-948B-1728B52AA6E4}">
                <adec:decorative xmlns:adec="http://schemas.microsoft.com/office/drawing/2017/decorative" val="1"/>
              </a:ext>
            </a:extLst>
          </p:cNvPr>
          <p:cNvPicPr/>
          <p:nvPr/>
        </p:nvPicPr>
        <p:blipFill>
          <a:blip r:embed="rId9"/>
          <a:stretch/>
        </p:blipFill>
        <p:spPr>
          <a:xfrm>
            <a:off x="8025480" y="5005440"/>
            <a:ext cx="430560" cy="430560"/>
          </a:xfrm>
          <a:prstGeom prst="rect">
            <a:avLst/>
          </a:prstGeom>
          <a:noFill/>
          <a:ln w="0">
            <a:noFill/>
          </a:ln>
        </p:spPr>
      </p:pic>
      <p:pic>
        <p:nvPicPr>
          <p:cNvPr id="441" name="Grafik 36">
            <a:extLst>
              <a:ext uri="{C183D7F6-B498-43B3-948B-1728B52AA6E4}">
                <adec:decorative xmlns:adec="http://schemas.microsoft.com/office/drawing/2017/decorative" val="1"/>
              </a:ext>
            </a:extLst>
          </p:cNvPr>
          <p:cNvPicPr/>
          <p:nvPr/>
        </p:nvPicPr>
        <p:blipFill>
          <a:blip r:embed="rId10"/>
          <a:stretch/>
        </p:blipFill>
        <p:spPr>
          <a:xfrm>
            <a:off x="10046520" y="5075640"/>
            <a:ext cx="430560" cy="430560"/>
          </a:xfrm>
          <a:prstGeom prst="rect">
            <a:avLst/>
          </a:prstGeom>
          <a:noFill/>
          <a:ln w="0">
            <a:noFill/>
          </a:ln>
        </p:spPr>
      </p:pic>
      <p:pic>
        <p:nvPicPr>
          <p:cNvPr id="442" name="Grafik 37">
            <a:extLst>
              <a:ext uri="{C183D7F6-B498-43B3-948B-1728B52AA6E4}">
                <adec:decorative xmlns:adec="http://schemas.microsoft.com/office/drawing/2017/decorative" val="1"/>
              </a:ext>
            </a:extLst>
          </p:cNvPr>
          <p:cNvPicPr/>
          <p:nvPr/>
        </p:nvPicPr>
        <p:blipFill>
          <a:blip r:embed="rId11"/>
          <a:stretch/>
        </p:blipFill>
        <p:spPr>
          <a:xfrm>
            <a:off x="9266760" y="4507560"/>
            <a:ext cx="430560" cy="430560"/>
          </a:xfrm>
          <a:prstGeom prst="rect">
            <a:avLst/>
          </a:prstGeom>
          <a:noFill/>
          <a:ln w="0">
            <a:noFill/>
          </a:ln>
        </p:spPr>
      </p:pic>
      <p:pic>
        <p:nvPicPr>
          <p:cNvPr id="443" name="Grafik 38">
            <a:extLst>
              <a:ext uri="{C183D7F6-B498-43B3-948B-1728B52AA6E4}">
                <adec:decorative xmlns:adec="http://schemas.microsoft.com/office/drawing/2017/decorative" val="1"/>
              </a:ext>
            </a:extLst>
          </p:cNvPr>
          <p:cNvPicPr/>
          <p:nvPr/>
        </p:nvPicPr>
        <p:blipFill>
          <a:blip r:embed="rId12"/>
          <a:stretch/>
        </p:blipFill>
        <p:spPr>
          <a:xfrm>
            <a:off x="10348920" y="4985280"/>
            <a:ext cx="430560" cy="430560"/>
          </a:xfrm>
          <a:prstGeom prst="rect">
            <a:avLst/>
          </a:prstGeom>
          <a:noFill/>
          <a:ln w="0">
            <a:noFill/>
          </a:ln>
        </p:spPr>
      </p:pic>
      <p:pic>
        <p:nvPicPr>
          <p:cNvPr id="444" name="Grafik 39">
            <a:extLst>
              <a:ext uri="{C183D7F6-B498-43B3-948B-1728B52AA6E4}">
                <adec:decorative xmlns:adec="http://schemas.microsoft.com/office/drawing/2017/decorative" val="1"/>
              </a:ext>
            </a:extLst>
          </p:cNvPr>
          <p:cNvPicPr/>
          <p:nvPr/>
        </p:nvPicPr>
        <p:blipFill>
          <a:blip r:embed="rId14"/>
          <a:stretch/>
        </p:blipFill>
        <p:spPr>
          <a:xfrm>
            <a:off x="10822680" y="3442680"/>
            <a:ext cx="430560" cy="430560"/>
          </a:xfrm>
          <a:prstGeom prst="rect">
            <a:avLst/>
          </a:prstGeom>
          <a:noFill/>
          <a:ln w="0">
            <a:noFill/>
          </a:ln>
        </p:spPr>
      </p:pic>
      <p:pic>
        <p:nvPicPr>
          <p:cNvPr id="445" name="Grafik 40">
            <a:extLst>
              <a:ext uri="{C183D7F6-B498-43B3-948B-1728B52AA6E4}">
                <adec:decorative xmlns:adec="http://schemas.microsoft.com/office/drawing/2017/decorative" val="1"/>
              </a:ext>
            </a:extLst>
          </p:cNvPr>
          <p:cNvPicPr/>
          <p:nvPr/>
        </p:nvPicPr>
        <p:blipFill>
          <a:blip r:embed="rId14"/>
          <a:stretch/>
        </p:blipFill>
        <p:spPr>
          <a:xfrm>
            <a:off x="9408960" y="5563080"/>
            <a:ext cx="430560" cy="430560"/>
          </a:xfrm>
          <a:prstGeom prst="rect">
            <a:avLst/>
          </a:prstGeom>
          <a:noFill/>
          <a:ln w="0">
            <a:noFill/>
          </a:ln>
        </p:spPr>
      </p:pic>
      <p:pic>
        <p:nvPicPr>
          <p:cNvPr id="446" name="Grafik 41">
            <a:extLst>
              <a:ext uri="{C183D7F6-B498-43B3-948B-1728B52AA6E4}">
                <adec:decorative xmlns:adec="http://schemas.microsoft.com/office/drawing/2017/decorative" val="1"/>
              </a:ext>
            </a:extLst>
          </p:cNvPr>
          <p:cNvPicPr/>
          <p:nvPr/>
        </p:nvPicPr>
        <p:blipFill>
          <a:blip r:embed="rId14"/>
          <a:stretch/>
        </p:blipFill>
        <p:spPr>
          <a:xfrm>
            <a:off x="9279360" y="5949360"/>
            <a:ext cx="430560" cy="430560"/>
          </a:xfrm>
          <a:prstGeom prst="rect">
            <a:avLst/>
          </a:prstGeom>
          <a:noFill/>
          <a:ln w="0">
            <a:noFill/>
          </a:ln>
        </p:spPr>
      </p:pic>
      <p:pic>
        <p:nvPicPr>
          <p:cNvPr id="447" name="Grafik 42">
            <a:extLst>
              <a:ext uri="{C183D7F6-B498-43B3-948B-1728B52AA6E4}">
                <adec:decorative xmlns:adec="http://schemas.microsoft.com/office/drawing/2017/decorative" val="1"/>
              </a:ext>
            </a:extLst>
          </p:cNvPr>
          <p:cNvPicPr/>
          <p:nvPr/>
        </p:nvPicPr>
        <p:blipFill>
          <a:blip r:embed="rId14"/>
          <a:stretch/>
        </p:blipFill>
        <p:spPr>
          <a:xfrm>
            <a:off x="9043560" y="5643000"/>
            <a:ext cx="430560" cy="430560"/>
          </a:xfrm>
          <a:prstGeom prst="rect">
            <a:avLst/>
          </a:prstGeom>
          <a:noFill/>
          <a:ln w="0">
            <a:noFill/>
          </a:ln>
        </p:spPr>
      </p:pic>
      <p:pic>
        <p:nvPicPr>
          <p:cNvPr id="448" name="Grafik 43">
            <a:extLst>
              <a:ext uri="{C183D7F6-B498-43B3-948B-1728B52AA6E4}">
                <adec:decorative xmlns:adec="http://schemas.microsoft.com/office/drawing/2017/decorative" val="1"/>
              </a:ext>
            </a:extLst>
          </p:cNvPr>
          <p:cNvPicPr/>
          <p:nvPr/>
        </p:nvPicPr>
        <p:blipFill>
          <a:blip r:embed="rId15"/>
          <a:stretch/>
        </p:blipFill>
        <p:spPr>
          <a:xfrm>
            <a:off x="10560600" y="3573000"/>
            <a:ext cx="430560" cy="430560"/>
          </a:xfrm>
          <a:prstGeom prst="rect">
            <a:avLst/>
          </a:prstGeom>
          <a:noFill/>
          <a:ln w="0">
            <a:noFill/>
          </a:ln>
        </p:spPr>
      </p:pic>
      <p:pic>
        <p:nvPicPr>
          <p:cNvPr id="449" name="Grafik 44">
            <a:extLst>
              <a:ext uri="{C183D7F6-B498-43B3-948B-1728B52AA6E4}">
                <adec:decorative xmlns:adec="http://schemas.microsoft.com/office/drawing/2017/decorative" val="1"/>
              </a:ext>
            </a:extLst>
          </p:cNvPr>
          <p:cNvPicPr/>
          <p:nvPr/>
        </p:nvPicPr>
        <p:blipFill>
          <a:blip r:embed="rId15"/>
          <a:stretch/>
        </p:blipFill>
        <p:spPr>
          <a:xfrm>
            <a:off x="8840520" y="5746320"/>
            <a:ext cx="430560" cy="430560"/>
          </a:xfrm>
          <a:prstGeom prst="rect">
            <a:avLst/>
          </a:prstGeom>
          <a:noFill/>
          <a:ln w="0">
            <a:noFill/>
          </a:ln>
        </p:spPr>
      </p:pic>
      <p:pic>
        <p:nvPicPr>
          <p:cNvPr id="450" name="Grafik 45">
            <a:extLst>
              <a:ext uri="{C183D7F6-B498-43B3-948B-1728B52AA6E4}">
                <adec:decorative xmlns:adec="http://schemas.microsoft.com/office/drawing/2017/decorative" val="1"/>
              </a:ext>
            </a:extLst>
          </p:cNvPr>
          <p:cNvPicPr/>
          <p:nvPr/>
        </p:nvPicPr>
        <p:blipFill>
          <a:blip r:embed="rId8"/>
          <a:stretch/>
        </p:blipFill>
        <p:spPr>
          <a:xfrm>
            <a:off x="8209080" y="4939200"/>
            <a:ext cx="430560" cy="430560"/>
          </a:xfrm>
          <a:prstGeom prst="rect">
            <a:avLst/>
          </a:prstGeom>
          <a:noFill/>
          <a:ln w="0">
            <a:noFill/>
          </a:ln>
        </p:spPr>
      </p:pic>
      <p:pic>
        <p:nvPicPr>
          <p:cNvPr id="451" name="Grafik 46">
            <a:extLst>
              <a:ext uri="{C183D7F6-B498-43B3-948B-1728B52AA6E4}">
                <adec:decorative xmlns:adec="http://schemas.microsoft.com/office/drawing/2017/decorative" val="1"/>
              </a:ext>
            </a:extLst>
          </p:cNvPr>
          <p:cNvPicPr/>
          <p:nvPr/>
        </p:nvPicPr>
        <p:blipFill>
          <a:blip r:embed="rId16"/>
          <a:stretch/>
        </p:blipFill>
        <p:spPr>
          <a:xfrm>
            <a:off x="7848720" y="4769280"/>
            <a:ext cx="430560" cy="430560"/>
          </a:xfrm>
          <a:prstGeom prst="rect">
            <a:avLst/>
          </a:prstGeom>
          <a:noFill/>
          <a:ln w="0">
            <a:noFill/>
          </a:ln>
        </p:spPr>
      </p:pic>
      <p:pic>
        <p:nvPicPr>
          <p:cNvPr id="452" name="Grafik 47">
            <a:extLst>
              <a:ext uri="{C183D7F6-B498-43B3-948B-1728B52AA6E4}">
                <adec:decorative xmlns:adec="http://schemas.microsoft.com/office/drawing/2017/decorative" val="1"/>
              </a:ext>
            </a:extLst>
          </p:cNvPr>
          <p:cNvPicPr/>
          <p:nvPr/>
        </p:nvPicPr>
        <p:blipFill>
          <a:blip r:embed="rId8"/>
          <a:stretch/>
        </p:blipFill>
        <p:spPr>
          <a:xfrm>
            <a:off x="8535600" y="4983840"/>
            <a:ext cx="430560" cy="430560"/>
          </a:xfrm>
          <a:prstGeom prst="rect">
            <a:avLst/>
          </a:prstGeom>
          <a:noFill/>
          <a:ln w="0">
            <a:noFill/>
          </a:ln>
        </p:spPr>
      </p:pic>
      <p:pic>
        <p:nvPicPr>
          <p:cNvPr id="453" name="Grafik 48">
            <a:extLst>
              <a:ext uri="{C183D7F6-B498-43B3-948B-1728B52AA6E4}">
                <adec:decorative xmlns:adec="http://schemas.microsoft.com/office/drawing/2017/decorative" val="1"/>
              </a:ext>
            </a:extLst>
          </p:cNvPr>
          <p:cNvPicPr/>
          <p:nvPr/>
        </p:nvPicPr>
        <p:blipFill>
          <a:blip r:embed="rId8"/>
          <a:stretch/>
        </p:blipFill>
        <p:spPr>
          <a:xfrm>
            <a:off x="8400240" y="5136480"/>
            <a:ext cx="430560" cy="430560"/>
          </a:xfrm>
          <a:prstGeom prst="rect">
            <a:avLst/>
          </a:prstGeom>
          <a:noFill/>
          <a:ln w="0">
            <a:noFill/>
          </a:ln>
        </p:spPr>
      </p:pic>
      <p:pic>
        <p:nvPicPr>
          <p:cNvPr id="454" name="Grafik 50">
            <a:extLst>
              <a:ext uri="{C183D7F6-B498-43B3-948B-1728B52AA6E4}">
                <adec:decorative xmlns:adec="http://schemas.microsoft.com/office/drawing/2017/decorative" val="1"/>
              </a:ext>
            </a:extLst>
          </p:cNvPr>
          <p:cNvPicPr/>
          <p:nvPr/>
        </p:nvPicPr>
        <p:blipFill>
          <a:blip r:embed="rId9"/>
          <a:srcRect r="49823" b="35289"/>
          <a:stretch/>
        </p:blipFill>
        <p:spPr>
          <a:xfrm>
            <a:off x="7824240" y="5231520"/>
            <a:ext cx="215280" cy="27828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45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458"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6926BF5B-D752-4F89-A3D6-14234ABCEBCC}" type="slidenum">
              <a:rPr lang="en-US" sz="1200" b="0" strike="noStrike" spc="-1" smtClean="0">
                <a:solidFill>
                  <a:schemeClr val="lt1">
                    <a:lumMod val="50000"/>
                  </a:schemeClr>
                </a:solidFill>
              </a:rPr>
              <a:t>23</a:t>
            </a:fld>
            <a:endParaRPr lang="en-US" sz="1200" b="0" strike="noStrike" spc="-1" dirty="0">
              <a:solidFill>
                <a:srgbClr val="000000"/>
              </a:solidFill>
              <a:latin typeface="Calibri"/>
            </a:endParaRPr>
          </a:p>
        </p:txBody>
      </p:sp>
      <p:sp>
        <p:nvSpPr>
          <p:cNvPr id="3" name="Titel 2">
            <a:extLst>
              <a:ext uri="{FF2B5EF4-FFF2-40B4-BE49-F238E27FC236}">
                <a16:creationId xmlns:a16="http://schemas.microsoft.com/office/drawing/2014/main" id="{130B4784-7D15-432F-964A-EAA266CDED72}"/>
              </a:ext>
            </a:extLst>
          </p:cNvPr>
          <p:cNvSpPr>
            <a:spLocks noGrp="1"/>
          </p:cNvSpPr>
          <p:nvPr>
            <p:ph type="title"/>
          </p:nvPr>
        </p:nvSpPr>
        <p:spPr>
          <a:xfrm>
            <a:off x="228480" y="222800"/>
            <a:ext cx="7407846" cy="621720"/>
          </a:xfrm>
        </p:spPr>
        <p:txBody>
          <a:bodyPr/>
          <a:lstStyle/>
          <a:p>
            <a:r>
              <a:rPr lang="en-US" sz="2400" dirty="0">
                <a:solidFill>
                  <a:schemeClr val="bg1"/>
                </a:solidFill>
                <a:latin typeface="Arial" panose="020B0604020202020204" pitchFamily="34" charset="0"/>
                <a:cs typeface="Arial" panose="020B0604020202020204" pitchFamily="34" charset="0"/>
              </a:rPr>
              <a:t>Exercise: Identifying Representation Errors</a:t>
            </a:r>
          </a:p>
        </p:txBody>
      </p:sp>
      <p:pic>
        <p:nvPicPr>
          <p:cNvPr id="459"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460" name="Textfeld 30"/>
          <p:cNvSpPr/>
          <p:nvPr/>
        </p:nvSpPr>
        <p:spPr>
          <a:xfrm>
            <a:off x="335520" y="1259640"/>
            <a:ext cx="1000764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400" b="1" strike="noStrike" spc="-1" dirty="0">
                <a:solidFill>
                  <a:srgbClr val="0070C0"/>
                </a:solidFill>
                <a:latin typeface="Arial"/>
                <a:ea typeface="Arial"/>
              </a:rPr>
              <a:t>What type of response error is this?</a:t>
            </a:r>
            <a:endParaRPr lang="en-US" sz="2400" b="0" strike="noStrike" spc="-1" dirty="0">
              <a:solidFill>
                <a:srgbClr val="000000"/>
              </a:solidFill>
              <a:latin typeface="Calibri"/>
            </a:endParaRPr>
          </a:p>
        </p:txBody>
      </p:sp>
      <p:sp>
        <p:nvSpPr>
          <p:cNvPr id="461" name="Textfeld 36"/>
          <p:cNvSpPr/>
          <p:nvPr/>
        </p:nvSpPr>
        <p:spPr>
          <a:xfrm>
            <a:off x="375840" y="2066040"/>
            <a:ext cx="1147932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Scenario 1</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You are conducting a web survey on internet usage habits, but your sampling frame only includes people who subscribe to a high-speed internet provider.</a:t>
            </a:r>
            <a:endParaRPr lang="en-US" sz="18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893B3D9E-C5F1-4AF7-B5E0-B4ECF088D2AE}"/>
              </a:ext>
            </a:extLst>
          </p:cNvPr>
          <p:cNvSpPr txBox="1"/>
          <p:nvPr/>
        </p:nvSpPr>
        <p:spPr>
          <a:xfrm>
            <a:off x="4635316" y="2734616"/>
            <a:ext cx="2960370" cy="369332"/>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Coverage error</a:t>
            </a:r>
          </a:p>
        </p:txBody>
      </p:sp>
      <p:sp>
        <p:nvSpPr>
          <p:cNvPr id="462" name="Textfeld 38"/>
          <p:cNvSpPr/>
          <p:nvPr/>
        </p:nvSpPr>
        <p:spPr>
          <a:xfrm>
            <a:off x="375840" y="3513960"/>
            <a:ext cx="1147932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Scenario 2</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You are surveying a group of university students, but you only randomly select 50 participants from one campus, even though the university has 10 campuses.</a:t>
            </a:r>
            <a:endParaRPr lang="en-US" sz="1800" b="0" strike="noStrike" spc="-1" dirty="0">
              <a:solidFill>
                <a:srgbClr val="000000"/>
              </a:solidFill>
              <a:latin typeface="Calibri"/>
            </a:endParaRPr>
          </a:p>
        </p:txBody>
      </p:sp>
      <p:sp>
        <p:nvSpPr>
          <p:cNvPr id="12" name="Textfeld 11">
            <a:extLst>
              <a:ext uri="{FF2B5EF4-FFF2-40B4-BE49-F238E27FC236}">
                <a16:creationId xmlns:a16="http://schemas.microsoft.com/office/drawing/2014/main" id="{F80D55E9-FE3F-4AED-98CF-1C23AD4FAF96}"/>
              </a:ext>
            </a:extLst>
          </p:cNvPr>
          <p:cNvSpPr txBox="1"/>
          <p:nvPr/>
        </p:nvSpPr>
        <p:spPr>
          <a:xfrm>
            <a:off x="5496376" y="4132886"/>
            <a:ext cx="2960370" cy="369332"/>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Sampling error</a:t>
            </a:r>
          </a:p>
        </p:txBody>
      </p:sp>
      <p:sp>
        <p:nvSpPr>
          <p:cNvPr id="463" name="Textfeld 39"/>
          <p:cNvSpPr/>
          <p:nvPr/>
        </p:nvSpPr>
        <p:spPr>
          <a:xfrm>
            <a:off x="355680" y="4932720"/>
            <a:ext cx="1147932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Scenario 3</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You send out a survey to 1,000 employees at a company, but only 200 respond, and the majority of nonrespondents are from entry-level positions.</a:t>
            </a:r>
            <a:endParaRPr lang="en-US" sz="1800" b="0" strike="noStrike" spc="-1" dirty="0">
              <a:solidFill>
                <a:srgbClr val="000000"/>
              </a:solidFill>
              <a:latin typeface="Calibri"/>
            </a:endParaRPr>
          </a:p>
        </p:txBody>
      </p:sp>
      <p:sp>
        <p:nvSpPr>
          <p:cNvPr id="13" name="Textfeld 12">
            <a:extLst>
              <a:ext uri="{FF2B5EF4-FFF2-40B4-BE49-F238E27FC236}">
                <a16:creationId xmlns:a16="http://schemas.microsoft.com/office/drawing/2014/main" id="{DF33D8FB-62FF-4BF8-8C8C-4ED9D4D9FCE1}"/>
              </a:ext>
            </a:extLst>
          </p:cNvPr>
          <p:cNvSpPr txBox="1"/>
          <p:nvPr/>
        </p:nvSpPr>
        <p:spPr>
          <a:xfrm>
            <a:off x="4809465" y="5728982"/>
            <a:ext cx="2960370" cy="369332"/>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Nonresponse error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 grpId="0"/>
      <p:bldP spid="2" grpId="0"/>
      <p:bldP spid="462" grpId="0"/>
      <p:bldP spid="12" grpId="0"/>
      <p:bldP spid="463"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465"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46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BA70469-30BD-4C1C-93B8-EEA74DB02F45}" type="slidenum">
              <a:rPr lang="en-US" sz="1200" b="0" strike="noStrike" spc="-1" smtClean="0">
                <a:solidFill>
                  <a:schemeClr val="lt1">
                    <a:lumMod val="50000"/>
                  </a:schemeClr>
                </a:solidFill>
              </a:rPr>
              <a:t>24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734EA476-323A-4CD4-8ED0-168644723F14}"/>
              </a:ext>
            </a:extLst>
          </p:cNvPr>
          <p:cNvSpPr>
            <a:spLocks noGrp="1"/>
          </p:cNvSpPr>
          <p:nvPr>
            <p:ph type="title"/>
          </p:nvPr>
        </p:nvSpPr>
        <p:spPr>
          <a:xfrm>
            <a:off x="238800" y="172080"/>
            <a:ext cx="5561240" cy="806040"/>
          </a:xfrm>
        </p:spPr>
        <p:txBody>
          <a:bodyPr/>
          <a:lstStyle/>
          <a:p>
            <a:r>
              <a:rPr lang="en-US" sz="2400" dirty="0">
                <a:solidFill>
                  <a:schemeClr val="bg1"/>
                </a:solidFill>
                <a:latin typeface="Arial" panose="020B0604020202020204" pitchFamily="34" charset="0"/>
                <a:cs typeface="Arial" panose="020B0604020202020204" pitchFamily="34" charset="0"/>
              </a:rPr>
              <a:t>Total Survey Error Framework</a:t>
            </a:r>
          </a:p>
        </p:txBody>
      </p:sp>
      <p:sp>
        <p:nvSpPr>
          <p:cNvPr id="489" name="Rechteck 44"/>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Minimizing Representation Errors</a:t>
            </a:r>
            <a:endParaRPr lang="en-US" sz="2800" b="0" strike="noStrike" spc="-1" dirty="0">
              <a:solidFill>
                <a:srgbClr val="000000"/>
              </a:solidFill>
              <a:latin typeface="Calibri"/>
            </a:endParaRPr>
          </a:p>
        </p:txBody>
      </p:sp>
      <p:sp>
        <p:nvSpPr>
          <p:cNvPr id="488" name="Textfeld 42"/>
          <p:cNvSpPr/>
          <p:nvPr/>
        </p:nvSpPr>
        <p:spPr>
          <a:xfrm>
            <a:off x="367200" y="1547640"/>
            <a:ext cx="96876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Minimize survey errors to ensure data quality (accuracy, representativeness, and reliability)</a:t>
            </a:r>
            <a:endParaRPr lang="en-US" sz="1800" b="0" strike="noStrike" spc="-1" dirty="0">
              <a:solidFill>
                <a:srgbClr val="000000"/>
              </a:solidFill>
              <a:latin typeface="Calibri"/>
            </a:endParaRPr>
          </a:p>
        </p:txBody>
      </p:sp>
      <p:pic>
        <p:nvPicPr>
          <p:cNvPr id="467"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469" name="Rechteck 43"/>
          <p:cNvSpPr/>
          <p:nvPr/>
        </p:nvSpPr>
        <p:spPr>
          <a:xfrm>
            <a:off x="8544240" y="198900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Population Mean </a:t>
            </a:r>
            <a:endParaRPr lang="en-US" sz="1800" b="0" strike="noStrike" spc="-1" dirty="0">
              <a:solidFill>
                <a:srgbClr val="000000"/>
              </a:solidFill>
              <a:latin typeface="Calibri"/>
            </a:endParaRPr>
          </a:p>
        </p:txBody>
      </p:sp>
      <p:sp>
        <p:nvSpPr>
          <p:cNvPr id="474" name="Ellipse 55"/>
          <p:cNvSpPr/>
          <p:nvPr/>
        </p:nvSpPr>
        <p:spPr>
          <a:xfrm>
            <a:off x="6563880" y="2349000"/>
            <a:ext cx="1834920" cy="646560"/>
          </a:xfrm>
          <a:prstGeom prst="ellipse">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Coverage Error</a:t>
            </a:r>
            <a:endParaRPr lang="en-US" sz="1400" b="0" strike="noStrike" spc="-1" dirty="0">
              <a:solidFill>
                <a:srgbClr val="000000"/>
              </a:solidFill>
              <a:latin typeface="Calibri"/>
            </a:endParaRPr>
          </a:p>
        </p:txBody>
      </p:sp>
      <p:sp>
        <p:nvSpPr>
          <p:cNvPr id="494" name="Textfeld 56"/>
          <p:cNvSpPr/>
          <p:nvPr/>
        </p:nvSpPr>
        <p:spPr>
          <a:xfrm>
            <a:off x="916560" y="2349000"/>
            <a:ext cx="4274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Effective recruitment</a:t>
            </a:r>
            <a:endParaRPr lang="en-US" sz="1800" b="0" strike="noStrike" spc="-1" dirty="0">
              <a:solidFill>
                <a:srgbClr val="000000"/>
              </a:solidFill>
              <a:latin typeface="Calibri"/>
            </a:endParaRPr>
          </a:p>
        </p:txBody>
      </p:sp>
      <p:pic>
        <p:nvPicPr>
          <p:cNvPr id="490" name="Grafik 11">
            <a:extLs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p:blipFill>
        <p:spPr>
          <a:xfrm>
            <a:off x="4893480" y="2131560"/>
            <a:ext cx="912960" cy="912960"/>
          </a:xfrm>
          <a:prstGeom prst="rect">
            <a:avLst/>
          </a:prstGeom>
          <a:noFill/>
          <a:ln w="0">
            <a:noFill/>
          </a:ln>
        </p:spPr>
      </p:pic>
      <p:sp>
        <p:nvSpPr>
          <p:cNvPr id="470" name="Rechteck 45"/>
          <p:cNvSpPr/>
          <p:nvPr/>
        </p:nvSpPr>
        <p:spPr>
          <a:xfrm>
            <a:off x="8544240" y="285300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Sampling Frame </a:t>
            </a:r>
            <a:endParaRPr lang="en-US" sz="1800" b="0" strike="noStrike" spc="-1" dirty="0">
              <a:solidFill>
                <a:srgbClr val="000000"/>
              </a:solidFill>
              <a:latin typeface="Calibri"/>
            </a:endParaRPr>
          </a:p>
        </p:txBody>
      </p:sp>
      <p:sp>
        <p:nvSpPr>
          <p:cNvPr id="475" name="Ellipse 57"/>
          <p:cNvSpPr/>
          <p:nvPr/>
        </p:nvSpPr>
        <p:spPr>
          <a:xfrm>
            <a:off x="6599880" y="3285000"/>
            <a:ext cx="1834560" cy="646560"/>
          </a:xfrm>
          <a:prstGeom prst="ellipse">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Sampling Error</a:t>
            </a:r>
            <a:endParaRPr lang="en-US" sz="1400" b="0" strike="noStrike" spc="-1" dirty="0">
              <a:solidFill>
                <a:srgbClr val="000000"/>
              </a:solidFill>
              <a:latin typeface="Calibri"/>
            </a:endParaRPr>
          </a:p>
        </p:txBody>
      </p:sp>
      <p:sp>
        <p:nvSpPr>
          <p:cNvPr id="495" name="Textfeld 58"/>
          <p:cNvSpPr/>
          <p:nvPr/>
        </p:nvSpPr>
        <p:spPr>
          <a:xfrm>
            <a:off x="916560" y="3347640"/>
            <a:ext cx="3382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Sampling strategy</a:t>
            </a:r>
            <a:endParaRPr lang="en-US" sz="1800" b="0" strike="noStrike" spc="-1" dirty="0">
              <a:solidFill>
                <a:srgbClr val="000000"/>
              </a:solidFill>
              <a:latin typeface="Calibri"/>
            </a:endParaRPr>
          </a:p>
        </p:txBody>
      </p:sp>
      <p:sp>
        <p:nvSpPr>
          <p:cNvPr id="471" name="Rechteck 48"/>
          <p:cNvSpPr/>
          <p:nvPr/>
        </p:nvSpPr>
        <p:spPr>
          <a:xfrm>
            <a:off x="8544240" y="371700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Sample </a:t>
            </a:r>
            <a:endParaRPr lang="en-US" sz="1800" b="0" strike="noStrike" spc="-1" dirty="0">
              <a:solidFill>
                <a:srgbClr val="000000"/>
              </a:solidFill>
              <a:latin typeface="Calibri"/>
            </a:endParaRPr>
          </a:p>
        </p:txBody>
      </p:sp>
      <p:sp>
        <p:nvSpPr>
          <p:cNvPr id="476" name="Ellipse 59"/>
          <p:cNvSpPr/>
          <p:nvPr/>
        </p:nvSpPr>
        <p:spPr>
          <a:xfrm>
            <a:off x="6563880" y="4149000"/>
            <a:ext cx="1834920" cy="646560"/>
          </a:xfrm>
          <a:prstGeom prst="ellipse">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Nonresponse Error</a:t>
            </a:r>
            <a:endParaRPr lang="en-US" sz="1400" b="0" strike="noStrike" spc="-1" dirty="0">
              <a:solidFill>
                <a:srgbClr val="000000"/>
              </a:solidFill>
              <a:latin typeface="Calibri"/>
            </a:endParaRPr>
          </a:p>
        </p:txBody>
      </p:sp>
      <p:sp>
        <p:nvSpPr>
          <p:cNvPr id="496" name="Textfeld 70"/>
          <p:cNvSpPr/>
          <p:nvPr/>
        </p:nvSpPr>
        <p:spPr>
          <a:xfrm>
            <a:off x="916560" y="4077000"/>
            <a:ext cx="33829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Participant Motivation and Incentivization</a:t>
            </a:r>
            <a:endParaRPr lang="en-US" sz="1800" b="0" strike="noStrike" spc="-1" dirty="0">
              <a:solidFill>
                <a:srgbClr val="000000"/>
              </a:solidFill>
              <a:latin typeface="Calibri"/>
            </a:endParaRPr>
          </a:p>
        </p:txBody>
      </p:sp>
      <p:sp>
        <p:nvSpPr>
          <p:cNvPr id="472" name="Rechteck 49"/>
          <p:cNvSpPr/>
          <p:nvPr/>
        </p:nvSpPr>
        <p:spPr>
          <a:xfrm>
            <a:off x="8544240" y="458100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Respondents </a:t>
            </a:r>
            <a:endParaRPr lang="en-US" sz="1800" b="0" strike="noStrike" spc="-1" dirty="0">
              <a:solidFill>
                <a:srgbClr val="000000"/>
              </a:solidFill>
              <a:latin typeface="Calibri"/>
            </a:endParaRPr>
          </a:p>
        </p:txBody>
      </p:sp>
      <p:sp>
        <p:nvSpPr>
          <p:cNvPr id="477" name="Ellipse 60"/>
          <p:cNvSpPr/>
          <p:nvPr/>
        </p:nvSpPr>
        <p:spPr>
          <a:xfrm>
            <a:off x="6564240" y="5013000"/>
            <a:ext cx="1834560" cy="646560"/>
          </a:xfrm>
          <a:prstGeom prst="ellipse">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Adjustment Error</a:t>
            </a:r>
            <a:endParaRPr lang="en-US" sz="1400" b="0" strike="noStrike" spc="-1" dirty="0">
              <a:solidFill>
                <a:srgbClr val="000000"/>
              </a:solidFill>
              <a:latin typeface="Calibri"/>
            </a:endParaRPr>
          </a:p>
        </p:txBody>
      </p:sp>
      <p:sp>
        <p:nvSpPr>
          <p:cNvPr id="497" name="Textfeld 72"/>
          <p:cNvSpPr/>
          <p:nvPr/>
        </p:nvSpPr>
        <p:spPr>
          <a:xfrm>
            <a:off x="916560" y="5157360"/>
            <a:ext cx="3382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Accurate Weighting Models</a:t>
            </a:r>
            <a:endParaRPr lang="en-US" sz="1800" b="0" strike="noStrike" spc="-1" dirty="0">
              <a:solidFill>
                <a:srgbClr val="000000"/>
              </a:solidFill>
              <a:latin typeface="Calibri"/>
            </a:endParaRPr>
          </a:p>
        </p:txBody>
      </p:sp>
      <p:sp>
        <p:nvSpPr>
          <p:cNvPr id="473" name="Rechteck 50"/>
          <p:cNvSpPr/>
          <p:nvPr/>
        </p:nvSpPr>
        <p:spPr>
          <a:xfrm>
            <a:off x="8544240" y="5445360"/>
            <a:ext cx="2446920" cy="502560"/>
          </a:xfrm>
          <a:prstGeom prst="rect">
            <a:avLst/>
          </a:prstGeom>
          <a:solidFill>
            <a:srgbClr val="FFFFFF"/>
          </a:solidFill>
          <a:ln>
            <a:solidFill>
              <a:srgbClr val="DAC0F6"/>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Postsurvey Adjusted Data </a:t>
            </a:r>
            <a:endParaRPr lang="en-US" sz="1800" b="0" strike="noStrike" spc="-1" dirty="0">
              <a:solidFill>
                <a:srgbClr val="000000"/>
              </a:solidFill>
              <a:latin typeface="Calibri"/>
            </a:endParaRPr>
          </a:p>
        </p:txBody>
      </p:sp>
      <p:sp>
        <p:nvSpPr>
          <p:cNvPr id="486" name="Rechteck 16">
            <a:extLst>
              <a:ext uri="{C183D7F6-B498-43B3-948B-1728B52AA6E4}">
                <adec:decorative xmlns:adec="http://schemas.microsoft.com/office/drawing/2017/decorative" val="0"/>
              </a:ext>
            </a:extLst>
          </p:cNvPr>
          <p:cNvSpPr/>
          <p:nvPr/>
        </p:nvSpPr>
        <p:spPr>
          <a:xfrm>
            <a:off x="4223880" y="6021360"/>
            <a:ext cx="3382920" cy="574560"/>
          </a:xfrm>
          <a:prstGeom prst="rect">
            <a:avLst/>
          </a:prstGeom>
          <a:solidFill>
            <a:srgbClr val="DAC0F6">
              <a:alpha val="50000"/>
            </a:srgbClr>
          </a:solidFill>
          <a:ln w="0">
            <a:solidFill>
              <a:srgbClr val="DAC0F6"/>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en-US" sz="1800" b="0" strike="noStrike" spc="-1" dirty="0">
                <a:solidFill>
                  <a:schemeClr val="dk1"/>
                </a:solidFill>
                <a:latin typeface="Arial"/>
                <a:ea typeface="Arial"/>
              </a:rPr>
              <a:t>Survey Statistic</a:t>
            </a:r>
            <a:endParaRPr lang="en-US" sz="1800" b="0" strike="noStrike" spc="-1" dirty="0">
              <a:solidFill>
                <a:srgbClr val="000000"/>
              </a:solidFill>
              <a:latin typeface="Calibri"/>
            </a:endParaRPr>
          </a:p>
        </p:txBody>
      </p:sp>
      <p:cxnSp>
        <p:nvCxnSpPr>
          <p:cNvPr id="478" name="Gerade Verbindung mit Pfeil 67">
            <a:extLst>
              <a:ext uri="{C183D7F6-B498-43B3-948B-1728B52AA6E4}">
                <adec:decorative xmlns:adec="http://schemas.microsoft.com/office/drawing/2017/decorative" val="1"/>
              </a:ext>
            </a:extLst>
          </p:cNvPr>
          <p:cNvCxnSpPr>
            <a:endCxn id="470" idx="0"/>
          </p:cNvCxnSpPr>
          <p:nvPr/>
        </p:nvCxnSpPr>
        <p:spPr>
          <a:xfrm flipH="1">
            <a:off x="9767880" y="2492640"/>
            <a:ext cx="1080" cy="361080"/>
          </a:xfrm>
          <a:prstGeom prst="straightConnector1">
            <a:avLst/>
          </a:prstGeom>
          <a:ln w="0">
            <a:solidFill>
              <a:srgbClr val="DAC0F6"/>
            </a:solidFill>
            <a:tailEnd type="triangle" w="med" len="med"/>
          </a:ln>
        </p:spPr>
      </p:cxnSp>
      <p:cxnSp>
        <p:nvCxnSpPr>
          <p:cNvPr id="479" name="Gerade Verbindung mit Pfeil 69">
            <a:extLst>
              <a:ext uri="{C183D7F6-B498-43B3-948B-1728B52AA6E4}">
                <adec:decorative xmlns:adec="http://schemas.microsoft.com/office/drawing/2017/decorative" val="1"/>
              </a:ext>
            </a:extLst>
          </p:cNvPr>
          <p:cNvCxnSpPr/>
          <p:nvPr/>
        </p:nvCxnSpPr>
        <p:spPr>
          <a:xfrm>
            <a:off x="9768240" y="3356640"/>
            <a:ext cx="1440" cy="361800"/>
          </a:xfrm>
          <a:prstGeom prst="straightConnector1">
            <a:avLst/>
          </a:prstGeom>
          <a:ln w="0">
            <a:solidFill>
              <a:srgbClr val="DAC0F6"/>
            </a:solidFill>
            <a:tailEnd type="triangle" w="med" len="med"/>
          </a:ln>
        </p:spPr>
      </p:cxnSp>
      <p:cxnSp>
        <p:nvCxnSpPr>
          <p:cNvPr id="480" name="Gerade Verbindung mit Pfeil 71">
            <a:extLst>
              <a:ext uri="{C183D7F6-B498-43B3-948B-1728B52AA6E4}">
                <adec:decorative xmlns:adec="http://schemas.microsoft.com/office/drawing/2017/decorative" val="1"/>
              </a:ext>
            </a:extLst>
          </p:cNvPr>
          <p:cNvCxnSpPr/>
          <p:nvPr/>
        </p:nvCxnSpPr>
        <p:spPr>
          <a:xfrm>
            <a:off x="9768240" y="4221000"/>
            <a:ext cx="1440" cy="361440"/>
          </a:xfrm>
          <a:prstGeom prst="straightConnector1">
            <a:avLst/>
          </a:prstGeom>
          <a:ln w="0">
            <a:solidFill>
              <a:srgbClr val="DAC0F6"/>
            </a:solidFill>
            <a:tailEnd type="triangle" w="med" len="med"/>
          </a:ln>
        </p:spPr>
      </p:cxnSp>
      <p:cxnSp>
        <p:nvCxnSpPr>
          <p:cNvPr id="481" name="Gerade Verbindung mit Pfeil 73">
            <a:extLst>
              <a:ext uri="{C183D7F6-B498-43B3-948B-1728B52AA6E4}">
                <adec:decorative xmlns:adec="http://schemas.microsoft.com/office/drawing/2017/decorative" val="1"/>
              </a:ext>
            </a:extLst>
          </p:cNvPr>
          <p:cNvCxnSpPr/>
          <p:nvPr/>
        </p:nvCxnSpPr>
        <p:spPr>
          <a:xfrm>
            <a:off x="9768240" y="5085000"/>
            <a:ext cx="1440" cy="361440"/>
          </a:xfrm>
          <a:prstGeom prst="straightConnector1">
            <a:avLst/>
          </a:prstGeom>
          <a:ln w="0">
            <a:solidFill>
              <a:srgbClr val="DAC0F6"/>
            </a:solidFill>
            <a:tailEnd type="triangle" w="med" len="med"/>
          </a:ln>
        </p:spPr>
      </p:cxnSp>
      <p:cxnSp>
        <p:nvCxnSpPr>
          <p:cNvPr id="482" name="Gerade Verbindung mit Pfeil 13">
            <a:extLst>
              <a:ext uri="{C183D7F6-B498-43B3-948B-1728B52AA6E4}">
                <adec:decorative xmlns:adec="http://schemas.microsoft.com/office/drawing/2017/decorative" val="1"/>
              </a:ext>
            </a:extLst>
          </p:cNvPr>
          <p:cNvCxnSpPr/>
          <p:nvPr/>
        </p:nvCxnSpPr>
        <p:spPr>
          <a:xfrm flipV="1">
            <a:off x="8400240" y="2656440"/>
            <a:ext cx="1369440" cy="17640"/>
          </a:xfrm>
          <a:prstGeom prst="straightConnector1">
            <a:avLst/>
          </a:prstGeom>
          <a:ln w="0">
            <a:solidFill>
              <a:srgbClr val="DAC0F6"/>
            </a:solidFill>
            <a:tailEnd type="triangle" w="med" len="med"/>
          </a:ln>
        </p:spPr>
      </p:cxnSp>
      <p:cxnSp>
        <p:nvCxnSpPr>
          <p:cNvPr id="483" name="Gerade Verbindung mit Pfeil 78">
            <a:extLst>
              <a:ext uri="{C183D7F6-B498-43B3-948B-1728B52AA6E4}">
                <adec:decorative xmlns:adec="http://schemas.microsoft.com/office/drawing/2017/decorative" val="1"/>
              </a:ext>
            </a:extLst>
          </p:cNvPr>
          <p:cNvCxnSpPr/>
          <p:nvPr/>
        </p:nvCxnSpPr>
        <p:spPr>
          <a:xfrm flipV="1">
            <a:off x="8400240" y="3556440"/>
            <a:ext cx="1369440" cy="18000"/>
          </a:xfrm>
          <a:prstGeom prst="straightConnector1">
            <a:avLst/>
          </a:prstGeom>
          <a:ln w="0">
            <a:solidFill>
              <a:srgbClr val="DAC0F6"/>
            </a:solidFill>
            <a:tailEnd type="triangle" w="med" len="med"/>
          </a:ln>
        </p:spPr>
      </p:cxnSp>
      <p:cxnSp>
        <p:nvCxnSpPr>
          <p:cNvPr id="484" name="Gerade Verbindung mit Pfeil 79">
            <a:extLst>
              <a:ext uri="{C183D7F6-B498-43B3-948B-1728B52AA6E4}">
                <adec:decorative xmlns:adec="http://schemas.microsoft.com/office/drawing/2017/decorative" val="1"/>
              </a:ext>
            </a:extLst>
          </p:cNvPr>
          <p:cNvCxnSpPr/>
          <p:nvPr/>
        </p:nvCxnSpPr>
        <p:spPr>
          <a:xfrm flipV="1">
            <a:off x="8400240" y="4420440"/>
            <a:ext cx="1369440" cy="18000"/>
          </a:xfrm>
          <a:prstGeom prst="straightConnector1">
            <a:avLst/>
          </a:prstGeom>
          <a:ln w="0">
            <a:solidFill>
              <a:srgbClr val="DAC0F6"/>
            </a:solidFill>
            <a:tailEnd type="triangle" w="med" len="med"/>
          </a:ln>
        </p:spPr>
      </p:cxnSp>
      <p:cxnSp>
        <p:nvCxnSpPr>
          <p:cNvPr id="485" name="Gerade Verbindung mit Pfeil 80">
            <a:extLst>
              <a:ext uri="{C183D7F6-B498-43B3-948B-1728B52AA6E4}">
                <adec:decorative xmlns:adec="http://schemas.microsoft.com/office/drawing/2017/decorative" val="1"/>
              </a:ext>
            </a:extLst>
          </p:cNvPr>
          <p:cNvCxnSpPr/>
          <p:nvPr/>
        </p:nvCxnSpPr>
        <p:spPr>
          <a:xfrm flipV="1">
            <a:off x="8400240" y="5284800"/>
            <a:ext cx="1369440" cy="17640"/>
          </a:xfrm>
          <a:prstGeom prst="straightConnector1">
            <a:avLst/>
          </a:prstGeom>
          <a:ln w="0">
            <a:solidFill>
              <a:srgbClr val="DAC0F6"/>
            </a:solidFill>
            <a:tailEnd type="triangle" w="med" len="med"/>
          </a:ln>
        </p:spPr>
      </p:cxnSp>
      <p:cxnSp>
        <p:nvCxnSpPr>
          <p:cNvPr id="487" name="Gerade Verbindung mit Pfeil 82">
            <a:extLst>
              <a:ext uri="{C183D7F6-B498-43B3-948B-1728B52AA6E4}">
                <adec:decorative xmlns:adec="http://schemas.microsoft.com/office/drawing/2017/decorative" val="1"/>
              </a:ext>
            </a:extLst>
          </p:cNvPr>
          <p:cNvCxnSpPr>
            <a:endCxn id="486" idx="0"/>
          </p:cNvCxnSpPr>
          <p:nvPr/>
        </p:nvCxnSpPr>
        <p:spPr>
          <a:xfrm flipH="1">
            <a:off x="5915520" y="5661000"/>
            <a:ext cx="2630160" cy="361080"/>
          </a:xfrm>
          <a:prstGeom prst="straightConnector1">
            <a:avLst/>
          </a:prstGeom>
          <a:ln w="0">
            <a:solidFill>
              <a:srgbClr val="DAC0F6"/>
            </a:solidFill>
            <a:tailEnd type="triangle" w="med" len="med"/>
          </a:ln>
        </p:spPr>
      </p:cxnSp>
      <p:pic>
        <p:nvPicPr>
          <p:cNvPr id="491" name="Grafik 46">
            <a:extLst>
              <a:ext uri="{C183D7F6-B498-43B3-948B-1728B52AA6E4}">
                <adec:decorative xmlns:adec="http://schemas.microsoft.com/office/drawing/2017/decorative" val="1"/>
              </a:ext>
            </a:extLst>
          </p:cNvPr>
          <p:cNvPicPr/>
          <p:nvPr/>
        </p:nvPicPr>
        <p:blipFill>
          <a:blip r:embed="rId8"/>
          <a:stretch/>
        </p:blipFill>
        <p:spPr>
          <a:xfrm>
            <a:off x="4876920" y="3141000"/>
            <a:ext cx="912960" cy="912960"/>
          </a:xfrm>
          <a:prstGeom prst="rect">
            <a:avLst/>
          </a:prstGeom>
          <a:noFill/>
          <a:ln w="0">
            <a:noFill/>
          </a:ln>
        </p:spPr>
      </p:pic>
      <p:pic>
        <p:nvPicPr>
          <p:cNvPr id="492" name="Grafik 47">
            <a:extLst>
              <a:ext uri="{C183D7F6-B498-43B3-948B-1728B52AA6E4}">
                <adec:decorative xmlns:adec="http://schemas.microsoft.com/office/drawing/2017/decorative" val="1"/>
              </a:ext>
            </a:extLst>
          </p:cNvPr>
          <p:cNvPicPr/>
          <p:nvPr/>
        </p:nvPicPr>
        <p:blipFill>
          <a:blip r:embed="rId8"/>
          <a:stretch/>
        </p:blipFill>
        <p:spPr>
          <a:xfrm>
            <a:off x="4876920" y="4005000"/>
            <a:ext cx="912960" cy="912960"/>
          </a:xfrm>
          <a:prstGeom prst="rect">
            <a:avLst/>
          </a:prstGeom>
          <a:noFill/>
          <a:ln w="0">
            <a:noFill/>
          </a:ln>
        </p:spPr>
      </p:pic>
      <p:pic>
        <p:nvPicPr>
          <p:cNvPr id="493" name="Grafik 52">
            <a:extLst>
              <a:ext uri="{C183D7F6-B498-43B3-948B-1728B52AA6E4}">
                <adec:decorative xmlns:adec="http://schemas.microsoft.com/office/drawing/2017/decorative" val="1"/>
              </a:ext>
            </a:extLst>
          </p:cNvPr>
          <p:cNvPicPr/>
          <p:nvPr/>
        </p:nvPicPr>
        <p:blipFill>
          <a:blip r:embed="rId8"/>
          <a:stretch/>
        </p:blipFill>
        <p:spPr>
          <a:xfrm>
            <a:off x="4876920" y="4869000"/>
            <a:ext cx="912960" cy="912960"/>
          </a:xfrm>
          <a:prstGeom prst="rect">
            <a:avLst/>
          </a:prstGeom>
          <a:noFill/>
          <a:ln w="0">
            <a:noFill/>
          </a:ln>
        </p:spPr>
      </p:pic>
      <p:sp>
        <p:nvSpPr>
          <p:cNvPr id="498" name="Rechteck 14">
            <a:extLst>
              <a:ext uri="{C183D7F6-B498-43B3-948B-1728B52AA6E4}">
                <adec:decorative xmlns:adec="http://schemas.microsoft.com/office/drawing/2017/decorative" val="1"/>
              </a:ext>
            </a:extLst>
          </p:cNvPr>
          <p:cNvSpPr/>
          <p:nvPr/>
        </p:nvSpPr>
        <p:spPr>
          <a:xfrm>
            <a:off x="772560" y="2205000"/>
            <a:ext cx="3310920" cy="2734920"/>
          </a:xfrm>
          <a:prstGeom prst="rect">
            <a:avLst/>
          </a:prstGeom>
          <a:noFill/>
          <a:ln w="28575">
            <a:solidFill>
              <a:srgbClr val="FF5757"/>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37" name="Textfeld 36" descr="Image source">
            <a:extLst>
              <a:ext uri="{FF2B5EF4-FFF2-40B4-BE49-F238E27FC236}">
                <a16:creationId xmlns:a16="http://schemas.microsoft.com/office/drawing/2014/main" id="{28C645F3-E0D7-4350-9A73-39125B566A03}"/>
              </a:ext>
            </a:extLst>
          </p:cNvPr>
          <p:cNvSpPr txBox="1"/>
          <p:nvPr/>
        </p:nvSpPr>
        <p:spPr bwMode="auto">
          <a:xfrm>
            <a:off x="7752184" y="6006902"/>
            <a:ext cx="3600400" cy="415498"/>
          </a:xfrm>
          <a:prstGeom prst="rect">
            <a:avLst/>
          </a:prstGeom>
          <a:noFill/>
        </p:spPr>
        <p:txBody>
          <a:bodyPr wrap="square" rtlCol="0">
            <a:spAutoFit/>
          </a:bodyPr>
          <a:lstStyle/>
          <a:p>
            <a:pPr>
              <a:spcAft>
                <a:spcPts val="600"/>
              </a:spcAft>
              <a:defRPr/>
            </a:pPr>
            <a:r>
              <a:rPr lang="en-US" sz="700" dirty="0">
                <a:solidFill>
                  <a:schemeClr val="bg1">
                    <a:lumMod val="75000"/>
                  </a:schemeClr>
                </a:solidFill>
                <a:latin typeface="Arial"/>
                <a:cs typeface="Arial"/>
              </a:rPr>
              <a:t>Figure adapted from Figure 2.5 in Groves, R.; Fowler, F.; Couper, M.; </a:t>
            </a:r>
            <a:r>
              <a:rPr lang="en-US" sz="700" dirty="0" err="1">
                <a:solidFill>
                  <a:schemeClr val="bg1">
                    <a:lumMod val="75000"/>
                  </a:schemeClr>
                </a:solidFill>
                <a:latin typeface="Arial"/>
                <a:cs typeface="Arial"/>
              </a:rPr>
              <a:t>Lepkowski</a:t>
            </a:r>
            <a:r>
              <a:rPr lang="en-US" sz="700" dirty="0">
                <a:solidFill>
                  <a:schemeClr val="bg1">
                    <a:lumMod val="75000"/>
                  </a:schemeClr>
                </a:solidFill>
                <a:latin typeface="Arial"/>
                <a:cs typeface="Arial"/>
              </a:rPr>
              <a:t>, J.; Singer, E.; Tourangeau, R. (2009). Survey Methodology (2nd Edition). John Wiley &amp; Sons, Inc. ISBN 0-470-46546-8</a:t>
            </a:r>
            <a:endParaRPr lang="en-US" sz="700" dirty="0">
              <a:solidFill>
                <a:schemeClr val="bg1">
                  <a:lumMod val="75000"/>
                </a:schemeClr>
              </a:solidFil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pic>
        <p:nvPicPr>
          <p:cNvPr id="5" name="Grafik 4">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0408395" y="159920"/>
            <a:ext cx="1573665" cy="565098"/>
          </a:xfrm>
          <a:prstGeom prst="rect">
            <a:avLst/>
          </a:prstGeom>
        </p:spPr>
      </p:pic>
      <p:sp>
        <p:nvSpPr>
          <p:cNvPr id="7" name="PlaceHolder 1">
            <a:extLst>
              <a:ext uri="{FF2B5EF4-FFF2-40B4-BE49-F238E27FC236}">
                <a16:creationId xmlns:a16="http://schemas.microsoft.com/office/drawing/2014/main" id="{1A2707F2-0F55-4E32-8A52-DB0789F0012D}"/>
              </a:ext>
            </a:extLst>
          </p:cNvPr>
          <p:cNvSpPr txBox="1">
            <a:spLocks/>
          </p:cNvSpPr>
          <p:nvPr/>
        </p:nvSpPr>
        <p:spPr>
          <a:xfrm>
            <a:off x="8722240" y="6356520"/>
            <a:ext cx="2741760" cy="363600"/>
          </a:xfrm>
          <a:prstGeom prst="rect">
            <a:avLst/>
          </a:prstGeom>
          <a:noFill/>
          <a:ln w="0">
            <a:noFill/>
          </a:ln>
        </p:spPr>
        <p:txBody>
          <a:bodyPr lIns="91440" tIns="45720" rIns="91440" bIns="45720" anchor="ctr">
            <a:noAutofit/>
          </a:bodyPr>
          <a:lstStyle>
            <a:defPPr>
              <a:defRPr lang="de-DE"/>
            </a:defPPr>
            <a:lvl1pPr marL="0" indent="0" algn="r" defTabSz="914400" rtl="0" eaLnBrk="1" latinLnBrk="0" hangingPunct="1">
              <a:lnSpc>
                <a:spcPct val="100000"/>
              </a:lnSpc>
              <a:buNone/>
              <a:tabLst>
                <a:tab pos="0" algn="l"/>
              </a:tabLst>
              <a:defRPr lang="de-DE" sz="1200" b="0" strike="noStrike" kern="1200" spc="-1">
                <a:solidFill>
                  <a:schemeClr val="lt1">
                    <a:lumMod val="50000"/>
                  </a:schemeClr>
                </a:solidFill>
                <a:latin typeface="Arial"/>
                <a:ea typeface="Arial"/>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A70469-30BD-4C1C-93B8-EEA74DB02F45}" type="slidenum">
              <a:rPr lang="en-US" smtClean="0"/>
              <a:pPr/>
              <a:t>25</a:t>
            </a:fld>
            <a:endParaRPr lang="en-US" dirty="0">
              <a:solidFill>
                <a:srgbClr val="000000"/>
              </a:solidFill>
              <a:latin typeface="Calibri"/>
            </a:endParaRPr>
          </a:p>
        </p:txBody>
      </p:sp>
      <p:sp>
        <p:nvSpPr>
          <p:cNvPr id="3" name="Titel 2">
            <a:extLst>
              <a:ext uri="{FF2B5EF4-FFF2-40B4-BE49-F238E27FC236}">
                <a16:creationId xmlns:a16="http://schemas.microsoft.com/office/drawing/2014/main" id="{A8C3B80E-226D-482A-9F92-4130BD4FD07F}"/>
              </a:ext>
            </a:extLst>
          </p:cNvPr>
          <p:cNvSpPr>
            <a:spLocks noGrp="1"/>
          </p:cNvSpPr>
          <p:nvPr>
            <p:ph type="title"/>
          </p:nvPr>
        </p:nvSpPr>
        <p:spPr>
          <a:xfrm>
            <a:off x="354604" y="3066199"/>
            <a:ext cx="2798499" cy="1324080"/>
          </a:xfrm>
        </p:spPr>
        <p:txBody>
          <a:bodyPr/>
          <a:lstStyle/>
          <a:p>
            <a:r>
              <a:rPr lang="en-US" sz="4000" b="1" dirty="0">
                <a:latin typeface="Arial" panose="020B0604020202020204" pitchFamily="34" charset="0"/>
                <a:cs typeface="Arial" panose="020B0604020202020204" pitchFamily="34" charset="0"/>
              </a:rPr>
              <a:t>Break</a:t>
            </a:r>
          </a:p>
        </p:txBody>
      </p:sp>
      <p:pic>
        <p:nvPicPr>
          <p:cNvPr id="10" name="Grafik 9" descr="A cute dog laying on the ground playing with a red toy. "/>
          <p:cNvPicPr>
            <a:picLocks noChangeAspect="1"/>
          </p:cNvPicPr>
          <p:nvPr/>
        </p:nvPicPr>
        <p:blipFill>
          <a:blip r:embed="rId5"/>
          <a:stretch/>
        </p:blipFill>
        <p:spPr bwMode="auto">
          <a:xfrm>
            <a:off x="7058372" y="1700808"/>
            <a:ext cx="5143500" cy="6858000"/>
          </a:xfrm>
          <a:prstGeom prst="rect">
            <a:avLst/>
          </a:prstGeom>
          <a:effectLst>
            <a:glow rad="101600">
              <a:schemeClr val="accent5">
                <a:lumMod val="40000"/>
                <a:lumOff val="60000"/>
                <a:alpha val="60000"/>
              </a:schemeClr>
            </a:glow>
          </a:effectLst>
        </p:spPr>
      </p:pic>
      <p:pic>
        <p:nvPicPr>
          <p:cNvPr id="6" name="Grafik 5">
            <a:extLst>
              <a:ext uri="{C183D7F6-B498-43B3-948B-1728B52AA6E4}">
                <adec:decorative xmlns:adec="http://schemas.microsoft.com/office/drawing/2017/decorative" val="1"/>
              </a:ext>
            </a:extLst>
          </p:cNvPr>
          <p:cNvPicPr>
            <a:picLocks noChangeAspect="1"/>
          </p:cNvPicPr>
          <p:nvPr/>
        </p:nvPicPr>
        <p:blipFill>
          <a:blip r:embed="rId6"/>
          <a:stretch/>
        </p:blipFill>
        <p:spPr bwMode="auto">
          <a:xfrm>
            <a:off x="9182504" y="101731"/>
            <a:ext cx="988928" cy="6232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Grafik 5">
            <a:extLst>
              <a:ext uri="{C183D7F6-B498-43B3-948B-1728B52AA6E4}">
                <adec:decorative xmlns:adec="http://schemas.microsoft.com/office/drawing/2017/decorative" val="1"/>
              </a:ext>
            </a:extLst>
          </p:cNvPr>
          <p:cNvPicPr/>
          <p:nvPr/>
        </p:nvPicPr>
        <p:blipFill>
          <a:blip r:embed="rId3"/>
          <a:srcRect l="12300"/>
          <a:stretch/>
        </p:blipFill>
        <p:spPr>
          <a:xfrm>
            <a:off x="3" y="-25016"/>
            <a:ext cx="12292200" cy="6906600"/>
          </a:xfrm>
          <a:prstGeom prst="rect">
            <a:avLst/>
          </a:prstGeom>
          <a:noFill/>
          <a:ln w="0">
            <a:noFill/>
          </a:ln>
        </p:spPr>
      </p:pic>
      <p:sp>
        <p:nvSpPr>
          <p:cNvPr id="6" name="PlaceHolder 1">
            <a:extLst>
              <a:ext uri="{FF2B5EF4-FFF2-40B4-BE49-F238E27FC236}">
                <a16:creationId xmlns:a16="http://schemas.microsoft.com/office/drawing/2014/main" id="{9C6FB113-8A12-4890-A236-433F8CD02022}"/>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BA70469-30BD-4C1C-93B8-EEA74DB02F45}" type="slidenum">
              <a:rPr lang="en-US" sz="1200" b="0" strike="noStrike" spc="-1" smtClean="0">
                <a:solidFill>
                  <a:schemeClr val="lt1">
                    <a:lumMod val="50000"/>
                  </a:schemeClr>
                </a:solidFill>
              </a:rPr>
              <a:t>26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1D265650-4313-4AF1-8954-192ED502FDA9}"/>
              </a:ext>
            </a:extLst>
          </p:cNvPr>
          <p:cNvSpPr>
            <a:spLocks noGrp="1"/>
          </p:cNvSpPr>
          <p:nvPr>
            <p:ph type="title"/>
          </p:nvPr>
        </p:nvSpPr>
        <p:spPr>
          <a:xfrm>
            <a:off x="4659964" y="2982116"/>
            <a:ext cx="2872072" cy="1324080"/>
          </a:xfrm>
        </p:spPr>
        <p:txBody>
          <a:bodyPr/>
          <a:lstStyle/>
          <a:p>
            <a:pPr algn="ctr"/>
            <a:r>
              <a:rPr lang="en-US" sz="2800" b="1" dirty="0">
                <a:solidFill>
                  <a:schemeClr val="bg1"/>
                </a:solidFill>
                <a:latin typeface="Arial" panose="020B0604020202020204" pitchFamily="34" charset="0"/>
                <a:cs typeface="Arial" panose="020B0604020202020204" pitchFamily="34" charset="0"/>
              </a:rPr>
              <a:t>Sampling in Web Surveys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503"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50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B497AF01-1D13-428C-9E67-C5624C380016}" type="slidenum">
              <a:rPr lang="en-US" sz="1200" b="0" strike="noStrike" spc="-1" smtClean="0">
                <a:solidFill>
                  <a:schemeClr val="lt1">
                    <a:lumMod val="50000"/>
                  </a:schemeClr>
                </a:solidFill>
              </a:rPr>
              <a:t>27</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F4D4D5F3-E64F-49A6-965C-332300222F97}"/>
              </a:ext>
            </a:extLst>
          </p:cNvPr>
          <p:cNvSpPr>
            <a:spLocks noGrp="1"/>
          </p:cNvSpPr>
          <p:nvPr>
            <p:ph type="title"/>
          </p:nvPr>
        </p:nvSpPr>
        <p:spPr>
          <a:xfrm>
            <a:off x="339480" y="159840"/>
            <a:ext cx="2504210" cy="765000"/>
          </a:xfrm>
        </p:spPr>
        <p:txBody>
          <a:bodyPr/>
          <a:lstStyle/>
          <a:p>
            <a:r>
              <a:rPr lang="en-US" sz="2400" dirty="0">
                <a:solidFill>
                  <a:schemeClr val="bg1"/>
                </a:solidFill>
                <a:latin typeface="Arial" panose="020B0604020202020204" pitchFamily="34" charset="0"/>
                <a:cs typeface="Arial" panose="020B0604020202020204" pitchFamily="34" charset="0"/>
              </a:rPr>
              <a:t>Sampling</a:t>
            </a:r>
          </a:p>
        </p:txBody>
      </p:sp>
      <p:pic>
        <p:nvPicPr>
          <p:cNvPr id="506"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508" name="Textfeld 13"/>
          <p:cNvSpPr/>
          <p:nvPr/>
        </p:nvSpPr>
        <p:spPr>
          <a:xfrm>
            <a:off x="390960" y="12333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Why have a good sampling strategy?</a:t>
            </a:r>
            <a:endParaRPr lang="en-US" sz="2800" b="0" strike="noStrike" spc="-1" dirty="0">
              <a:solidFill>
                <a:srgbClr val="000000"/>
              </a:solidFill>
              <a:latin typeface="Calibri"/>
            </a:endParaRPr>
          </a:p>
        </p:txBody>
      </p:sp>
      <p:sp>
        <p:nvSpPr>
          <p:cNvPr id="507" name="Textfeld 11"/>
          <p:cNvSpPr/>
          <p:nvPr/>
        </p:nvSpPr>
        <p:spPr>
          <a:xfrm>
            <a:off x="339480" y="1967040"/>
            <a:ext cx="10270800" cy="29224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helps to select participants in a way that </a:t>
            </a:r>
            <a:r>
              <a:rPr lang="en-US" sz="1800" b="1" strike="noStrike" spc="-1" dirty="0">
                <a:solidFill>
                  <a:schemeClr val="dk1"/>
                </a:solidFill>
                <a:latin typeface="Arial"/>
                <a:ea typeface="Arial"/>
              </a:rPr>
              <a:t>reflects the diversity of the population </a:t>
            </a:r>
            <a:r>
              <a:rPr lang="en-US" sz="1800" b="0" strike="noStrike" spc="-1" dirty="0">
                <a:solidFill>
                  <a:schemeClr val="dk1"/>
                </a:solidFill>
                <a:latin typeface="Arial"/>
                <a:ea typeface="Arial"/>
              </a:rPr>
              <a:t>being studied (representativeness)</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aligns the survey design with the </a:t>
            </a:r>
            <a:r>
              <a:rPr lang="en-US" sz="1800" b="1" strike="noStrike" spc="-1" dirty="0">
                <a:solidFill>
                  <a:schemeClr val="dk1"/>
                </a:solidFill>
                <a:latin typeface="Arial"/>
                <a:ea typeface="Arial"/>
              </a:rPr>
              <a:t>research objectives</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ensures that the results are </a:t>
            </a:r>
            <a:r>
              <a:rPr lang="en-US" sz="1800" b="1" strike="noStrike" spc="-1" dirty="0">
                <a:solidFill>
                  <a:schemeClr val="dk1"/>
                </a:solidFill>
                <a:latin typeface="Arial"/>
                <a:ea typeface="Arial"/>
              </a:rPr>
              <a:t>statistically valid and generalizable</a:t>
            </a:r>
            <a:r>
              <a:rPr lang="en-US" sz="1800" b="0" strike="noStrike" spc="-1" dirty="0">
                <a:solidFill>
                  <a:schemeClr val="dk1"/>
                </a:solidFill>
                <a:latin typeface="Arial"/>
                <a:ea typeface="Arial"/>
              </a:rPr>
              <a:t>, despite the limitations of a web-based approach</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avoid </a:t>
            </a:r>
            <a:r>
              <a:rPr lang="en-US" sz="1800" b="1" strike="noStrike" spc="-1" dirty="0">
                <a:solidFill>
                  <a:schemeClr val="dk1"/>
                </a:solidFill>
                <a:latin typeface="Arial"/>
                <a:ea typeface="Arial"/>
              </a:rPr>
              <a:t>wasting resources </a:t>
            </a:r>
            <a:r>
              <a:rPr lang="en-US" sz="1800" b="0" strike="noStrike" spc="-1" dirty="0">
                <a:solidFill>
                  <a:schemeClr val="dk1"/>
                </a:solidFill>
                <a:latin typeface="Arial"/>
                <a:ea typeface="Arial"/>
              </a:rPr>
              <a:t>on collecting excessive or unhelpful data</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increases </a:t>
            </a:r>
            <a:r>
              <a:rPr lang="en-US" sz="1800" b="1" strike="noStrike" spc="-1" dirty="0">
                <a:solidFill>
                  <a:schemeClr val="dk1"/>
                </a:solidFill>
                <a:latin typeface="Arial"/>
                <a:ea typeface="Arial"/>
              </a:rPr>
              <a:t>the credibility of the findings</a:t>
            </a:r>
            <a:r>
              <a:rPr lang="en-US" sz="1800" b="0" strike="noStrike" spc="-1" dirty="0">
                <a:solidFill>
                  <a:schemeClr val="dk1"/>
                </a:solidFill>
                <a:latin typeface="Arial"/>
                <a:ea typeface="Arial"/>
              </a:rPr>
              <a:t>, as stakeholders can see that the sampling was intentional and methodical</a:t>
            </a:r>
            <a:endParaRPr lang="en-US" sz="1800" b="0" strike="noStrike" spc="-1" dirty="0">
              <a:solidFill>
                <a:srgbClr val="000000"/>
              </a:solid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51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51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FAD8506-33DC-41F1-A73F-1DDFFDB206D3}" type="slidenum">
              <a:rPr lang="en-US" sz="1200" b="0" strike="noStrike" spc="-1" smtClean="0">
                <a:solidFill>
                  <a:schemeClr val="lt1">
                    <a:lumMod val="50000"/>
                  </a:schemeClr>
                </a:solidFill>
              </a:rPr>
              <a:t>28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C84F2CC7-04F8-4391-83EF-4EE3BDE013E1}"/>
              </a:ext>
            </a:extLst>
          </p:cNvPr>
          <p:cNvSpPr>
            <a:spLocks noGrp="1"/>
          </p:cNvSpPr>
          <p:nvPr>
            <p:ph type="title"/>
          </p:nvPr>
        </p:nvSpPr>
        <p:spPr>
          <a:xfrm>
            <a:off x="439653" y="120240"/>
            <a:ext cx="3639327" cy="600840"/>
          </a:xfrm>
        </p:spPr>
        <p:txBody>
          <a:bodyPr/>
          <a:lstStyle/>
          <a:p>
            <a:r>
              <a:rPr lang="en-US" sz="2400" dirty="0">
                <a:solidFill>
                  <a:schemeClr val="bg1"/>
                </a:solidFill>
                <a:latin typeface="Arial" panose="020B0604020202020204" pitchFamily="34" charset="0"/>
                <a:cs typeface="Arial" panose="020B0604020202020204" pitchFamily="34" charset="0"/>
              </a:rPr>
              <a:t>Sampling</a:t>
            </a:r>
          </a:p>
        </p:txBody>
      </p:sp>
      <p:pic>
        <p:nvPicPr>
          <p:cNvPr id="513"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515" name="Textfeld 13"/>
          <p:cNvSpPr/>
          <p:nvPr/>
        </p:nvSpPr>
        <p:spPr>
          <a:xfrm>
            <a:off x="390960" y="12333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Population</a:t>
            </a:r>
            <a:endParaRPr lang="en-US" sz="2800" b="0" strike="noStrike" spc="-1" dirty="0">
              <a:solidFill>
                <a:srgbClr val="000000"/>
              </a:solidFill>
              <a:latin typeface="Calibri"/>
            </a:endParaRPr>
          </a:p>
        </p:txBody>
      </p:sp>
      <p:sp>
        <p:nvSpPr>
          <p:cNvPr id="514" name="Textfeld 11"/>
          <p:cNvSpPr/>
          <p:nvPr/>
        </p:nvSpPr>
        <p:spPr>
          <a:xfrm>
            <a:off x="432000" y="1967040"/>
            <a:ext cx="11135160" cy="7987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The complete set of individuals that share common characteristics and are the </a:t>
            </a:r>
            <a:r>
              <a:rPr lang="en-US" sz="1800" b="1" strike="noStrike" spc="-1" dirty="0">
                <a:solidFill>
                  <a:schemeClr val="dk1"/>
                </a:solidFill>
                <a:latin typeface="Arial"/>
                <a:ea typeface="Arial"/>
              </a:rPr>
              <a:t>focus of a survey study</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Group from which researchers intend to make inferences.</a:t>
            </a:r>
            <a:endParaRPr lang="en-US" sz="1800" b="0" strike="noStrike" spc="-1" dirty="0">
              <a:solidFill>
                <a:srgbClr val="000000"/>
              </a:solidFill>
              <a:latin typeface="Calibri"/>
            </a:endParaRPr>
          </a:p>
        </p:txBody>
      </p:sp>
      <p:pic>
        <p:nvPicPr>
          <p:cNvPr id="517" name="Grafik 15" descr="Logo nacaps survey"/>
          <p:cNvPicPr/>
          <p:nvPr/>
        </p:nvPicPr>
        <p:blipFill>
          <a:blip r:embed="rId6"/>
          <a:stretch/>
        </p:blipFill>
        <p:spPr>
          <a:xfrm>
            <a:off x="457200" y="3560760"/>
            <a:ext cx="1614600" cy="564120"/>
          </a:xfrm>
          <a:prstGeom prst="rect">
            <a:avLst/>
          </a:prstGeom>
          <a:noFill/>
          <a:ln w="0">
            <a:noFill/>
          </a:ln>
        </p:spPr>
      </p:pic>
      <p:sp>
        <p:nvSpPr>
          <p:cNvPr id="516" name="Textfeld 12"/>
          <p:cNvSpPr/>
          <p:nvPr/>
        </p:nvSpPr>
        <p:spPr>
          <a:xfrm>
            <a:off x="2207520" y="3164760"/>
            <a:ext cx="374292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pc="-1" dirty="0">
                <a:solidFill>
                  <a:srgbClr val="000000"/>
                </a:solidFill>
                <a:latin typeface="Arial" panose="020B0604020202020204" pitchFamily="34" charset="0"/>
                <a:cs typeface="Arial" panose="020B0604020202020204" pitchFamily="34" charset="0"/>
              </a:rPr>
              <a:t>All doctoral candidates admitted to (registered at) German HEIs, following the University Statistics Act (</a:t>
            </a:r>
            <a:r>
              <a:rPr lang="en-US" spc="-1" dirty="0" err="1">
                <a:solidFill>
                  <a:srgbClr val="000000"/>
                </a:solidFill>
                <a:latin typeface="Arial" panose="020B0604020202020204" pitchFamily="34" charset="0"/>
                <a:cs typeface="Arial" panose="020B0604020202020204" pitchFamily="34" charset="0"/>
              </a:rPr>
              <a:t>HStatG</a:t>
            </a:r>
            <a:r>
              <a:rPr lang="en-US" spc="-1" dirty="0">
                <a:solidFill>
                  <a:srgbClr val="000000"/>
                </a:solidFill>
                <a:latin typeface="Arial" panose="020B0604020202020204" pitchFamily="34" charset="0"/>
                <a:cs typeface="Arial" panose="020B0604020202020204" pitchFamily="34" charset="0"/>
              </a:rPr>
              <a:t> section 5)  </a:t>
            </a:r>
            <a:endParaRPr lang="en-US" sz="1800" b="0" strike="noStrike" spc="-1" dirty="0">
              <a:solidFill>
                <a:srgbClr val="000000"/>
              </a:solidFill>
              <a:latin typeface="Arial" panose="020B0604020202020204" pitchFamily="34" charset="0"/>
              <a:cs typeface="Arial" panose="020B0604020202020204" pitchFamily="34" charset="0"/>
            </a:endParaRPr>
          </a:p>
        </p:txBody>
      </p:sp>
      <p:sp>
        <p:nvSpPr>
          <p:cNvPr id="18" name="Textfeld 17" descr="Source">
            <a:extLst>
              <a:ext uri="{FF2B5EF4-FFF2-40B4-BE49-F238E27FC236}">
                <a16:creationId xmlns:a16="http://schemas.microsoft.com/office/drawing/2014/main" id="{7B14D56C-C624-44C3-987C-59B85BBC5BBA}"/>
              </a:ext>
            </a:extLst>
          </p:cNvPr>
          <p:cNvSpPr txBox="1"/>
          <p:nvPr/>
        </p:nvSpPr>
        <p:spPr>
          <a:xfrm>
            <a:off x="340560" y="4403980"/>
            <a:ext cx="5609880" cy="415498"/>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Briedis</a:t>
            </a:r>
            <a:r>
              <a:rPr lang="en-US" sz="700" dirty="0">
                <a:solidFill>
                  <a:schemeClr val="bg1">
                    <a:lumMod val="75000"/>
                  </a:schemeClr>
                </a:solidFill>
                <a:latin typeface="Arial" panose="020B0604020202020204" pitchFamily="34" charset="0"/>
                <a:cs typeface="Arial" panose="020B0604020202020204" pitchFamily="34" charset="0"/>
              </a:rPr>
              <a:t>, K., </a:t>
            </a:r>
            <a:r>
              <a:rPr lang="en-US" sz="700" dirty="0" err="1">
                <a:solidFill>
                  <a:schemeClr val="bg1">
                    <a:lumMod val="75000"/>
                  </a:schemeClr>
                </a:solidFill>
                <a:latin typeface="Arial" panose="020B0604020202020204" pitchFamily="34" charset="0"/>
                <a:cs typeface="Arial" panose="020B0604020202020204" pitchFamily="34" charset="0"/>
              </a:rPr>
              <a:t>Lietz</a:t>
            </a:r>
            <a:r>
              <a:rPr lang="en-US" sz="700" dirty="0">
                <a:solidFill>
                  <a:schemeClr val="bg1">
                    <a:lumMod val="75000"/>
                  </a:schemeClr>
                </a:solidFill>
                <a:latin typeface="Arial" panose="020B0604020202020204" pitchFamily="34" charset="0"/>
                <a:cs typeface="Arial" panose="020B0604020202020204" pitchFamily="34" charset="0"/>
              </a:rPr>
              <a:t>, A., </a:t>
            </a:r>
            <a:r>
              <a:rPr lang="en-US" sz="700" dirty="0" err="1">
                <a:solidFill>
                  <a:schemeClr val="bg1">
                    <a:lumMod val="75000"/>
                  </a:schemeClr>
                </a:solidFill>
                <a:latin typeface="Arial" panose="020B0604020202020204" pitchFamily="34" charset="0"/>
                <a:cs typeface="Arial" panose="020B0604020202020204" pitchFamily="34" charset="0"/>
              </a:rPr>
              <a:t>Ruß</a:t>
            </a:r>
            <a:r>
              <a:rPr lang="en-US" sz="700" dirty="0">
                <a:solidFill>
                  <a:schemeClr val="bg1">
                    <a:lumMod val="75000"/>
                  </a:schemeClr>
                </a:solidFill>
                <a:latin typeface="Arial" panose="020B0604020202020204" pitchFamily="34" charset="0"/>
                <a:cs typeface="Arial" panose="020B0604020202020204" pitchFamily="34" charset="0"/>
              </a:rPr>
              <a:t>, U., Schwabe, U., Seifert, M., </a:t>
            </a:r>
            <a:r>
              <a:rPr lang="en-US" sz="700" dirty="0" err="1">
                <a:solidFill>
                  <a:schemeClr val="bg1">
                    <a:lumMod val="75000"/>
                  </a:schemeClr>
                </a:solidFill>
                <a:latin typeface="Arial" panose="020B0604020202020204" pitchFamily="34" charset="0"/>
                <a:cs typeface="Arial" panose="020B0604020202020204" pitchFamily="34" charset="0"/>
              </a:rPr>
              <a:t>Mühleck</a:t>
            </a:r>
            <a:r>
              <a:rPr lang="en-US" sz="700" dirty="0">
                <a:solidFill>
                  <a:schemeClr val="bg1">
                    <a:lumMod val="75000"/>
                  </a:schemeClr>
                </a:solidFill>
                <a:latin typeface="Arial" panose="020B0604020202020204" pitchFamily="34" charset="0"/>
                <a:cs typeface="Arial" panose="020B0604020202020204" pitchFamily="34" charset="0"/>
              </a:rPr>
              <a:t>, K., </a:t>
            </a:r>
            <a:r>
              <a:rPr lang="en-US" sz="700" dirty="0" err="1">
                <a:solidFill>
                  <a:schemeClr val="bg1">
                    <a:lumMod val="75000"/>
                  </a:schemeClr>
                </a:solidFill>
                <a:latin typeface="Arial" panose="020B0604020202020204" pitchFamily="34" charset="0"/>
                <a:cs typeface="Arial" panose="020B0604020202020204" pitchFamily="34" charset="0"/>
              </a:rPr>
              <a:t>Scheller</a:t>
            </a:r>
            <a:r>
              <a:rPr lang="en-US" sz="700" dirty="0">
                <a:solidFill>
                  <a:schemeClr val="bg1">
                    <a:lumMod val="75000"/>
                  </a:schemeClr>
                </a:solidFill>
                <a:latin typeface="Arial" panose="020B0604020202020204" pitchFamily="34" charset="0"/>
                <a:cs typeface="Arial" panose="020B0604020202020204" pitchFamily="34" charset="0"/>
              </a:rPr>
              <a:t>, P., </a:t>
            </a:r>
            <a:r>
              <a:rPr lang="en-US" sz="700" dirty="0" err="1">
                <a:solidFill>
                  <a:schemeClr val="bg1">
                    <a:lumMod val="75000"/>
                  </a:schemeClr>
                </a:solidFill>
                <a:latin typeface="Arial" panose="020B0604020202020204" pitchFamily="34" charset="0"/>
                <a:cs typeface="Arial" panose="020B0604020202020204" pitchFamily="34" charset="0"/>
              </a:rPr>
              <a:t>Teichmann</a:t>
            </a:r>
            <a:r>
              <a:rPr lang="en-US" sz="700" dirty="0">
                <a:solidFill>
                  <a:schemeClr val="bg1">
                    <a:lumMod val="75000"/>
                  </a:schemeClr>
                </a:solidFill>
                <a:latin typeface="Arial" panose="020B0604020202020204" pitchFamily="34" charset="0"/>
                <a:cs typeface="Arial" panose="020B0604020202020204" pitchFamily="34" charset="0"/>
              </a:rPr>
              <a:t>, C., de Vogel, S., Weber, A., </a:t>
            </a:r>
            <a:r>
              <a:rPr lang="en-US" sz="700" dirty="0" err="1">
                <a:solidFill>
                  <a:schemeClr val="bg1">
                    <a:lumMod val="75000"/>
                  </a:schemeClr>
                </a:solidFill>
                <a:latin typeface="Arial" panose="020B0604020202020204" pitchFamily="34" charset="0"/>
                <a:cs typeface="Arial" panose="020B0604020202020204" pitchFamily="34" charset="0"/>
              </a:rPr>
              <a:t>Schmidtchen</a:t>
            </a:r>
            <a:r>
              <a:rPr lang="en-US" sz="700" dirty="0">
                <a:solidFill>
                  <a:schemeClr val="bg1">
                    <a:lumMod val="75000"/>
                  </a:schemeClr>
                </a:solidFill>
                <a:latin typeface="Arial" panose="020B0604020202020204" pitchFamily="34" charset="0"/>
                <a:cs typeface="Arial" panose="020B0604020202020204" pitchFamily="34" charset="0"/>
              </a:rPr>
              <a:t>, H., </a:t>
            </a:r>
            <a:r>
              <a:rPr lang="en-US" sz="700" dirty="0" err="1">
                <a:solidFill>
                  <a:schemeClr val="bg1">
                    <a:lumMod val="75000"/>
                  </a:schemeClr>
                </a:solidFill>
                <a:latin typeface="Arial" panose="020B0604020202020204" pitchFamily="34" charset="0"/>
                <a:cs typeface="Arial" panose="020B0604020202020204" pitchFamily="34" charset="0"/>
              </a:rPr>
              <a:t>Birkelbach</a:t>
            </a:r>
            <a:r>
              <a:rPr lang="en-US" sz="700" dirty="0">
                <a:solidFill>
                  <a:schemeClr val="bg1">
                    <a:lumMod val="75000"/>
                  </a:schemeClr>
                </a:solidFill>
                <a:latin typeface="Arial" panose="020B0604020202020204" pitchFamily="34" charset="0"/>
                <a:cs typeface="Arial" panose="020B0604020202020204" pitchFamily="34" charset="0"/>
              </a:rPr>
              <a:t>, R., </a:t>
            </a:r>
            <a:r>
              <a:rPr lang="en-US" sz="700" dirty="0" err="1">
                <a:solidFill>
                  <a:schemeClr val="bg1">
                    <a:lumMod val="75000"/>
                  </a:schemeClr>
                </a:solidFill>
                <a:latin typeface="Arial" panose="020B0604020202020204" pitchFamily="34" charset="0"/>
                <a:cs typeface="Arial" panose="020B0604020202020204" pitchFamily="34" charset="0"/>
              </a:rPr>
              <a:t>Hoffstätter</a:t>
            </a:r>
            <a:r>
              <a:rPr lang="en-US" sz="700" dirty="0">
                <a:solidFill>
                  <a:schemeClr val="bg1">
                    <a:lumMod val="75000"/>
                  </a:schemeClr>
                </a:solidFill>
                <a:latin typeface="Arial" panose="020B0604020202020204" pitchFamily="34" charset="0"/>
                <a:cs typeface="Arial" panose="020B0604020202020204" pitchFamily="34" charset="0"/>
              </a:rPr>
              <a:t>, U. &amp; </a:t>
            </a:r>
            <a:r>
              <a:rPr lang="en-US" sz="700" dirty="0" err="1">
                <a:solidFill>
                  <a:schemeClr val="bg1">
                    <a:lumMod val="75000"/>
                  </a:schemeClr>
                </a:solidFill>
                <a:latin typeface="Arial" panose="020B0604020202020204" pitchFamily="34" charset="0"/>
                <a:cs typeface="Arial" panose="020B0604020202020204" pitchFamily="34" charset="0"/>
              </a:rPr>
              <a:t>Oestreich</a:t>
            </a:r>
            <a:r>
              <a:rPr lang="en-US" sz="700" dirty="0">
                <a:solidFill>
                  <a:schemeClr val="bg1">
                    <a:lumMod val="75000"/>
                  </a:schemeClr>
                </a:solidFill>
                <a:latin typeface="Arial" panose="020B0604020202020204" pitchFamily="34" charset="0"/>
                <a:cs typeface="Arial" panose="020B0604020202020204" pitchFamily="34" charset="0"/>
              </a:rPr>
              <a:t>, T. (2024).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Data and methods report on the National Academics Panel Study 2018 (1st-4th wave - doctoral candidates). Hanover: RDC-DZHW</a:t>
            </a:r>
          </a:p>
        </p:txBody>
      </p:sp>
      <p:pic>
        <p:nvPicPr>
          <p:cNvPr id="519" name="Grafik 19" descr="Logo German Internet Panel"/>
          <p:cNvPicPr/>
          <p:nvPr/>
        </p:nvPicPr>
        <p:blipFill>
          <a:blip r:embed="rId7"/>
          <a:stretch/>
        </p:blipFill>
        <p:spPr>
          <a:xfrm>
            <a:off x="6316920" y="3289680"/>
            <a:ext cx="1660680" cy="1106640"/>
          </a:xfrm>
          <a:prstGeom prst="rect">
            <a:avLst/>
          </a:prstGeom>
          <a:noFill/>
          <a:ln w="0">
            <a:noFill/>
          </a:ln>
        </p:spPr>
      </p:pic>
      <p:sp>
        <p:nvSpPr>
          <p:cNvPr id="518" name="Textfeld 17"/>
          <p:cNvSpPr/>
          <p:nvPr/>
        </p:nvSpPr>
        <p:spPr>
          <a:xfrm>
            <a:off x="8103960" y="3092760"/>
            <a:ext cx="389520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Persons living in private households in Germany and aged 16-75 at the time of recruitment. </a:t>
            </a:r>
            <a:endParaRPr lang="en-US" sz="1800" b="0" strike="noStrike" spc="-1" dirty="0">
              <a:solidFill>
                <a:srgbClr val="000000"/>
              </a:solidFill>
              <a:latin typeface="Calibri"/>
            </a:endParaRPr>
          </a:p>
        </p:txBody>
      </p:sp>
      <p:sp>
        <p:nvSpPr>
          <p:cNvPr id="22" name="Textfeld 21" descr="Source">
            <a:extLst>
              <a:ext uri="{FF2B5EF4-FFF2-40B4-BE49-F238E27FC236}">
                <a16:creationId xmlns:a16="http://schemas.microsoft.com/office/drawing/2014/main" id="{4BEEBFF6-0902-4489-97F9-BC0EFC9AA4FB}"/>
              </a:ext>
            </a:extLst>
          </p:cNvPr>
          <p:cNvSpPr txBox="1"/>
          <p:nvPr/>
        </p:nvSpPr>
        <p:spPr>
          <a:xfrm>
            <a:off x="6262687" y="4415390"/>
            <a:ext cx="5559660"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Internet Panel (GIP), University of Mannheim. (2005). Setting up an online panel representative of the general population.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https://paneldata.org/gip/</a:t>
            </a:r>
            <a:endParaRPr lang="en-US" sz="700" dirty="0">
              <a:solidFill>
                <a:schemeClr val="bg1">
                  <a:lumMod val="75000"/>
                </a:schemeClr>
              </a:solidFill>
              <a:latin typeface="Arial" panose="020B0604020202020204" pitchFamily="34" charset="0"/>
              <a:cs typeface="Arial" panose="020B0604020202020204" pitchFamily="34" charset="0"/>
            </a:endParaRPr>
          </a:p>
        </p:txBody>
      </p:sp>
      <p:pic>
        <p:nvPicPr>
          <p:cNvPr id="522" name="Grafik 16" descr="Logo DZHW Wissenschaftsbefragung"/>
          <p:cNvPicPr/>
          <p:nvPr/>
        </p:nvPicPr>
        <p:blipFill>
          <a:blip r:embed="rId9"/>
          <a:stretch/>
        </p:blipFill>
        <p:spPr>
          <a:xfrm>
            <a:off x="340560" y="5081400"/>
            <a:ext cx="2225520" cy="650160"/>
          </a:xfrm>
          <a:prstGeom prst="rect">
            <a:avLst/>
          </a:prstGeom>
          <a:noFill/>
          <a:ln w="0">
            <a:noFill/>
          </a:ln>
        </p:spPr>
      </p:pic>
      <p:sp>
        <p:nvSpPr>
          <p:cNvPr id="523" name="Textfeld 20"/>
          <p:cNvSpPr/>
          <p:nvPr/>
        </p:nvSpPr>
        <p:spPr>
          <a:xfrm>
            <a:off x="2204280" y="5047920"/>
            <a:ext cx="353016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full-time academic and artistic staff at German universities and equivalent institutions at the time of recruitment.</a:t>
            </a:r>
            <a:endParaRPr lang="en-US" sz="1800" b="0" strike="noStrike" spc="-1" dirty="0">
              <a:solidFill>
                <a:srgbClr val="000000"/>
              </a:solidFill>
              <a:latin typeface="Calibri"/>
            </a:endParaRPr>
          </a:p>
        </p:txBody>
      </p:sp>
      <p:sp>
        <p:nvSpPr>
          <p:cNvPr id="21" name="Textfeld 20" descr="Source">
            <a:extLst>
              <a:ext uri="{FF2B5EF4-FFF2-40B4-BE49-F238E27FC236}">
                <a16:creationId xmlns:a16="http://schemas.microsoft.com/office/drawing/2014/main" id="{61180BEA-96AF-41B6-B099-78B3B060BE15}"/>
              </a:ext>
            </a:extLst>
          </p:cNvPr>
          <p:cNvSpPr txBox="1"/>
          <p:nvPr/>
        </p:nvSpPr>
        <p:spPr>
          <a:xfrm>
            <a:off x="308662" y="6261557"/>
            <a:ext cx="5490720" cy="415498"/>
          </a:xfrm>
          <a:prstGeom prst="rect">
            <a:avLst/>
          </a:prstGeom>
          <a:noFill/>
        </p:spPr>
        <p:txBody>
          <a:bodyPr wrap="square">
            <a:spAutoFit/>
          </a:bodyPr>
          <a:lstStyle/>
          <a:p>
            <a:r>
              <a:rPr lang="en-US" sz="700" b="0" i="0" dirty="0">
                <a:solidFill>
                  <a:schemeClr val="bg1">
                    <a:lumMod val="75000"/>
                  </a:schemeClr>
                </a:solidFill>
                <a:effectLst/>
                <a:latin typeface="Arial" panose="020B0604020202020204" pitchFamily="34" charset="0"/>
                <a:cs typeface="Arial" panose="020B0604020202020204" pitchFamily="34" charset="0"/>
              </a:rPr>
              <a:t>Fabian, G., </a:t>
            </a:r>
            <a:r>
              <a:rPr lang="en-US" sz="700" b="0" i="0" dirty="0" err="1">
                <a:solidFill>
                  <a:schemeClr val="bg1">
                    <a:lumMod val="75000"/>
                  </a:schemeClr>
                </a:solidFill>
                <a:effectLst/>
                <a:latin typeface="Arial" panose="020B0604020202020204" pitchFamily="34" charset="0"/>
                <a:cs typeface="Arial" panose="020B0604020202020204" pitchFamily="34" charset="0"/>
              </a:rPr>
              <a:t>Heger</a:t>
            </a:r>
            <a:r>
              <a:rPr lang="en-US" sz="700" b="0" i="0" dirty="0">
                <a:solidFill>
                  <a:schemeClr val="bg1">
                    <a:lumMod val="75000"/>
                  </a:schemeClr>
                </a:solidFill>
                <a:effectLst/>
                <a:latin typeface="Arial" panose="020B0604020202020204" pitchFamily="34" charset="0"/>
                <a:cs typeface="Arial" panose="020B0604020202020204" pitchFamily="34" charset="0"/>
              </a:rPr>
              <a:t>, C., Just, A., Weber, A. &amp; </a:t>
            </a:r>
            <a:r>
              <a:rPr lang="en-US" sz="700" b="0" i="0" dirty="0" err="1">
                <a:solidFill>
                  <a:schemeClr val="bg1">
                    <a:lumMod val="75000"/>
                  </a:schemeClr>
                </a:solidFill>
                <a:effectLst/>
                <a:latin typeface="Arial" panose="020B0604020202020204" pitchFamily="34" charset="0"/>
                <a:cs typeface="Arial" panose="020B0604020202020204" pitchFamily="34" charset="0"/>
              </a:rPr>
              <a:t>Oestreich</a:t>
            </a:r>
            <a:r>
              <a:rPr lang="en-US" sz="700" b="0" i="0" dirty="0">
                <a:solidFill>
                  <a:schemeClr val="bg1">
                    <a:lumMod val="75000"/>
                  </a:schemeClr>
                </a:solidFill>
                <a:effectLst/>
                <a:latin typeface="Arial" panose="020B0604020202020204" pitchFamily="34" charset="0"/>
                <a:cs typeface="Arial" panose="020B0604020202020204" pitchFamily="34" charset="0"/>
              </a:rPr>
              <a:t>, T. (2025). DZHW Scientists Survey 2023. Data and methods report on the DZHW Scientists Survey 2023. Hanover: German Centre for Higher Education Research and Science Studies (DZHW). https://doi.org/10.21249/DZHW:scs2023-dmr-en:1.0.1 </a:t>
            </a:r>
            <a:endParaRPr lang="en-US" sz="700" dirty="0">
              <a:solidFill>
                <a:schemeClr val="bg1">
                  <a:lumMod val="75000"/>
                </a:schemeClr>
              </a:solidFill>
              <a:latin typeface="Arial" panose="020B0604020202020204" pitchFamily="34" charset="0"/>
              <a:cs typeface="Arial" panose="020B0604020202020204" pitchFamily="34" charset="0"/>
            </a:endParaRPr>
          </a:p>
        </p:txBody>
      </p:sp>
      <p:pic>
        <p:nvPicPr>
          <p:cNvPr id="521" name="Grafik 7" descr="Logo FReDA (The German Family Demography Panel Study)"/>
          <p:cNvPicPr/>
          <p:nvPr/>
        </p:nvPicPr>
        <p:blipFill>
          <a:blip r:embed="rId10"/>
          <a:stretch/>
        </p:blipFill>
        <p:spPr>
          <a:xfrm>
            <a:off x="5951880" y="5132520"/>
            <a:ext cx="2150640" cy="938160"/>
          </a:xfrm>
          <a:prstGeom prst="rect">
            <a:avLst/>
          </a:prstGeom>
          <a:noFill/>
          <a:ln w="0">
            <a:noFill/>
          </a:ln>
        </p:spPr>
      </p:pic>
      <p:sp>
        <p:nvSpPr>
          <p:cNvPr id="520" name="Textfeld 14"/>
          <p:cNvSpPr/>
          <p:nvPr/>
        </p:nvSpPr>
        <p:spPr>
          <a:xfrm>
            <a:off x="8103960" y="5374800"/>
            <a:ext cx="38952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All people aged 18 to 49 living in Germany in 2020.</a:t>
            </a:r>
            <a:endParaRPr lang="en-US" sz="1800" b="0" strike="noStrike" spc="-1" dirty="0">
              <a:solidFill>
                <a:srgbClr val="000000"/>
              </a:solidFill>
              <a:latin typeface="Calibri"/>
            </a:endParaRPr>
          </a:p>
        </p:txBody>
      </p:sp>
      <p:sp>
        <p:nvSpPr>
          <p:cNvPr id="24" name="Textfeld 23" descr="Source">
            <a:extLst>
              <a:ext uri="{FF2B5EF4-FFF2-40B4-BE49-F238E27FC236}">
                <a16:creationId xmlns:a16="http://schemas.microsoft.com/office/drawing/2014/main" id="{E09240AB-B01C-44D9-9471-F2302CE96435}"/>
              </a:ext>
            </a:extLst>
          </p:cNvPr>
          <p:cNvSpPr txBox="1"/>
          <p:nvPr/>
        </p:nvSpPr>
        <p:spPr>
          <a:xfrm>
            <a:off x="6033301" y="6277881"/>
            <a:ext cx="5767779" cy="415498"/>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Häring</a:t>
            </a:r>
            <a:r>
              <a:rPr lang="en-US" sz="700" dirty="0">
                <a:solidFill>
                  <a:schemeClr val="bg1">
                    <a:lumMod val="75000"/>
                  </a:schemeClr>
                </a:solidFill>
                <a:latin typeface="Arial" panose="020B0604020202020204" pitchFamily="34" charset="0"/>
                <a:cs typeface="Arial" panose="020B0604020202020204" pitchFamily="34" charset="0"/>
              </a:rPr>
              <a:t>, A., Ruland, M., Von der Burg, K., </a:t>
            </a:r>
            <a:r>
              <a:rPr lang="en-US" sz="700" dirty="0" err="1">
                <a:solidFill>
                  <a:schemeClr val="bg1">
                    <a:lumMod val="75000"/>
                  </a:schemeClr>
                </a:solidFill>
                <a:latin typeface="Arial" panose="020B0604020202020204" pitchFamily="34" charset="0"/>
                <a:cs typeface="Arial" panose="020B0604020202020204" pitchFamily="34" charset="0"/>
              </a:rPr>
              <a:t>Gilberg</a:t>
            </a:r>
            <a:r>
              <a:rPr lang="en-US" sz="700" dirty="0">
                <a:solidFill>
                  <a:schemeClr val="bg1">
                    <a:lumMod val="75000"/>
                  </a:schemeClr>
                </a:solidFill>
                <a:latin typeface="Arial" panose="020B0604020202020204" pitchFamily="34" charset="0"/>
                <a:cs typeface="Arial" panose="020B0604020202020204" pitchFamily="34" charset="0"/>
              </a:rPr>
              <a:t>, R., Aust, F. (2022). </a:t>
            </a:r>
            <a:r>
              <a:rPr lang="en-US" sz="700" dirty="0" err="1">
                <a:solidFill>
                  <a:schemeClr val="bg1">
                    <a:lumMod val="75000"/>
                  </a:schemeClr>
                </a:solidFill>
                <a:latin typeface="Arial" panose="020B0604020202020204" pitchFamily="34" charset="0"/>
                <a:cs typeface="Arial" panose="020B0604020202020204" pitchFamily="34" charset="0"/>
              </a:rPr>
              <a:t>Methodenbericht</a:t>
            </a:r>
            <a:r>
              <a:rPr lang="en-US" sz="700" dirty="0">
                <a:solidFill>
                  <a:schemeClr val="bg1">
                    <a:lumMod val="75000"/>
                  </a:schemeClr>
                </a:solidFill>
                <a:latin typeface="Arial" panose="020B0604020202020204" pitchFamily="34" charset="0"/>
                <a:cs typeface="Arial" panose="020B0604020202020204" pitchFamily="34" charset="0"/>
              </a:rPr>
              <a:t> </a:t>
            </a:r>
            <a:r>
              <a:rPr lang="en-US" sz="700" dirty="0" err="1">
                <a:solidFill>
                  <a:schemeClr val="bg1">
                    <a:lumMod val="75000"/>
                  </a:schemeClr>
                </a:solidFill>
                <a:latin typeface="Arial" panose="020B0604020202020204" pitchFamily="34" charset="0"/>
                <a:cs typeface="Arial" panose="020B0604020202020204" pitchFamily="34" charset="0"/>
              </a:rPr>
              <a:t>FReDA</a:t>
            </a:r>
            <a:r>
              <a:rPr lang="en-US" sz="700" dirty="0">
                <a:solidFill>
                  <a:schemeClr val="bg1">
                    <a:lumMod val="75000"/>
                  </a:schemeClr>
                </a:solidFill>
                <a:latin typeface="Arial" panose="020B0604020202020204" pitchFamily="34" charset="0"/>
                <a:cs typeface="Arial" panose="020B0604020202020204" pitchFamily="34" charset="0"/>
              </a:rPr>
              <a:t>. Das </a:t>
            </a:r>
            <a:r>
              <a:rPr lang="en-US" sz="700" dirty="0" err="1">
                <a:solidFill>
                  <a:schemeClr val="bg1">
                    <a:lumMod val="75000"/>
                  </a:schemeClr>
                </a:solidFill>
                <a:latin typeface="Arial" panose="020B0604020202020204" pitchFamily="34" charset="0"/>
                <a:cs typeface="Arial" panose="020B0604020202020204" pitchFamily="34" charset="0"/>
              </a:rPr>
              <a:t>familiendemografische</a:t>
            </a:r>
            <a:r>
              <a:rPr lang="en-US" sz="700" dirty="0">
                <a:solidFill>
                  <a:schemeClr val="bg1">
                    <a:lumMod val="75000"/>
                  </a:schemeClr>
                </a:solidFill>
                <a:latin typeface="Arial" panose="020B0604020202020204" pitchFamily="34" charset="0"/>
                <a:cs typeface="Arial" panose="020B0604020202020204" pitchFamily="34" charset="0"/>
              </a:rPr>
              <a:t> Panel. </a:t>
            </a:r>
            <a:r>
              <a:rPr lang="en-US" sz="700" dirty="0" err="1">
                <a:solidFill>
                  <a:schemeClr val="bg1">
                    <a:lumMod val="75000"/>
                  </a:schemeClr>
                </a:solidFill>
                <a:latin typeface="Arial" panose="020B0604020202020204" pitchFamily="34" charset="0"/>
                <a:cs typeface="Arial" panose="020B0604020202020204" pitchFamily="34" charset="0"/>
              </a:rPr>
              <a:t>Infas</a:t>
            </a:r>
            <a:r>
              <a:rPr lang="en-US" sz="700" dirty="0">
                <a:solidFill>
                  <a:schemeClr val="bg1">
                    <a:lumMod val="75000"/>
                  </a:schemeClr>
                </a:solidFill>
                <a:latin typeface="Arial" panose="020B0604020202020204" pitchFamily="34" charset="0"/>
                <a:cs typeface="Arial" panose="020B0604020202020204" pitchFamily="34" charset="0"/>
              </a:rPr>
              <a:t>: Bonn. </a:t>
            </a:r>
            <a:r>
              <a:rPr lang="en-US" sz="700" dirty="0" err="1">
                <a:solidFill>
                  <a:schemeClr val="bg1">
                    <a:lumMod val="75000"/>
                  </a:schemeClr>
                </a:solidFill>
                <a:latin typeface="Arial" panose="020B0604020202020204" pitchFamily="34" charset="0"/>
                <a:cs typeface="Arial" panose="020B0604020202020204" pitchFamily="34" charset="0"/>
              </a:rPr>
              <a:t>Rerieved</a:t>
            </a:r>
            <a:r>
              <a:rPr lang="en-US" sz="700" dirty="0">
                <a:solidFill>
                  <a:schemeClr val="bg1">
                    <a:lumMod val="75000"/>
                  </a:schemeClr>
                </a:solidFill>
                <a:latin typeface="Arial" panose="020B0604020202020204" pitchFamily="34" charset="0"/>
                <a:cs typeface="Arial" panose="020B0604020202020204" pitchFamily="34" charset="0"/>
              </a:rPr>
              <a:t> </a:t>
            </a:r>
            <a:r>
              <a:rPr lang="en-US" sz="700" dirty="0" err="1">
                <a:solidFill>
                  <a:schemeClr val="bg1">
                    <a:lumMod val="75000"/>
                  </a:schemeClr>
                </a:solidFill>
                <a:latin typeface="Arial" panose="020B0604020202020204" pitchFamily="34" charset="0"/>
                <a:cs typeface="Arial" panose="020B0604020202020204" pitchFamily="34" charset="0"/>
              </a:rPr>
              <a:t>july</a:t>
            </a:r>
            <a:r>
              <a:rPr lang="en-US" sz="700" dirty="0">
                <a:solidFill>
                  <a:schemeClr val="bg1">
                    <a:lumMod val="75000"/>
                  </a:schemeClr>
                </a:solidFill>
                <a:latin typeface="Arial" panose="020B0604020202020204" pitchFamily="34" charset="0"/>
                <a:cs typeface="Arial" panose="020B0604020202020204" pitchFamily="34" charset="0"/>
              </a:rPr>
              <a:t> 9, 2025 from https://www.freda-panel.de/FReDA/DE/Publikationen/Datendokumentation/Downloads/Release_5/Field-Reports/down_r5-0_method-report-infas-w1.pdf?__blob=publicationFile&amp;v=3</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17"/>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519"/>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520"/>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52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2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5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1"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525"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527" name="PlaceHolder 1">
            <a:extLst>
              <a:ext uri="{C183D7F6-B498-43B3-948B-1728B52AA6E4}">
                <adec:decorative xmlns:adec="http://schemas.microsoft.com/office/drawing/2017/decorative" val="0"/>
              </a:ext>
            </a:extLst>
          </p:cNvPr>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15233126-D327-43C6-A7D6-D69BFB4C4B78}" type="slidenum">
              <a:rPr lang="en-US" sz="1200" b="0" strike="noStrike" spc="-1" smtClean="0">
                <a:solidFill>
                  <a:schemeClr val="lt1">
                    <a:lumMod val="50000"/>
                  </a:schemeClr>
                </a:solidFill>
              </a:rPr>
              <a:t>29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BDF5FE38-E2BD-4630-BFE5-1915319B5536}"/>
              </a:ext>
            </a:extLst>
          </p:cNvPr>
          <p:cNvSpPr>
            <a:spLocks noGrp="1"/>
          </p:cNvSpPr>
          <p:nvPr>
            <p:ph type="title"/>
          </p:nvPr>
        </p:nvSpPr>
        <p:spPr>
          <a:xfrm>
            <a:off x="340560" y="202320"/>
            <a:ext cx="1728000" cy="695520"/>
          </a:xfrm>
        </p:spPr>
        <p:txBody>
          <a:bodyPr/>
          <a:lstStyle/>
          <a:p>
            <a:r>
              <a:rPr lang="en-US" sz="2400" dirty="0">
                <a:solidFill>
                  <a:schemeClr val="bg1"/>
                </a:solidFill>
                <a:latin typeface="Arial" panose="020B0604020202020204" pitchFamily="34" charset="0"/>
                <a:cs typeface="Arial" panose="020B0604020202020204" pitchFamily="34" charset="0"/>
              </a:rPr>
              <a:t>Sampling</a:t>
            </a:r>
          </a:p>
        </p:txBody>
      </p:sp>
      <p:pic>
        <p:nvPicPr>
          <p:cNvPr id="52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529" name="Textfeld 13"/>
          <p:cNvSpPr/>
          <p:nvPr/>
        </p:nvSpPr>
        <p:spPr>
          <a:xfrm>
            <a:off x="390960" y="12333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Sampling Frame</a:t>
            </a:r>
            <a:endParaRPr lang="en-US" sz="2800" b="0" strike="noStrike" spc="-1" dirty="0">
              <a:solidFill>
                <a:srgbClr val="000000"/>
              </a:solidFill>
              <a:latin typeface="Calibri"/>
            </a:endParaRPr>
          </a:p>
        </p:txBody>
      </p:sp>
      <p:sp>
        <p:nvSpPr>
          <p:cNvPr id="530" name="Textfeld 12"/>
          <p:cNvSpPr/>
          <p:nvPr/>
        </p:nvSpPr>
        <p:spPr>
          <a:xfrm>
            <a:off x="447840" y="1917000"/>
            <a:ext cx="1111932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Specific list or database of </a:t>
            </a:r>
            <a:r>
              <a:rPr lang="en-US" sz="1800" b="1" strike="noStrike" spc="-1" dirty="0">
                <a:solidFill>
                  <a:schemeClr val="dk1"/>
                </a:solidFill>
                <a:latin typeface="Arial"/>
                <a:ea typeface="Arial"/>
              </a:rPr>
              <a:t>individuals in the target population from which a sample can be drawn </a:t>
            </a:r>
            <a:r>
              <a:rPr lang="en-US" sz="1800" b="0" strike="noStrike" spc="-1" dirty="0">
                <a:solidFill>
                  <a:schemeClr val="dk1"/>
                </a:solidFill>
                <a:latin typeface="Arial"/>
                <a:ea typeface="Arial"/>
              </a:rPr>
              <a:t>for a survey. </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practical means to access the population and is crucial for defining who has a </a:t>
            </a:r>
            <a:r>
              <a:rPr lang="en-US" sz="1800" b="1" strike="noStrike" spc="-1" dirty="0">
                <a:solidFill>
                  <a:schemeClr val="dk1"/>
                </a:solidFill>
                <a:latin typeface="Arial"/>
                <a:ea typeface="Arial"/>
              </a:rPr>
              <a:t>chance of being selected </a:t>
            </a:r>
            <a:r>
              <a:rPr lang="en-US" sz="1800" b="0" strike="noStrike" spc="-1" dirty="0">
                <a:solidFill>
                  <a:schemeClr val="dk1"/>
                </a:solidFill>
                <a:latin typeface="Arial"/>
                <a:ea typeface="Arial"/>
              </a:rPr>
              <a:t>in the sample.</a:t>
            </a:r>
            <a:endParaRPr lang="en-US" sz="1800" b="0" strike="noStrike" spc="-1" dirty="0">
              <a:solidFill>
                <a:srgbClr val="000000"/>
              </a:solidFill>
              <a:latin typeface="Calibri"/>
            </a:endParaRPr>
          </a:p>
        </p:txBody>
      </p:sp>
      <p:pic>
        <p:nvPicPr>
          <p:cNvPr id="532" name="Grafik 17" descr="Logo Nacaps"/>
          <p:cNvPicPr/>
          <p:nvPr/>
        </p:nvPicPr>
        <p:blipFill>
          <a:blip r:embed="rId6"/>
          <a:stretch/>
        </p:blipFill>
        <p:spPr>
          <a:xfrm>
            <a:off x="457200" y="3560760"/>
            <a:ext cx="1614600" cy="564120"/>
          </a:xfrm>
          <a:prstGeom prst="rect">
            <a:avLst/>
          </a:prstGeom>
          <a:noFill/>
          <a:ln w="0">
            <a:noFill/>
          </a:ln>
        </p:spPr>
      </p:pic>
      <p:sp>
        <p:nvSpPr>
          <p:cNvPr id="535" name="Textfeld 31"/>
          <p:cNvSpPr/>
          <p:nvPr/>
        </p:nvSpPr>
        <p:spPr>
          <a:xfrm>
            <a:off x="2279520" y="3429000"/>
            <a:ext cx="345492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PhD students enrolled as a student at a HEI supporting </a:t>
            </a:r>
            <a:r>
              <a:rPr lang="en-US" sz="1800" b="0" strike="noStrike" spc="-1" dirty="0" err="1">
                <a:solidFill>
                  <a:schemeClr val="dk1"/>
                </a:solidFill>
                <a:latin typeface="Arial"/>
                <a:ea typeface="Arial"/>
              </a:rPr>
              <a:t>Nacaps</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p:txBody>
      </p:sp>
      <p:sp>
        <p:nvSpPr>
          <p:cNvPr id="23" name="Textfeld 22" descr="Source">
            <a:extLst>
              <a:ext uri="{FF2B5EF4-FFF2-40B4-BE49-F238E27FC236}">
                <a16:creationId xmlns:a16="http://schemas.microsoft.com/office/drawing/2014/main" id="{06640990-B9C1-4E7E-9741-B80B826D9251}"/>
              </a:ext>
            </a:extLst>
          </p:cNvPr>
          <p:cNvSpPr txBox="1"/>
          <p:nvPr/>
        </p:nvSpPr>
        <p:spPr>
          <a:xfrm>
            <a:off x="340560" y="4362383"/>
            <a:ext cx="5950440" cy="415498"/>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Briedis</a:t>
            </a:r>
            <a:r>
              <a:rPr lang="en-US" sz="700" dirty="0">
                <a:solidFill>
                  <a:schemeClr val="bg1">
                    <a:lumMod val="75000"/>
                  </a:schemeClr>
                </a:solidFill>
                <a:latin typeface="Arial" panose="020B0604020202020204" pitchFamily="34" charset="0"/>
                <a:cs typeface="Arial" panose="020B0604020202020204" pitchFamily="34" charset="0"/>
              </a:rPr>
              <a:t>, K., </a:t>
            </a:r>
            <a:r>
              <a:rPr lang="en-US" sz="700" dirty="0" err="1">
                <a:solidFill>
                  <a:schemeClr val="bg1">
                    <a:lumMod val="75000"/>
                  </a:schemeClr>
                </a:solidFill>
                <a:latin typeface="Arial" panose="020B0604020202020204" pitchFamily="34" charset="0"/>
                <a:cs typeface="Arial" panose="020B0604020202020204" pitchFamily="34" charset="0"/>
              </a:rPr>
              <a:t>Lietz</a:t>
            </a:r>
            <a:r>
              <a:rPr lang="en-US" sz="700" dirty="0">
                <a:solidFill>
                  <a:schemeClr val="bg1">
                    <a:lumMod val="75000"/>
                  </a:schemeClr>
                </a:solidFill>
                <a:latin typeface="Arial" panose="020B0604020202020204" pitchFamily="34" charset="0"/>
                <a:cs typeface="Arial" panose="020B0604020202020204" pitchFamily="34" charset="0"/>
              </a:rPr>
              <a:t>, A., </a:t>
            </a:r>
            <a:r>
              <a:rPr lang="en-US" sz="700" dirty="0" err="1">
                <a:solidFill>
                  <a:schemeClr val="bg1">
                    <a:lumMod val="75000"/>
                  </a:schemeClr>
                </a:solidFill>
                <a:latin typeface="Arial" panose="020B0604020202020204" pitchFamily="34" charset="0"/>
                <a:cs typeface="Arial" panose="020B0604020202020204" pitchFamily="34" charset="0"/>
              </a:rPr>
              <a:t>Ruß</a:t>
            </a:r>
            <a:r>
              <a:rPr lang="en-US" sz="700" dirty="0">
                <a:solidFill>
                  <a:schemeClr val="bg1">
                    <a:lumMod val="75000"/>
                  </a:schemeClr>
                </a:solidFill>
                <a:latin typeface="Arial" panose="020B0604020202020204" pitchFamily="34" charset="0"/>
                <a:cs typeface="Arial" panose="020B0604020202020204" pitchFamily="34" charset="0"/>
              </a:rPr>
              <a:t>, U., Schwabe, U., Seifert, M., </a:t>
            </a:r>
            <a:r>
              <a:rPr lang="en-US" sz="700" dirty="0" err="1">
                <a:solidFill>
                  <a:schemeClr val="bg1">
                    <a:lumMod val="75000"/>
                  </a:schemeClr>
                </a:solidFill>
                <a:latin typeface="Arial" panose="020B0604020202020204" pitchFamily="34" charset="0"/>
                <a:cs typeface="Arial" panose="020B0604020202020204" pitchFamily="34" charset="0"/>
              </a:rPr>
              <a:t>Mühleck</a:t>
            </a:r>
            <a:r>
              <a:rPr lang="en-US" sz="700" dirty="0">
                <a:solidFill>
                  <a:schemeClr val="bg1">
                    <a:lumMod val="75000"/>
                  </a:schemeClr>
                </a:solidFill>
                <a:latin typeface="Arial" panose="020B0604020202020204" pitchFamily="34" charset="0"/>
                <a:cs typeface="Arial" panose="020B0604020202020204" pitchFamily="34" charset="0"/>
              </a:rPr>
              <a:t>, K., </a:t>
            </a:r>
            <a:r>
              <a:rPr lang="en-US" sz="700" dirty="0" err="1">
                <a:solidFill>
                  <a:schemeClr val="bg1">
                    <a:lumMod val="75000"/>
                  </a:schemeClr>
                </a:solidFill>
                <a:latin typeface="Arial" panose="020B0604020202020204" pitchFamily="34" charset="0"/>
                <a:cs typeface="Arial" panose="020B0604020202020204" pitchFamily="34" charset="0"/>
              </a:rPr>
              <a:t>Scheller</a:t>
            </a:r>
            <a:r>
              <a:rPr lang="en-US" sz="700" dirty="0">
                <a:solidFill>
                  <a:schemeClr val="bg1">
                    <a:lumMod val="75000"/>
                  </a:schemeClr>
                </a:solidFill>
                <a:latin typeface="Arial" panose="020B0604020202020204" pitchFamily="34" charset="0"/>
                <a:cs typeface="Arial" panose="020B0604020202020204" pitchFamily="34" charset="0"/>
              </a:rPr>
              <a:t>, P., </a:t>
            </a:r>
            <a:r>
              <a:rPr lang="en-US" sz="700" dirty="0" err="1">
                <a:solidFill>
                  <a:schemeClr val="bg1">
                    <a:lumMod val="75000"/>
                  </a:schemeClr>
                </a:solidFill>
                <a:latin typeface="Arial" panose="020B0604020202020204" pitchFamily="34" charset="0"/>
                <a:cs typeface="Arial" panose="020B0604020202020204" pitchFamily="34" charset="0"/>
              </a:rPr>
              <a:t>Teichmann</a:t>
            </a:r>
            <a:r>
              <a:rPr lang="en-US" sz="700" dirty="0">
                <a:solidFill>
                  <a:schemeClr val="bg1">
                    <a:lumMod val="75000"/>
                  </a:schemeClr>
                </a:solidFill>
                <a:latin typeface="Arial" panose="020B0604020202020204" pitchFamily="34" charset="0"/>
                <a:cs typeface="Arial" panose="020B0604020202020204" pitchFamily="34" charset="0"/>
              </a:rPr>
              <a:t>, C., de Vogel, S., Weber, A., </a:t>
            </a:r>
            <a:r>
              <a:rPr lang="en-US" sz="700" dirty="0" err="1">
                <a:solidFill>
                  <a:schemeClr val="bg1">
                    <a:lumMod val="75000"/>
                  </a:schemeClr>
                </a:solidFill>
                <a:latin typeface="Arial" panose="020B0604020202020204" pitchFamily="34" charset="0"/>
                <a:cs typeface="Arial" panose="020B0604020202020204" pitchFamily="34" charset="0"/>
              </a:rPr>
              <a:t>Schmidtchen</a:t>
            </a:r>
            <a:r>
              <a:rPr lang="en-US" sz="700" dirty="0">
                <a:solidFill>
                  <a:schemeClr val="bg1">
                    <a:lumMod val="75000"/>
                  </a:schemeClr>
                </a:solidFill>
                <a:latin typeface="Arial" panose="020B0604020202020204" pitchFamily="34" charset="0"/>
                <a:cs typeface="Arial" panose="020B0604020202020204" pitchFamily="34" charset="0"/>
              </a:rPr>
              <a:t>, H., </a:t>
            </a:r>
            <a:r>
              <a:rPr lang="en-US" sz="700" dirty="0" err="1">
                <a:solidFill>
                  <a:schemeClr val="bg1">
                    <a:lumMod val="75000"/>
                  </a:schemeClr>
                </a:solidFill>
                <a:latin typeface="Arial" panose="020B0604020202020204" pitchFamily="34" charset="0"/>
                <a:cs typeface="Arial" panose="020B0604020202020204" pitchFamily="34" charset="0"/>
              </a:rPr>
              <a:t>Birkelbach</a:t>
            </a:r>
            <a:r>
              <a:rPr lang="en-US" sz="700" dirty="0">
                <a:solidFill>
                  <a:schemeClr val="bg1">
                    <a:lumMod val="75000"/>
                  </a:schemeClr>
                </a:solidFill>
                <a:latin typeface="Arial" panose="020B0604020202020204" pitchFamily="34" charset="0"/>
                <a:cs typeface="Arial" panose="020B0604020202020204" pitchFamily="34" charset="0"/>
              </a:rPr>
              <a:t>, R., </a:t>
            </a:r>
            <a:r>
              <a:rPr lang="en-US" sz="700" dirty="0" err="1">
                <a:solidFill>
                  <a:schemeClr val="bg1">
                    <a:lumMod val="75000"/>
                  </a:schemeClr>
                </a:solidFill>
                <a:latin typeface="Arial" panose="020B0604020202020204" pitchFamily="34" charset="0"/>
                <a:cs typeface="Arial" panose="020B0604020202020204" pitchFamily="34" charset="0"/>
              </a:rPr>
              <a:t>Hoffstätter</a:t>
            </a:r>
            <a:r>
              <a:rPr lang="en-US" sz="700" dirty="0">
                <a:solidFill>
                  <a:schemeClr val="bg1">
                    <a:lumMod val="75000"/>
                  </a:schemeClr>
                </a:solidFill>
                <a:latin typeface="Arial" panose="020B0604020202020204" pitchFamily="34" charset="0"/>
                <a:cs typeface="Arial" panose="020B0604020202020204" pitchFamily="34" charset="0"/>
              </a:rPr>
              <a:t>, U. &amp; </a:t>
            </a:r>
            <a:r>
              <a:rPr lang="en-US" sz="700" dirty="0" err="1">
                <a:solidFill>
                  <a:schemeClr val="bg1">
                    <a:lumMod val="75000"/>
                  </a:schemeClr>
                </a:solidFill>
                <a:latin typeface="Arial" panose="020B0604020202020204" pitchFamily="34" charset="0"/>
                <a:cs typeface="Arial" panose="020B0604020202020204" pitchFamily="34" charset="0"/>
              </a:rPr>
              <a:t>Oestreich</a:t>
            </a:r>
            <a:r>
              <a:rPr lang="en-US" sz="700" dirty="0">
                <a:solidFill>
                  <a:schemeClr val="bg1">
                    <a:lumMod val="75000"/>
                  </a:schemeClr>
                </a:solidFill>
                <a:latin typeface="Arial" panose="020B0604020202020204" pitchFamily="34" charset="0"/>
                <a:cs typeface="Arial" panose="020B0604020202020204" pitchFamily="34" charset="0"/>
              </a:rPr>
              <a:t>, T. (2024).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Data and methods report on the National Academics Panel Study 2018 (1st-4th wave - doctoral candidates). Hanover: RDC-DZHW</a:t>
            </a:r>
          </a:p>
        </p:txBody>
      </p:sp>
      <p:pic>
        <p:nvPicPr>
          <p:cNvPr id="531" name="Grafik 16" descr="Logo DZHW Wissenschaftsbefragung"/>
          <p:cNvPicPr/>
          <p:nvPr/>
        </p:nvPicPr>
        <p:blipFill>
          <a:blip r:embed="rId7"/>
          <a:stretch/>
        </p:blipFill>
        <p:spPr>
          <a:xfrm>
            <a:off x="340560" y="5081400"/>
            <a:ext cx="2225520" cy="650160"/>
          </a:xfrm>
          <a:prstGeom prst="rect">
            <a:avLst/>
          </a:prstGeom>
          <a:noFill/>
          <a:ln w="0">
            <a:noFill/>
          </a:ln>
        </p:spPr>
      </p:pic>
      <p:sp>
        <p:nvSpPr>
          <p:cNvPr id="534" name="Textfeld 30"/>
          <p:cNvSpPr/>
          <p:nvPr/>
        </p:nvSpPr>
        <p:spPr>
          <a:xfrm>
            <a:off x="2239920" y="4900320"/>
            <a:ext cx="345492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Researchers with address information found on the websites of universities and equivalent institutions on the internet.</a:t>
            </a:r>
            <a:endParaRPr lang="en-US" sz="1800" b="0" strike="noStrike" spc="-1" dirty="0">
              <a:solidFill>
                <a:srgbClr val="000000"/>
              </a:solidFill>
              <a:latin typeface="Calibri"/>
            </a:endParaRPr>
          </a:p>
        </p:txBody>
      </p:sp>
      <p:sp>
        <p:nvSpPr>
          <p:cNvPr id="19" name="Textfeld 18" descr="Source">
            <a:extLst>
              <a:ext uri="{FF2B5EF4-FFF2-40B4-BE49-F238E27FC236}">
                <a16:creationId xmlns:a16="http://schemas.microsoft.com/office/drawing/2014/main" id="{61B39B24-F791-4D9F-9E0B-32D4E9BF1143}"/>
              </a:ext>
            </a:extLst>
          </p:cNvPr>
          <p:cNvSpPr txBox="1"/>
          <p:nvPr/>
        </p:nvSpPr>
        <p:spPr>
          <a:xfrm>
            <a:off x="308661" y="6399786"/>
            <a:ext cx="6097772" cy="415498"/>
          </a:xfrm>
          <a:prstGeom prst="rect">
            <a:avLst/>
          </a:prstGeom>
          <a:noFill/>
        </p:spPr>
        <p:txBody>
          <a:bodyPr wrap="square">
            <a:spAutoFit/>
          </a:bodyPr>
          <a:lstStyle/>
          <a:p>
            <a:r>
              <a:rPr lang="en-US" sz="700" b="0" i="0" dirty="0">
                <a:solidFill>
                  <a:schemeClr val="bg1">
                    <a:lumMod val="75000"/>
                  </a:schemeClr>
                </a:solidFill>
                <a:effectLst/>
                <a:latin typeface="Arial" panose="020B0604020202020204" pitchFamily="34" charset="0"/>
                <a:cs typeface="Arial" panose="020B0604020202020204" pitchFamily="34" charset="0"/>
              </a:rPr>
              <a:t>Fabian, G., </a:t>
            </a:r>
            <a:r>
              <a:rPr lang="en-US" sz="700" b="0" i="0" dirty="0" err="1">
                <a:solidFill>
                  <a:schemeClr val="bg1">
                    <a:lumMod val="75000"/>
                  </a:schemeClr>
                </a:solidFill>
                <a:effectLst/>
                <a:latin typeface="Arial" panose="020B0604020202020204" pitchFamily="34" charset="0"/>
                <a:cs typeface="Arial" panose="020B0604020202020204" pitchFamily="34" charset="0"/>
              </a:rPr>
              <a:t>Heger</a:t>
            </a:r>
            <a:r>
              <a:rPr lang="en-US" sz="700" b="0" i="0" dirty="0">
                <a:solidFill>
                  <a:schemeClr val="bg1">
                    <a:lumMod val="75000"/>
                  </a:schemeClr>
                </a:solidFill>
                <a:effectLst/>
                <a:latin typeface="Arial" panose="020B0604020202020204" pitchFamily="34" charset="0"/>
                <a:cs typeface="Arial" panose="020B0604020202020204" pitchFamily="34" charset="0"/>
              </a:rPr>
              <a:t>, C., Just, A., Weber, A. &amp; </a:t>
            </a:r>
            <a:r>
              <a:rPr lang="en-US" sz="700" b="0" i="0" dirty="0" err="1">
                <a:solidFill>
                  <a:schemeClr val="bg1">
                    <a:lumMod val="75000"/>
                  </a:schemeClr>
                </a:solidFill>
                <a:effectLst/>
                <a:latin typeface="Arial" panose="020B0604020202020204" pitchFamily="34" charset="0"/>
                <a:cs typeface="Arial" panose="020B0604020202020204" pitchFamily="34" charset="0"/>
              </a:rPr>
              <a:t>Oestreich</a:t>
            </a:r>
            <a:r>
              <a:rPr lang="en-US" sz="700" b="0" i="0" dirty="0">
                <a:solidFill>
                  <a:schemeClr val="bg1">
                    <a:lumMod val="75000"/>
                  </a:schemeClr>
                </a:solidFill>
                <a:effectLst/>
                <a:latin typeface="Arial" panose="020B0604020202020204" pitchFamily="34" charset="0"/>
                <a:cs typeface="Arial" panose="020B0604020202020204" pitchFamily="34" charset="0"/>
              </a:rPr>
              <a:t>, T. (2025). DZHW Scientists Survey 2023. Data and methods report on the DZHW Scientists Survey 2023. Hanover: German Centre for Higher Education Research and Science Studies (DZHW). https://doi.org/10.21249/DZHW:scs2023-dmr-en:1.0.1 </a:t>
            </a:r>
            <a:endParaRPr lang="en-US" sz="700" dirty="0">
              <a:solidFill>
                <a:schemeClr val="bg1">
                  <a:lumMod val="75000"/>
                </a:schemeClr>
              </a:solidFill>
              <a:latin typeface="Arial" panose="020B0604020202020204" pitchFamily="34" charset="0"/>
              <a:cs typeface="Arial" panose="020B0604020202020204" pitchFamily="34" charset="0"/>
            </a:endParaRPr>
          </a:p>
        </p:txBody>
      </p:sp>
      <p:pic>
        <p:nvPicPr>
          <p:cNvPr id="536" name="Picture 2" descr="Three overlapping circles, with the largest labelled Population (Total population under study), next in size is Sampling Frame (Part of the accessible target population), and the smallest is Sample (Actual units under study)"/>
          <p:cNvPicPr/>
          <p:nvPr/>
        </p:nvPicPr>
        <p:blipFill>
          <a:blip r:embed="rId8"/>
          <a:stretch/>
        </p:blipFill>
        <p:spPr>
          <a:xfrm>
            <a:off x="6291000" y="3223800"/>
            <a:ext cx="4860360" cy="3395160"/>
          </a:xfrm>
          <a:prstGeom prst="rect">
            <a:avLst/>
          </a:prstGeom>
          <a:noFill/>
          <a:ln w="0">
            <a:noFill/>
          </a:ln>
        </p:spPr>
      </p:pic>
      <p:sp>
        <p:nvSpPr>
          <p:cNvPr id="17" name="Textfeld 16" descr="Image Source">
            <a:extLst>
              <a:ext uri="{FF2B5EF4-FFF2-40B4-BE49-F238E27FC236}">
                <a16:creationId xmlns:a16="http://schemas.microsoft.com/office/drawing/2014/main" id="{5B7ACC54-4BB6-4F5F-90CC-46A157C633C2}"/>
              </a:ext>
            </a:extLst>
          </p:cNvPr>
          <p:cNvSpPr txBox="1"/>
          <p:nvPr/>
        </p:nvSpPr>
        <p:spPr>
          <a:xfrm>
            <a:off x="6412752" y="6549654"/>
            <a:ext cx="4738608" cy="307777"/>
          </a:xfrm>
          <a:prstGeom prst="rect">
            <a:avLst/>
          </a:prstGeom>
          <a:noFill/>
        </p:spPr>
        <p:txBody>
          <a:bodyPr wrap="square">
            <a:spAutoFit/>
          </a:bodyPr>
          <a:lstStyle/>
          <a:p>
            <a:r>
              <a:rPr lang="en-US" sz="700" b="0" i="0" dirty="0">
                <a:solidFill>
                  <a:schemeClr val="bg1">
                    <a:lumMod val="75000"/>
                  </a:schemeClr>
                </a:solidFill>
                <a:effectLst/>
                <a:latin typeface="Arial" panose="020B0604020202020204" pitchFamily="34" charset="0"/>
                <a:cs typeface="Arial" panose="020B0604020202020204" pitchFamily="34" charset="0"/>
              </a:rPr>
              <a:t>Khandelwal, A. (2021) A Complete Guide on Sampling Techniques for Data Science. Retrieved June 25, 2025 from </a:t>
            </a:r>
            <a:r>
              <a:rPr lang="en-US" sz="700" b="0" dirty="0">
                <a:solidFill>
                  <a:schemeClr val="bg1">
                    <a:lumMod val="75000"/>
                  </a:schemeClr>
                </a:solidFill>
                <a:effectLst/>
                <a:latin typeface="Arial" panose="020B0604020202020204" pitchFamily="34" charset="0"/>
                <a:cs typeface="Arial" panose="020B0604020202020204" pitchFamily="34" charset="0"/>
              </a:rPr>
              <a:t>Analytics Vidhya</a:t>
            </a:r>
            <a:r>
              <a:rPr lang="en-US" sz="700" b="0" i="0" dirty="0">
                <a:solidFill>
                  <a:schemeClr val="bg1">
                    <a:lumMod val="75000"/>
                  </a:schemeClr>
                </a:solidFill>
                <a:effectLst/>
                <a:latin typeface="Arial" panose="020B0604020202020204" pitchFamily="34" charset="0"/>
                <a:cs typeface="Arial" panose="020B0604020202020204" pitchFamily="34" charset="0"/>
              </a:rPr>
              <a:t>, </a:t>
            </a:r>
            <a:r>
              <a:rPr lang="en-US" sz="700" b="0" i="0" u="none" strike="noStrike" dirty="0">
                <a:solidFill>
                  <a:schemeClr val="bg1">
                    <a:lumMod val="75000"/>
                  </a:schemeClr>
                </a:solidFill>
                <a:effectLst/>
                <a:latin typeface="Arial" panose="020B0604020202020204" pitchFamily="34" charset="0"/>
                <a:cs typeface="Arial" panose="020B0604020202020204" pitchFamily="34" charset="0"/>
                <a:hlinkClick r:id="rId9" tooltip="www.analyticsvidhya.com/blog/2021/09/a-complete-guide-on-sampling-techniques/">
                  <a:extLst>
                    <a:ext uri="{A12FA001-AC4F-418D-AE19-62706E023703}">
                      <ahyp:hlinkClr xmlns:ahyp="http://schemas.microsoft.com/office/drawing/2018/hyperlinkcolor" val="tx"/>
                    </a:ext>
                  </a:extLst>
                </a:hlinkClick>
              </a:rPr>
              <a:t>www.analyticsvidhya.com/blog/2021/09/a-complete-guide-on-sampling-techniques/</a:t>
            </a:r>
            <a:r>
              <a:rPr lang="en-US" sz="700" b="0" i="0" dirty="0">
                <a:solidFill>
                  <a:schemeClr val="bg1">
                    <a:lumMod val="75000"/>
                  </a:schemeClr>
                </a:solidFill>
                <a:effectLst/>
                <a:latin typeface="Arial" panose="020B0604020202020204" pitchFamily="34" charset="0"/>
                <a:cs typeface="Arial" panose="020B0604020202020204" pitchFamily="34" charset="0"/>
              </a:rPr>
              <a:t>.</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32"/>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5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9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95" name="PlaceHolder 2"/>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0AC54799-C06E-46E5-82AA-7555A756718F}" type="slidenum">
              <a:rPr lang="en-US" sz="1200" b="0" strike="noStrike" spc="-1" smtClean="0">
                <a:solidFill>
                  <a:schemeClr val="lt1">
                    <a:lumMod val="50000"/>
                  </a:schemeClr>
                </a:solidFill>
                <a:latin typeface="Arial"/>
                <a:ea typeface="Arial"/>
              </a:rPr>
              <a:t>3</a:t>
            </a:fld>
            <a:endParaRPr lang="en-US" sz="1200" b="0" strike="noStrike" spc="-1">
              <a:solidFill>
                <a:srgbClr val="000000"/>
              </a:solidFill>
              <a:latin typeface="Calibri"/>
            </a:endParaRPr>
          </a:p>
        </p:txBody>
      </p:sp>
      <p:sp>
        <p:nvSpPr>
          <p:cNvPr id="2" name="Titel 1">
            <a:extLst>
              <a:ext uri="{FF2B5EF4-FFF2-40B4-BE49-F238E27FC236}">
                <a16:creationId xmlns:a16="http://schemas.microsoft.com/office/drawing/2014/main" id="{540BA483-6E5A-4CA9-8032-3DB2CE43F366}"/>
              </a:ext>
            </a:extLst>
          </p:cNvPr>
          <p:cNvSpPr>
            <a:spLocks noGrp="1"/>
          </p:cNvSpPr>
          <p:nvPr>
            <p:ph type="title"/>
          </p:nvPr>
        </p:nvSpPr>
        <p:spPr>
          <a:xfrm>
            <a:off x="345360" y="248040"/>
            <a:ext cx="2550013" cy="664920"/>
          </a:xfrm>
        </p:spPr>
        <p:txBody>
          <a:bodyPr/>
          <a:lstStyle/>
          <a:p>
            <a:r>
              <a:rPr lang="en-US" sz="2400">
                <a:solidFill>
                  <a:schemeClr val="bg1"/>
                </a:solidFill>
                <a:latin typeface="Arial" panose="020B0604020202020204" pitchFamily="34" charset="0"/>
                <a:cs typeface="Arial" panose="020B0604020202020204" pitchFamily="34" charset="0"/>
              </a:rPr>
              <a:t>Introduction</a:t>
            </a:r>
          </a:p>
        </p:txBody>
      </p:sp>
      <p:pic>
        <p:nvPicPr>
          <p:cNvPr id="96" name="Grafik 7">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1" name="Inhaltsplatzhalter 2">
            <a:extLst>
              <a:ext uri="{FF2B5EF4-FFF2-40B4-BE49-F238E27FC236}">
                <a16:creationId xmlns:a16="http://schemas.microsoft.com/office/drawing/2014/main" id="{53367AA5-347D-4B3C-825E-4DCBA9364AD0}"/>
              </a:ext>
            </a:extLst>
          </p:cNvPr>
          <p:cNvSpPr txBox="1">
            <a:spLocks/>
          </p:cNvSpPr>
          <p:nvPr/>
        </p:nvSpPr>
        <p:spPr bwMode="auto">
          <a:xfrm>
            <a:off x="345360" y="1580490"/>
            <a:ext cx="8627190" cy="46301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defRPr/>
            </a:pPr>
            <a:r>
              <a:rPr lang="en-US" b="1">
                <a:solidFill>
                  <a:schemeClr val="accent5">
                    <a:lumMod val="75000"/>
                  </a:schemeClr>
                </a:solidFill>
                <a:latin typeface="Arial"/>
                <a:cs typeface="Arial"/>
              </a:rPr>
              <a:t>Housekeeping</a:t>
            </a:r>
            <a:endParaRPr lang="en-US"/>
          </a:p>
          <a:p>
            <a:pPr marL="542925" indent="-361950">
              <a:spcAft>
                <a:spcPts val="1200"/>
              </a:spcAft>
              <a:defRPr/>
            </a:pPr>
            <a:r>
              <a:rPr lang="en-US" sz="2000">
                <a:latin typeface="Arial"/>
                <a:cs typeface="Arial"/>
              </a:rPr>
              <a:t>Have your phones ready.</a:t>
            </a:r>
            <a:endParaRPr lang="en-US" sz="2000"/>
          </a:p>
          <a:p>
            <a:pPr marL="542925" indent="-361950">
              <a:spcAft>
                <a:spcPts val="1200"/>
              </a:spcAft>
              <a:defRPr/>
            </a:pPr>
            <a:r>
              <a:rPr lang="en-US" sz="2000">
                <a:latin typeface="Arial"/>
                <a:cs typeface="Arial"/>
              </a:rPr>
              <a:t>Slides will be shared at the end.</a:t>
            </a:r>
            <a:endParaRPr lang="en-US" sz="2000"/>
          </a:p>
          <a:p>
            <a:pPr marL="542925" indent="-361950">
              <a:spcAft>
                <a:spcPts val="1200"/>
              </a:spcAft>
              <a:defRPr/>
            </a:pPr>
            <a:r>
              <a:rPr lang="en-US" sz="2000">
                <a:latin typeface="Arial"/>
                <a:cs typeface="Arial"/>
              </a:rPr>
              <a:t>Certificates will be sent after the </a:t>
            </a:r>
            <a:r>
              <a:rPr lang="en-US" sz="2000">
                <a:latin typeface="Arial"/>
              </a:rPr>
              <a:t>training</a:t>
            </a:r>
          </a:p>
          <a:p>
            <a:pPr marL="542925" indent="-361950">
              <a:spcAft>
                <a:spcPts val="1200"/>
              </a:spcAft>
              <a:defRPr/>
            </a:pPr>
            <a:r>
              <a:rPr lang="en-US" sz="2000">
                <a:latin typeface="Arial"/>
              </a:rPr>
              <a:t>Questions welcome </a:t>
            </a:r>
            <a:r>
              <a:rPr lang="en-US" sz="2000">
                <a:latin typeface="Arial"/>
                <a:sym typeface="Wingdings" panose="05000000000000000000" pitchFamily="2" charset="2"/>
              </a:rPr>
              <a:t></a:t>
            </a:r>
            <a:endParaRPr lang="en-US" sz="2000"/>
          </a:p>
          <a:p>
            <a:pPr marL="542925" indent="-361950">
              <a:spcAft>
                <a:spcPts val="1200"/>
              </a:spcAft>
              <a:defRPr/>
            </a:pPr>
            <a:r>
              <a:rPr lang="en-US" sz="2000">
                <a:latin typeface="Arial"/>
                <a:cs typeface="Arial"/>
              </a:rPr>
              <a:t>There are no stupid questions – this is (hopefully) a safe space!</a:t>
            </a:r>
            <a:endParaRPr lang="en-US" sz="2000"/>
          </a:p>
          <a:p>
            <a:pPr>
              <a:defRPr/>
            </a:pPr>
            <a:endParaRPr lang="en-US" sz="1800">
              <a:latin typeface="Arial"/>
              <a:cs typeface="Arial"/>
            </a:endParaRPr>
          </a:p>
          <a:p>
            <a:pPr>
              <a:defRPr/>
            </a:pPr>
            <a:endParaRPr lang="en-US" sz="18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53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541"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6B7250B-EAFB-47E9-8006-2CA68A1889DD}" type="slidenum">
              <a:rPr lang="en-US" sz="1200" b="0" strike="noStrike" spc="-1" smtClean="0">
                <a:solidFill>
                  <a:schemeClr val="lt1">
                    <a:lumMod val="50000"/>
                  </a:schemeClr>
                </a:solidFill>
              </a:rPr>
              <a:t>30</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62C0B05A-E1EF-44A7-B12D-2F6A4EC6C97E}"/>
              </a:ext>
            </a:extLst>
          </p:cNvPr>
          <p:cNvSpPr>
            <a:spLocks noGrp="1"/>
          </p:cNvSpPr>
          <p:nvPr>
            <p:ph type="title"/>
          </p:nvPr>
        </p:nvSpPr>
        <p:spPr>
          <a:xfrm>
            <a:off x="390960" y="110505"/>
            <a:ext cx="1935600" cy="756832"/>
          </a:xfrm>
        </p:spPr>
        <p:txBody>
          <a:bodyPr/>
          <a:lstStyle/>
          <a:p>
            <a:r>
              <a:rPr lang="en-US" sz="2400" dirty="0">
                <a:solidFill>
                  <a:schemeClr val="bg1"/>
                </a:solidFill>
                <a:latin typeface="Arial" panose="020B0604020202020204" pitchFamily="34" charset="0"/>
                <a:cs typeface="Arial" panose="020B0604020202020204" pitchFamily="34" charset="0"/>
              </a:rPr>
              <a:t>Sampling</a:t>
            </a:r>
          </a:p>
        </p:txBody>
      </p:sp>
      <p:pic>
        <p:nvPicPr>
          <p:cNvPr id="542"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543" name="Textfeld 13"/>
          <p:cNvSpPr/>
          <p:nvPr/>
        </p:nvSpPr>
        <p:spPr>
          <a:xfrm>
            <a:off x="390960" y="12333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Sample</a:t>
            </a:r>
            <a:endParaRPr lang="en-US" sz="2800" b="0" strike="noStrike" spc="-1" dirty="0">
              <a:solidFill>
                <a:srgbClr val="000000"/>
              </a:solidFill>
              <a:latin typeface="Calibri"/>
            </a:endParaRPr>
          </a:p>
        </p:txBody>
      </p:sp>
      <p:sp>
        <p:nvSpPr>
          <p:cNvPr id="544" name="Textfeld 12"/>
          <p:cNvSpPr/>
          <p:nvPr/>
        </p:nvSpPr>
        <p:spPr>
          <a:xfrm>
            <a:off x="447840" y="1917000"/>
            <a:ext cx="1111932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The specific group of individuals </a:t>
            </a:r>
            <a:r>
              <a:rPr lang="en-US" sz="1800" b="1" strike="noStrike" spc="-1" dirty="0">
                <a:solidFill>
                  <a:schemeClr val="dk1"/>
                </a:solidFill>
                <a:latin typeface="Arial"/>
                <a:ea typeface="Arial"/>
              </a:rPr>
              <a:t>chosen from the target population </a:t>
            </a:r>
            <a:r>
              <a:rPr lang="en-US" sz="1800" b="0" strike="noStrike" spc="-1" dirty="0">
                <a:solidFill>
                  <a:schemeClr val="dk1"/>
                </a:solidFill>
                <a:latin typeface="Arial"/>
                <a:ea typeface="Arial"/>
              </a:rPr>
              <a:t>to participate in the survey.</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selected based on certain criteria or sampling methods to ensure that it accurately represents the larger population</a:t>
            </a:r>
            <a:endParaRPr lang="en-US" sz="1800" b="0" strike="noStrike" spc="-1" dirty="0">
              <a:solidFill>
                <a:srgbClr val="000000"/>
              </a:solidFill>
              <a:latin typeface="Calibri"/>
            </a:endParaRPr>
          </a:p>
        </p:txBody>
      </p:sp>
      <p:pic>
        <p:nvPicPr>
          <p:cNvPr id="547" name="Grafik 17" descr="Logo Nacaps"/>
          <p:cNvPicPr/>
          <p:nvPr/>
        </p:nvPicPr>
        <p:blipFill>
          <a:blip r:embed="rId6"/>
          <a:stretch/>
        </p:blipFill>
        <p:spPr>
          <a:xfrm>
            <a:off x="457200" y="3560760"/>
            <a:ext cx="1614600" cy="564120"/>
          </a:xfrm>
          <a:prstGeom prst="rect">
            <a:avLst/>
          </a:prstGeom>
          <a:noFill/>
          <a:ln w="0">
            <a:noFill/>
          </a:ln>
        </p:spPr>
      </p:pic>
      <p:sp>
        <p:nvSpPr>
          <p:cNvPr id="548" name="Textfeld 18"/>
          <p:cNvSpPr/>
          <p:nvPr/>
        </p:nvSpPr>
        <p:spPr>
          <a:xfrm>
            <a:off x="2351520" y="3707640"/>
            <a:ext cx="3454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Full census </a:t>
            </a:r>
            <a:endParaRPr lang="en-US" sz="1800" b="0" strike="noStrike" spc="-1" dirty="0">
              <a:solidFill>
                <a:srgbClr val="000000"/>
              </a:solidFill>
              <a:latin typeface="Calibri"/>
            </a:endParaRPr>
          </a:p>
        </p:txBody>
      </p:sp>
      <p:sp>
        <p:nvSpPr>
          <p:cNvPr id="18" name="Textfeld 17" descr="Source">
            <a:extLst>
              <a:ext uri="{FF2B5EF4-FFF2-40B4-BE49-F238E27FC236}">
                <a16:creationId xmlns:a16="http://schemas.microsoft.com/office/drawing/2014/main" id="{172BF254-4AE9-4F68-B2C8-4E9C33B72F29}"/>
              </a:ext>
            </a:extLst>
          </p:cNvPr>
          <p:cNvSpPr txBox="1"/>
          <p:nvPr/>
        </p:nvSpPr>
        <p:spPr>
          <a:xfrm>
            <a:off x="340560" y="4479343"/>
            <a:ext cx="5818087" cy="415498"/>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Briedis</a:t>
            </a:r>
            <a:r>
              <a:rPr lang="en-US" sz="700" dirty="0">
                <a:solidFill>
                  <a:schemeClr val="bg1">
                    <a:lumMod val="75000"/>
                  </a:schemeClr>
                </a:solidFill>
                <a:latin typeface="Arial" panose="020B0604020202020204" pitchFamily="34" charset="0"/>
                <a:cs typeface="Arial" panose="020B0604020202020204" pitchFamily="34" charset="0"/>
              </a:rPr>
              <a:t>, K., </a:t>
            </a:r>
            <a:r>
              <a:rPr lang="en-US" sz="700" dirty="0" err="1">
                <a:solidFill>
                  <a:schemeClr val="bg1">
                    <a:lumMod val="75000"/>
                  </a:schemeClr>
                </a:solidFill>
                <a:latin typeface="Arial" panose="020B0604020202020204" pitchFamily="34" charset="0"/>
                <a:cs typeface="Arial" panose="020B0604020202020204" pitchFamily="34" charset="0"/>
              </a:rPr>
              <a:t>Lietz</a:t>
            </a:r>
            <a:r>
              <a:rPr lang="en-US" sz="700" dirty="0">
                <a:solidFill>
                  <a:schemeClr val="bg1">
                    <a:lumMod val="75000"/>
                  </a:schemeClr>
                </a:solidFill>
                <a:latin typeface="Arial" panose="020B0604020202020204" pitchFamily="34" charset="0"/>
                <a:cs typeface="Arial" panose="020B0604020202020204" pitchFamily="34" charset="0"/>
              </a:rPr>
              <a:t>, A., </a:t>
            </a:r>
            <a:r>
              <a:rPr lang="en-US" sz="700" dirty="0" err="1">
                <a:solidFill>
                  <a:schemeClr val="bg1">
                    <a:lumMod val="75000"/>
                  </a:schemeClr>
                </a:solidFill>
                <a:latin typeface="Arial" panose="020B0604020202020204" pitchFamily="34" charset="0"/>
                <a:cs typeface="Arial" panose="020B0604020202020204" pitchFamily="34" charset="0"/>
              </a:rPr>
              <a:t>Ruß</a:t>
            </a:r>
            <a:r>
              <a:rPr lang="en-US" sz="700" dirty="0">
                <a:solidFill>
                  <a:schemeClr val="bg1">
                    <a:lumMod val="75000"/>
                  </a:schemeClr>
                </a:solidFill>
                <a:latin typeface="Arial" panose="020B0604020202020204" pitchFamily="34" charset="0"/>
                <a:cs typeface="Arial" panose="020B0604020202020204" pitchFamily="34" charset="0"/>
              </a:rPr>
              <a:t>, U., Schwabe, U., Seifert, M., </a:t>
            </a:r>
            <a:r>
              <a:rPr lang="en-US" sz="700" dirty="0" err="1">
                <a:solidFill>
                  <a:schemeClr val="bg1">
                    <a:lumMod val="75000"/>
                  </a:schemeClr>
                </a:solidFill>
                <a:latin typeface="Arial" panose="020B0604020202020204" pitchFamily="34" charset="0"/>
                <a:cs typeface="Arial" panose="020B0604020202020204" pitchFamily="34" charset="0"/>
              </a:rPr>
              <a:t>Mühleck</a:t>
            </a:r>
            <a:r>
              <a:rPr lang="en-US" sz="700" dirty="0">
                <a:solidFill>
                  <a:schemeClr val="bg1">
                    <a:lumMod val="75000"/>
                  </a:schemeClr>
                </a:solidFill>
                <a:latin typeface="Arial" panose="020B0604020202020204" pitchFamily="34" charset="0"/>
                <a:cs typeface="Arial" panose="020B0604020202020204" pitchFamily="34" charset="0"/>
              </a:rPr>
              <a:t>, K., </a:t>
            </a:r>
            <a:r>
              <a:rPr lang="en-US" sz="700" dirty="0" err="1">
                <a:solidFill>
                  <a:schemeClr val="bg1">
                    <a:lumMod val="75000"/>
                  </a:schemeClr>
                </a:solidFill>
                <a:latin typeface="Arial" panose="020B0604020202020204" pitchFamily="34" charset="0"/>
                <a:cs typeface="Arial" panose="020B0604020202020204" pitchFamily="34" charset="0"/>
              </a:rPr>
              <a:t>Scheller</a:t>
            </a:r>
            <a:r>
              <a:rPr lang="en-US" sz="700" dirty="0">
                <a:solidFill>
                  <a:schemeClr val="bg1">
                    <a:lumMod val="75000"/>
                  </a:schemeClr>
                </a:solidFill>
                <a:latin typeface="Arial" panose="020B0604020202020204" pitchFamily="34" charset="0"/>
                <a:cs typeface="Arial" panose="020B0604020202020204" pitchFamily="34" charset="0"/>
              </a:rPr>
              <a:t>, P., </a:t>
            </a:r>
            <a:r>
              <a:rPr lang="en-US" sz="700" dirty="0" err="1">
                <a:solidFill>
                  <a:schemeClr val="bg1">
                    <a:lumMod val="75000"/>
                  </a:schemeClr>
                </a:solidFill>
                <a:latin typeface="Arial" panose="020B0604020202020204" pitchFamily="34" charset="0"/>
                <a:cs typeface="Arial" panose="020B0604020202020204" pitchFamily="34" charset="0"/>
              </a:rPr>
              <a:t>Teichmann</a:t>
            </a:r>
            <a:r>
              <a:rPr lang="en-US" sz="700" dirty="0">
                <a:solidFill>
                  <a:schemeClr val="bg1">
                    <a:lumMod val="75000"/>
                  </a:schemeClr>
                </a:solidFill>
                <a:latin typeface="Arial" panose="020B0604020202020204" pitchFamily="34" charset="0"/>
                <a:cs typeface="Arial" panose="020B0604020202020204" pitchFamily="34" charset="0"/>
              </a:rPr>
              <a:t>, C., de Vogel, S., Weber, A., </a:t>
            </a:r>
            <a:r>
              <a:rPr lang="en-US" sz="700" dirty="0" err="1">
                <a:solidFill>
                  <a:schemeClr val="bg1">
                    <a:lumMod val="75000"/>
                  </a:schemeClr>
                </a:solidFill>
                <a:latin typeface="Arial" panose="020B0604020202020204" pitchFamily="34" charset="0"/>
                <a:cs typeface="Arial" panose="020B0604020202020204" pitchFamily="34" charset="0"/>
              </a:rPr>
              <a:t>Schmidtchen</a:t>
            </a:r>
            <a:r>
              <a:rPr lang="en-US" sz="700" dirty="0">
                <a:solidFill>
                  <a:schemeClr val="bg1">
                    <a:lumMod val="75000"/>
                  </a:schemeClr>
                </a:solidFill>
                <a:latin typeface="Arial" panose="020B0604020202020204" pitchFamily="34" charset="0"/>
                <a:cs typeface="Arial" panose="020B0604020202020204" pitchFamily="34" charset="0"/>
              </a:rPr>
              <a:t>, H., </a:t>
            </a:r>
            <a:r>
              <a:rPr lang="en-US" sz="700" dirty="0" err="1">
                <a:solidFill>
                  <a:schemeClr val="bg1">
                    <a:lumMod val="75000"/>
                  </a:schemeClr>
                </a:solidFill>
                <a:latin typeface="Arial" panose="020B0604020202020204" pitchFamily="34" charset="0"/>
                <a:cs typeface="Arial" panose="020B0604020202020204" pitchFamily="34" charset="0"/>
              </a:rPr>
              <a:t>Birkelbach</a:t>
            </a:r>
            <a:r>
              <a:rPr lang="en-US" sz="700" dirty="0">
                <a:solidFill>
                  <a:schemeClr val="bg1">
                    <a:lumMod val="75000"/>
                  </a:schemeClr>
                </a:solidFill>
                <a:latin typeface="Arial" panose="020B0604020202020204" pitchFamily="34" charset="0"/>
                <a:cs typeface="Arial" panose="020B0604020202020204" pitchFamily="34" charset="0"/>
              </a:rPr>
              <a:t>, R., </a:t>
            </a:r>
            <a:r>
              <a:rPr lang="en-US" sz="700" dirty="0" err="1">
                <a:solidFill>
                  <a:schemeClr val="bg1">
                    <a:lumMod val="75000"/>
                  </a:schemeClr>
                </a:solidFill>
                <a:latin typeface="Arial" panose="020B0604020202020204" pitchFamily="34" charset="0"/>
                <a:cs typeface="Arial" panose="020B0604020202020204" pitchFamily="34" charset="0"/>
              </a:rPr>
              <a:t>Hoffstätter</a:t>
            </a:r>
            <a:r>
              <a:rPr lang="en-US" sz="700" dirty="0">
                <a:solidFill>
                  <a:schemeClr val="bg1">
                    <a:lumMod val="75000"/>
                  </a:schemeClr>
                </a:solidFill>
                <a:latin typeface="Arial" panose="020B0604020202020204" pitchFamily="34" charset="0"/>
                <a:cs typeface="Arial" panose="020B0604020202020204" pitchFamily="34" charset="0"/>
              </a:rPr>
              <a:t>, U. &amp; </a:t>
            </a:r>
            <a:r>
              <a:rPr lang="en-US" sz="700" dirty="0" err="1">
                <a:solidFill>
                  <a:schemeClr val="bg1">
                    <a:lumMod val="75000"/>
                  </a:schemeClr>
                </a:solidFill>
                <a:latin typeface="Arial" panose="020B0604020202020204" pitchFamily="34" charset="0"/>
                <a:cs typeface="Arial" panose="020B0604020202020204" pitchFamily="34" charset="0"/>
              </a:rPr>
              <a:t>Oestreich</a:t>
            </a:r>
            <a:r>
              <a:rPr lang="en-US" sz="700" dirty="0">
                <a:solidFill>
                  <a:schemeClr val="bg1">
                    <a:lumMod val="75000"/>
                  </a:schemeClr>
                </a:solidFill>
                <a:latin typeface="Arial" panose="020B0604020202020204" pitchFamily="34" charset="0"/>
                <a:cs typeface="Arial" panose="020B0604020202020204" pitchFamily="34" charset="0"/>
              </a:rPr>
              <a:t>, T. (2024).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Data and methods report on the National Academics Panel Study 2018 (1st-4th wave - doctoral candidates). Hanover: RDC-DZHW</a:t>
            </a:r>
          </a:p>
        </p:txBody>
      </p:sp>
      <p:pic>
        <p:nvPicPr>
          <p:cNvPr id="549" name="Grafik 19" descr="Logo German Internet Panel"/>
          <p:cNvPicPr/>
          <p:nvPr/>
        </p:nvPicPr>
        <p:blipFill>
          <a:blip r:embed="rId7"/>
          <a:stretch/>
        </p:blipFill>
        <p:spPr>
          <a:xfrm>
            <a:off x="6316920" y="3289680"/>
            <a:ext cx="1660680" cy="1106640"/>
          </a:xfrm>
          <a:prstGeom prst="rect">
            <a:avLst/>
          </a:prstGeom>
          <a:noFill/>
          <a:ln w="0">
            <a:noFill/>
          </a:ln>
        </p:spPr>
      </p:pic>
      <p:sp>
        <p:nvSpPr>
          <p:cNvPr id="551" name="Textfeld 22"/>
          <p:cNvSpPr/>
          <p:nvPr/>
        </p:nvSpPr>
        <p:spPr>
          <a:xfrm>
            <a:off x="8081640" y="3261240"/>
            <a:ext cx="355752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Multi-stage random samples which are regionally clustered, 2012 and 2014 samples are additionally clustered in households</a:t>
            </a:r>
            <a:endParaRPr lang="en-US" sz="1800" b="0" strike="noStrike" spc="-1" dirty="0">
              <a:solidFill>
                <a:srgbClr val="000000"/>
              </a:solidFill>
              <a:latin typeface="Calibri"/>
            </a:endParaRPr>
          </a:p>
        </p:txBody>
      </p:sp>
      <p:sp>
        <p:nvSpPr>
          <p:cNvPr id="20" name="Textfeld 19" descr="Source">
            <a:extLst>
              <a:ext uri="{FF2B5EF4-FFF2-40B4-BE49-F238E27FC236}">
                <a16:creationId xmlns:a16="http://schemas.microsoft.com/office/drawing/2014/main" id="{C8FFE06E-3EAC-4D54-8FEB-BDCE663AF2F6}"/>
              </a:ext>
            </a:extLst>
          </p:cNvPr>
          <p:cNvSpPr txBox="1"/>
          <p:nvPr/>
        </p:nvSpPr>
        <p:spPr>
          <a:xfrm>
            <a:off x="6262687" y="4638677"/>
            <a:ext cx="5559660"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Internet Panel (GIP), University of Mannheim. (2005). Setting up an online panel representative of the general population.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https://paneldata.org/gip/</a:t>
            </a:r>
            <a:endParaRPr lang="en-US" sz="700" dirty="0">
              <a:solidFill>
                <a:schemeClr val="bg1">
                  <a:lumMod val="75000"/>
                </a:schemeClr>
              </a:solidFill>
              <a:latin typeface="Arial" panose="020B0604020202020204" pitchFamily="34" charset="0"/>
              <a:cs typeface="Arial" panose="020B0604020202020204" pitchFamily="34" charset="0"/>
            </a:endParaRPr>
          </a:p>
        </p:txBody>
      </p:sp>
      <p:pic>
        <p:nvPicPr>
          <p:cNvPr id="546" name="Grafik 16" descr="Logo DZHW Wissenschaftsbefragung"/>
          <p:cNvPicPr/>
          <p:nvPr/>
        </p:nvPicPr>
        <p:blipFill>
          <a:blip r:embed="rId9"/>
          <a:stretch/>
        </p:blipFill>
        <p:spPr>
          <a:xfrm>
            <a:off x="340560" y="5081400"/>
            <a:ext cx="2225520" cy="650160"/>
          </a:xfrm>
          <a:prstGeom prst="rect">
            <a:avLst/>
          </a:prstGeom>
          <a:noFill/>
          <a:ln w="0">
            <a:noFill/>
          </a:ln>
        </p:spPr>
      </p:pic>
      <p:sp>
        <p:nvSpPr>
          <p:cNvPr id="545" name="Textfeld 15"/>
          <p:cNvSpPr/>
          <p:nvPr/>
        </p:nvSpPr>
        <p:spPr>
          <a:xfrm>
            <a:off x="2351520" y="4994640"/>
            <a:ext cx="345492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Random sample of 60,002 addresses, disproportionally stratified (with an oversampling of female professors and postdocs)</a:t>
            </a:r>
            <a:endParaRPr lang="en-US" sz="1800" b="0" strike="noStrike" spc="-1" dirty="0">
              <a:solidFill>
                <a:srgbClr val="000000"/>
              </a:solidFill>
              <a:latin typeface="Calibri"/>
            </a:endParaRPr>
          </a:p>
        </p:txBody>
      </p:sp>
      <p:sp>
        <p:nvSpPr>
          <p:cNvPr id="17" name="Textfeld 16" descr="Source">
            <a:extLst>
              <a:ext uri="{FF2B5EF4-FFF2-40B4-BE49-F238E27FC236}">
                <a16:creationId xmlns:a16="http://schemas.microsoft.com/office/drawing/2014/main" id="{2DEEB19E-190B-47F0-9613-2BA6B1809234}"/>
              </a:ext>
            </a:extLst>
          </p:cNvPr>
          <p:cNvSpPr txBox="1"/>
          <p:nvPr/>
        </p:nvSpPr>
        <p:spPr>
          <a:xfrm>
            <a:off x="308661" y="6399786"/>
            <a:ext cx="5787339" cy="415498"/>
          </a:xfrm>
          <a:prstGeom prst="rect">
            <a:avLst/>
          </a:prstGeom>
          <a:noFill/>
        </p:spPr>
        <p:txBody>
          <a:bodyPr wrap="square">
            <a:spAutoFit/>
          </a:bodyPr>
          <a:lstStyle/>
          <a:p>
            <a:r>
              <a:rPr lang="en-US" sz="700" b="0" i="0" dirty="0">
                <a:solidFill>
                  <a:schemeClr val="bg1">
                    <a:lumMod val="75000"/>
                  </a:schemeClr>
                </a:solidFill>
                <a:effectLst/>
                <a:latin typeface="Arial" panose="020B0604020202020204" pitchFamily="34" charset="0"/>
                <a:cs typeface="Arial" panose="020B0604020202020204" pitchFamily="34" charset="0"/>
              </a:rPr>
              <a:t>Fabian, G., </a:t>
            </a:r>
            <a:r>
              <a:rPr lang="en-US" sz="700" b="0" i="0" dirty="0" err="1">
                <a:solidFill>
                  <a:schemeClr val="bg1">
                    <a:lumMod val="75000"/>
                  </a:schemeClr>
                </a:solidFill>
                <a:effectLst/>
                <a:latin typeface="Arial" panose="020B0604020202020204" pitchFamily="34" charset="0"/>
                <a:cs typeface="Arial" panose="020B0604020202020204" pitchFamily="34" charset="0"/>
              </a:rPr>
              <a:t>Heger</a:t>
            </a:r>
            <a:r>
              <a:rPr lang="en-US" sz="700" b="0" i="0" dirty="0">
                <a:solidFill>
                  <a:schemeClr val="bg1">
                    <a:lumMod val="75000"/>
                  </a:schemeClr>
                </a:solidFill>
                <a:effectLst/>
                <a:latin typeface="Arial" panose="020B0604020202020204" pitchFamily="34" charset="0"/>
                <a:cs typeface="Arial" panose="020B0604020202020204" pitchFamily="34" charset="0"/>
              </a:rPr>
              <a:t>, C., Just, A., Weber, A. &amp; </a:t>
            </a:r>
            <a:r>
              <a:rPr lang="en-US" sz="700" b="0" i="0" dirty="0" err="1">
                <a:solidFill>
                  <a:schemeClr val="bg1">
                    <a:lumMod val="75000"/>
                  </a:schemeClr>
                </a:solidFill>
                <a:effectLst/>
                <a:latin typeface="Arial" panose="020B0604020202020204" pitchFamily="34" charset="0"/>
                <a:cs typeface="Arial" panose="020B0604020202020204" pitchFamily="34" charset="0"/>
              </a:rPr>
              <a:t>Oestreich</a:t>
            </a:r>
            <a:r>
              <a:rPr lang="en-US" sz="700" b="0" i="0" dirty="0">
                <a:solidFill>
                  <a:schemeClr val="bg1">
                    <a:lumMod val="75000"/>
                  </a:schemeClr>
                </a:solidFill>
                <a:effectLst/>
                <a:latin typeface="Arial" panose="020B0604020202020204" pitchFamily="34" charset="0"/>
                <a:cs typeface="Arial" panose="020B0604020202020204" pitchFamily="34" charset="0"/>
              </a:rPr>
              <a:t>, T. (2025). DZHW Scientists Survey 2023. Data and methods report on the DZHW Scientists Survey 2023. Hanover: German Centre for Higher Education Research and Science Studies (DZHW). https://doi.org/10.21249/DZHW:scs2023-dmr-en:1.0.1 </a:t>
            </a:r>
            <a:endParaRPr lang="en-US" sz="700" dirty="0">
              <a:solidFill>
                <a:schemeClr val="bg1">
                  <a:lumMod val="75000"/>
                </a:schemeClr>
              </a:solidFill>
              <a:latin typeface="Arial" panose="020B0604020202020204" pitchFamily="34" charset="0"/>
              <a:cs typeface="Arial" panose="020B0604020202020204" pitchFamily="34" charset="0"/>
            </a:endParaRPr>
          </a:p>
        </p:txBody>
      </p:sp>
      <p:pic>
        <p:nvPicPr>
          <p:cNvPr id="550" name="Grafik 20" descr="Logo FReDA (The German Family Demography Panel Study)"/>
          <p:cNvPicPr/>
          <p:nvPr/>
        </p:nvPicPr>
        <p:blipFill>
          <a:blip r:embed="rId10"/>
          <a:stretch/>
        </p:blipFill>
        <p:spPr>
          <a:xfrm>
            <a:off x="5951880" y="5132520"/>
            <a:ext cx="2150640" cy="938160"/>
          </a:xfrm>
          <a:prstGeom prst="rect">
            <a:avLst/>
          </a:prstGeom>
          <a:noFill/>
          <a:ln w="0">
            <a:noFill/>
          </a:ln>
        </p:spPr>
      </p:pic>
      <p:sp>
        <p:nvSpPr>
          <p:cNvPr id="552" name="Textfeld 26"/>
          <p:cNvSpPr/>
          <p:nvPr/>
        </p:nvSpPr>
        <p:spPr>
          <a:xfrm>
            <a:off x="8010000" y="5013000"/>
            <a:ext cx="341316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Random two-stage sampling from the population registers of selected municipalities in Germany.</a:t>
            </a:r>
            <a:endParaRPr lang="en-US" sz="1800" b="0" strike="noStrike" spc="-1" dirty="0">
              <a:solidFill>
                <a:srgbClr val="000000"/>
              </a:solidFill>
              <a:latin typeface="Calibri"/>
            </a:endParaRPr>
          </a:p>
        </p:txBody>
      </p:sp>
      <p:sp>
        <p:nvSpPr>
          <p:cNvPr id="21" name="Textfeld 20" descr="Source">
            <a:extLst>
              <a:ext uri="{FF2B5EF4-FFF2-40B4-BE49-F238E27FC236}">
                <a16:creationId xmlns:a16="http://schemas.microsoft.com/office/drawing/2014/main" id="{74CE9D4D-D41F-4A09-A09B-DED62C12EF1B}"/>
              </a:ext>
            </a:extLst>
          </p:cNvPr>
          <p:cNvSpPr txBox="1"/>
          <p:nvPr/>
        </p:nvSpPr>
        <p:spPr>
          <a:xfrm>
            <a:off x="6033301" y="6416110"/>
            <a:ext cx="5767779" cy="415498"/>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Häring</a:t>
            </a:r>
            <a:r>
              <a:rPr lang="en-US" sz="700" dirty="0">
                <a:solidFill>
                  <a:schemeClr val="bg1">
                    <a:lumMod val="75000"/>
                  </a:schemeClr>
                </a:solidFill>
                <a:latin typeface="Arial" panose="020B0604020202020204" pitchFamily="34" charset="0"/>
                <a:cs typeface="Arial" panose="020B0604020202020204" pitchFamily="34" charset="0"/>
              </a:rPr>
              <a:t>, A., Ruland, M., Von der Burg, K., </a:t>
            </a:r>
            <a:r>
              <a:rPr lang="en-US" sz="700" dirty="0" err="1">
                <a:solidFill>
                  <a:schemeClr val="bg1">
                    <a:lumMod val="75000"/>
                  </a:schemeClr>
                </a:solidFill>
                <a:latin typeface="Arial" panose="020B0604020202020204" pitchFamily="34" charset="0"/>
                <a:cs typeface="Arial" panose="020B0604020202020204" pitchFamily="34" charset="0"/>
              </a:rPr>
              <a:t>Gilberg</a:t>
            </a:r>
            <a:r>
              <a:rPr lang="en-US" sz="700" dirty="0">
                <a:solidFill>
                  <a:schemeClr val="bg1">
                    <a:lumMod val="75000"/>
                  </a:schemeClr>
                </a:solidFill>
                <a:latin typeface="Arial" panose="020B0604020202020204" pitchFamily="34" charset="0"/>
                <a:cs typeface="Arial" panose="020B0604020202020204" pitchFamily="34" charset="0"/>
              </a:rPr>
              <a:t>, R., Aust, F. (2022). </a:t>
            </a:r>
            <a:r>
              <a:rPr lang="en-US" sz="700" dirty="0" err="1">
                <a:solidFill>
                  <a:schemeClr val="bg1">
                    <a:lumMod val="75000"/>
                  </a:schemeClr>
                </a:solidFill>
                <a:latin typeface="Arial" panose="020B0604020202020204" pitchFamily="34" charset="0"/>
                <a:cs typeface="Arial" panose="020B0604020202020204" pitchFamily="34" charset="0"/>
              </a:rPr>
              <a:t>Methodenbericht</a:t>
            </a:r>
            <a:r>
              <a:rPr lang="en-US" sz="700" dirty="0">
                <a:solidFill>
                  <a:schemeClr val="bg1">
                    <a:lumMod val="75000"/>
                  </a:schemeClr>
                </a:solidFill>
                <a:latin typeface="Arial" panose="020B0604020202020204" pitchFamily="34" charset="0"/>
                <a:cs typeface="Arial" panose="020B0604020202020204" pitchFamily="34" charset="0"/>
              </a:rPr>
              <a:t> </a:t>
            </a:r>
            <a:r>
              <a:rPr lang="en-US" sz="700" dirty="0" err="1">
                <a:solidFill>
                  <a:schemeClr val="bg1">
                    <a:lumMod val="75000"/>
                  </a:schemeClr>
                </a:solidFill>
                <a:latin typeface="Arial" panose="020B0604020202020204" pitchFamily="34" charset="0"/>
                <a:cs typeface="Arial" panose="020B0604020202020204" pitchFamily="34" charset="0"/>
              </a:rPr>
              <a:t>FReDA</a:t>
            </a:r>
            <a:r>
              <a:rPr lang="en-US" sz="700" dirty="0">
                <a:solidFill>
                  <a:schemeClr val="bg1">
                    <a:lumMod val="75000"/>
                  </a:schemeClr>
                </a:solidFill>
                <a:latin typeface="Arial" panose="020B0604020202020204" pitchFamily="34" charset="0"/>
                <a:cs typeface="Arial" panose="020B0604020202020204" pitchFamily="34" charset="0"/>
              </a:rPr>
              <a:t>. Das </a:t>
            </a:r>
            <a:r>
              <a:rPr lang="en-US" sz="700" dirty="0" err="1">
                <a:solidFill>
                  <a:schemeClr val="bg1">
                    <a:lumMod val="75000"/>
                  </a:schemeClr>
                </a:solidFill>
                <a:latin typeface="Arial" panose="020B0604020202020204" pitchFamily="34" charset="0"/>
                <a:cs typeface="Arial" panose="020B0604020202020204" pitchFamily="34" charset="0"/>
              </a:rPr>
              <a:t>familiendemografische</a:t>
            </a:r>
            <a:r>
              <a:rPr lang="en-US" sz="700" dirty="0">
                <a:solidFill>
                  <a:schemeClr val="bg1">
                    <a:lumMod val="75000"/>
                  </a:schemeClr>
                </a:solidFill>
                <a:latin typeface="Arial" panose="020B0604020202020204" pitchFamily="34" charset="0"/>
                <a:cs typeface="Arial" panose="020B0604020202020204" pitchFamily="34" charset="0"/>
              </a:rPr>
              <a:t> Panel. </a:t>
            </a:r>
            <a:r>
              <a:rPr lang="en-US" sz="700" dirty="0" err="1">
                <a:solidFill>
                  <a:schemeClr val="bg1">
                    <a:lumMod val="75000"/>
                  </a:schemeClr>
                </a:solidFill>
                <a:latin typeface="Arial" panose="020B0604020202020204" pitchFamily="34" charset="0"/>
                <a:cs typeface="Arial" panose="020B0604020202020204" pitchFamily="34" charset="0"/>
              </a:rPr>
              <a:t>Infas</a:t>
            </a:r>
            <a:r>
              <a:rPr lang="en-US" sz="700" dirty="0">
                <a:solidFill>
                  <a:schemeClr val="bg1">
                    <a:lumMod val="75000"/>
                  </a:schemeClr>
                </a:solidFill>
                <a:latin typeface="Arial" panose="020B0604020202020204" pitchFamily="34" charset="0"/>
                <a:cs typeface="Arial" panose="020B0604020202020204" pitchFamily="34" charset="0"/>
              </a:rPr>
              <a:t>: Bonn. </a:t>
            </a:r>
            <a:r>
              <a:rPr lang="en-US" sz="700" dirty="0" err="1">
                <a:solidFill>
                  <a:schemeClr val="bg1">
                    <a:lumMod val="75000"/>
                  </a:schemeClr>
                </a:solidFill>
                <a:latin typeface="Arial" panose="020B0604020202020204" pitchFamily="34" charset="0"/>
                <a:cs typeface="Arial" panose="020B0604020202020204" pitchFamily="34" charset="0"/>
              </a:rPr>
              <a:t>Rerieved</a:t>
            </a:r>
            <a:r>
              <a:rPr lang="en-US" sz="700" dirty="0">
                <a:solidFill>
                  <a:schemeClr val="bg1">
                    <a:lumMod val="75000"/>
                  </a:schemeClr>
                </a:solidFill>
                <a:latin typeface="Arial" panose="020B0604020202020204" pitchFamily="34" charset="0"/>
                <a:cs typeface="Arial" panose="020B0604020202020204" pitchFamily="34" charset="0"/>
              </a:rPr>
              <a:t> </a:t>
            </a:r>
            <a:r>
              <a:rPr lang="en-US" sz="700" dirty="0" err="1">
                <a:solidFill>
                  <a:schemeClr val="bg1">
                    <a:lumMod val="75000"/>
                  </a:schemeClr>
                </a:solidFill>
                <a:latin typeface="Arial" panose="020B0604020202020204" pitchFamily="34" charset="0"/>
                <a:cs typeface="Arial" panose="020B0604020202020204" pitchFamily="34" charset="0"/>
              </a:rPr>
              <a:t>july</a:t>
            </a:r>
            <a:r>
              <a:rPr lang="en-US" sz="700" dirty="0">
                <a:solidFill>
                  <a:schemeClr val="bg1">
                    <a:lumMod val="75000"/>
                  </a:schemeClr>
                </a:solidFill>
                <a:latin typeface="Arial" panose="020B0604020202020204" pitchFamily="34" charset="0"/>
                <a:cs typeface="Arial" panose="020B0604020202020204" pitchFamily="34" charset="0"/>
              </a:rPr>
              <a:t> 9, 2025 from https://www.freda-panel.de/FReDA/DE/Publikationen/Datendokumentation/Downloads/Release_5/Field-Reports/down_r5-0_method-report-infas-w1.pdf?__blob=publicationFile&amp;v=3</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547"/>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48"/>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549"/>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550"/>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51"/>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5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7"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5F164CDC-5E22-4A46-B954-C5365BD79C3F}" type="slidenum">
              <a:rPr lang="en-US" sz="1200" b="0" strike="noStrike" spc="-1" smtClean="0">
                <a:solidFill>
                  <a:schemeClr val="lt1">
                    <a:lumMod val="50000"/>
                  </a:schemeClr>
                </a:solidFill>
              </a:rPr>
              <a:t>31</a:t>
            </a:fld>
            <a:endParaRPr lang="en-US" sz="1200" b="0" strike="noStrike" spc="-1" dirty="0">
              <a:solidFill>
                <a:srgbClr val="000000"/>
              </a:solidFill>
              <a:latin typeface="Calibri"/>
            </a:endParaRPr>
          </a:p>
        </p:txBody>
      </p:sp>
      <p:pic>
        <p:nvPicPr>
          <p:cNvPr id="554"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555"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 name="Titel 1">
            <a:extLst>
              <a:ext uri="{FF2B5EF4-FFF2-40B4-BE49-F238E27FC236}">
                <a16:creationId xmlns:a16="http://schemas.microsoft.com/office/drawing/2014/main" id="{F27EA996-9685-4103-A9CB-2813E011864C}"/>
              </a:ext>
            </a:extLst>
          </p:cNvPr>
          <p:cNvSpPr>
            <a:spLocks noGrp="1"/>
          </p:cNvSpPr>
          <p:nvPr>
            <p:ph type="title"/>
          </p:nvPr>
        </p:nvSpPr>
        <p:spPr>
          <a:xfrm>
            <a:off x="335520" y="273600"/>
            <a:ext cx="1722240" cy="417960"/>
          </a:xfrm>
        </p:spPr>
        <p:txBody>
          <a:bodyPr/>
          <a:lstStyle/>
          <a:p>
            <a:r>
              <a:rPr lang="en-US" sz="2400" dirty="0">
                <a:solidFill>
                  <a:schemeClr val="bg1"/>
                </a:solidFill>
                <a:latin typeface="Arial" panose="020B0604020202020204" pitchFamily="34" charset="0"/>
                <a:cs typeface="Arial" panose="020B0604020202020204" pitchFamily="34" charset="0"/>
              </a:rPr>
              <a:t>Sampling</a:t>
            </a:r>
          </a:p>
        </p:txBody>
      </p:sp>
      <p:sp>
        <p:nvSpPr>
          <p:cNvPr id="559" name="Rechteck 44"/>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Sampling Strategies</a:t>
            </a:r>
            <a:endParaRPr lang="en-US" sz="2800" b="0" strike="noStrike" spc="-1" dirty="0">
              <a:solidFill>
                <a:srgbClr val="000000"/>
              </a:solidFill>
              <a:latin typeface="Calibri"/>
            </a:endParaRPr>
          </a:p>
        </p:txBody>
      </p:sp>
      <p:pic>
        <p:nvPicPr>
          <p:cNvPr id="557"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553" name="Rechteck: abgerundete Ecken 5">
            <a:extLst>
              <a:ext uri="{C183D7F6-B498-43B3-948B-1728B52AA6E4}">
                <adec:decorative xmlns:adec="http://schemas.microsoft.com/office/drawing/2017/decorative" val="1"/>
              </a:ext>
            </a:extLst>
          </p:cNvPr>
          <p:cNvSpPr/>
          <p:nvPr/>
        </p:nvSpPr>
        <p:spPr>
          <a:xfrm>
            <a:off x="234000" y="1926000"/>
            <a:ext cx="5644440" cy="1827360"/>
          </a:xfrm>
          <a:prstGeom prst="roundRect">
            <a:avLst>
              <a:gd name="adj" fmla="val 7883"/>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560" name="Textfeld 1"/>
          <p:cNvSpPr/>
          <p:nvPr/>
        </p:nvSpPr>
        <p:spPr>
          <a:xfrm>
            <a:off x="335520" y="1926000"/>
            <a:ext cx="58312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1" strike="noStrike" spc="-1" dirty="0">
                <a:solidFill>
                  <a:srgbClr val="0070C0"/>
                </a:solidFill>
                <a:latin typeface="Arial"/>
                <a:ea typeface="Arial"/>
              </a:rPr>
              <a:t>Probability Sampling</a:t>
            </a:r>
            <a:endParaRPr lang="en-US" sz="1800" b="0" strike="noStrike" spc="-1" dirty="0">
              <a:solidFill>
                <a:srgbClr val="000000"/>
              </a:solidFill>
              <a:latin typeface="Calibri"/>
            </a:endParaRPr>
          </a:p>
        </p:txBody>
      </p:sp>
      <p:sp>
        <p:nvSpPr>
          <p:cNvPr id="561" name="Textfeld 2"/>
          <p:cNvSpPr/>
          <p:nvPr/>
        </p:nvSpPr>
        <p:spPr>
          <a:xfrm>
            <a:off x="335520" y="2359800"/>
            <a:ext cx="561528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every member </a:t>
            </a:r>
            <a:r>
              <a:rPr lang="en-US" sz="1800" b="0" strike="noStrike" spc="-1" dirty="0">
                <a:solidFill>
                  <a:schemeClr val="dk1"/>
                </a:solidFill>
                <a:latin typeface="Arial"/>
                <a:ea typeface="Arial"/>
              </a:rPr>
              <a:t>of the population has a known, non-zero </a:t>
            </a:r>
            <a:r>
              <a:rPr lang="en-US" sz="1800" b="1" strike="noStrike" spc="-1" dirty="0">
                <a:solidFill>
                  <a:schemeClr val="dk1"/>
                </a:solidFill>
                <a:latin typeface="Arial"/>
                <a:ea typeface="Arial"/>
              </a:rPr>
              <a:t>chance of being selected</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yield representative samples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allow for generalization to the broader population</a:t>
            </a:r>
            <a:endParaRPr lang="en-US" sz="1800" b="0" strike="noStrike" spc="-1" dirty="0">
              <a:solidFill>
                <a:srgbClr val="000000"/>
              </a:solidFill>
              <a:latin typeface="Calibri"/>
            </a:endParaRPr>
          </a:p>
        </p:txBody>
      </p:sp>
      <p:sp>
        <p:nvSpPr>
          <p:cNvPr id="562" name="Textfeld 6"/>
          <p:cNvSpPr/>
          <p:nvPr/>
        </p:nvSpPr>
        <p:spPr>
          <a:xfrm>
            <a:off x="335520" y="3942360"/>
            <a:ext cx="5615280" cy="14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Simple random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Systematic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Stratified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Cluster sampling</a:t>
            </a:r>
            <a:endParaRPr lang="en-US" sz="1800" b="0" strike="noStrike" spc="-1" dirty="0">
              <a:solidFill>
                <a:srgbClr val="000000"/>
              </a:solidFill>
              <a:latin typeface="Calibri"/>
            </a:endParaRPr>
          </a:p>
        </p:txBody>
      </p:sp>
      <p:pic>
        <p:nvPicPr>
          <p:cNvPr id="563" name="Grafik 18" descr="Picture of a „Lotto-Fee“ in front of a Bingo machine. The woman is smiling and leaning onto a desk where a bingo machine and a box with seven slots for seven bingo balls. "/>
          <p:cNvPicPr/>
          <p:nvPr/>
        </p:nvPicPr>
        <p:blipFill>
          <a:blip r:embed="rId6"/>
          <a:stretch/>
        </p:blipFill>
        <p:spPr>
          <a:xfrm>
            <a:off x="3287520" y="4046040"/>
            <a:ext cx="2459160" cy="1686960"/>
          </a:xfrm>
          <a:prstGeom prst="rect">
            <a:avLst/>
          </a:prstGeom>
          <a:noFill/>
          <a:ln w="0">
            <a:noFill/>
          </a:ln>
        </p:spPr>
      </p:pic>
      <p:sp>
        <p:nvSpPr>
          <p:cNvPr id="564" name="Rechteck: abgerundete Ecken 7">
            <a:extLst>
              <a:ext uri="{C183D7F6-B498-43B3-948B-1728B52AA6E4}">
                <adec:decorative xmlns:adec="http://schemas.microsoft.com/office/drawing/2017/decorative" val="1"/>
              </a:ext>
            </a:extLst>
          </p:cNvPr>
          <p:cNvSpPr/>
          <p:nvPr/>
        </p:nvSpPr>
        <p:spPr>
          <a:xfrm>
            <a:off x="234000" y="3826799"/>
            <a:ext cx="5615280" cy="2371981"/>
          </a:xfrm>
          <a:prstGeom prst="roundRect">
            <a:avLst>
              <a:gd name="adj" fmla="val 9098"/>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5" name="Textfeld 14" descr="Image source">
            <a:extLst>
              <a:ext uri="{FF2B5EF4-FFF2-40B4-BE49-F238E27FC236}">
                <a16:creationId xmlns:a16="http://schemas.microsoft.com/office/drawing/2014/main" id="{FBF18DCE-F23E-4639-824B-6E1C8BA0A8CC}"/>
              </a:ext>
            </a:extLst>
          </p:cNvPr>
          <p:cNvSpPr txBox="1"/>
          <p:nvPr/>
        </p:nvSpPr>
        <p:spPr>
          <a:xfrm>
            <a:off x="3234355" y="5694603"/>
            <a:ext cx="2663280" cy="523220"/>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Frommknecht</a:t>
            </a:r>
            <a:r>
              <a:rPr lang="en-US" sz="700" dirty="0">
                <a:solidFill>
                  <a:schemeClr val="bg1">
                    <a:lumMod val="75000"/>
                  </a:schemeClr>
                </a:solidFill>
                <a:latin typeface="Arial" panose="020B0604020202020204" pitchFamily="34" charset="0"/>
                <a:cs typeface="Arial" panose="020B0604020202020204" pitchFamily="34" charset="0"/>
              </a:rPr>
              <a:t>, A. (n.d.). “Lotto-Fee” Franziska </a:t>
            </a:r>
            <a:r>
              <a:rPr lang="en-US" sz="700" dirty="0" err="1">
                <a:solidFill>
                  <a:schemeClr val="bg1">
                    <a:lumMod val="75000"/>
                  </a:schemeClr>
                </a:solidFill>
                <a:latin typeface="Arial" panose="020B0604020202020204" pitchFamily="34" charset="0"/>
                <a:cs typeface="Arial" panose="020B0604020202020204" pitchFamily="34" charset="0"/>
              </a:rPr>
              <a:t>Reichenbacher</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https://kress.de/news/beitrag/117398-ard-samstags-lotto-mit-festem-sendeplatz-um-19-57-uhr.html</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56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56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62EA4FF5-5109-448B-B782-191D3B9A87BC}" type="slidenum">
              <a:rPr lang="en-US" sz="1200" b="0" strike="noStrike" spc="-1" smtClean="0">
                <a:solidFill>
                  <a:schemeClr val="lt1">
                    <a:lumMod val="50000"/>
                  </a:schemeClr>
                </a:solidFill>
              </a:rPr>
              <a:t>32</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2E65ECEA-7D74-4A24-902B-8A0A57ACC00F}"/>
              </a:ext>
            </a:extLst>
          </p:cNvPr>
          <p:cNvSpPr>
            <a:spLocks noGrp="1"/>
          </p:cNvSpPr>
          <p:nvPr>
            <p:ph type="title"/>
          </p:nvPr>
        </p:nvSpPr>
        <p:spPr>
          <a:xfrm>
            <a:off x="211560" y="203040"/>
            <a:ext cx="3449440" cy="547200"/>
          </a:xfrm>
        </p:spPr>
        <p:txBody>
          <a:bodyPr/>
          <a:lstStyle/>
          <a:p>
            <a:r>
              <a:rPr lang="en-US" sz="2400" dirty="0">
                <a:solidFill>
                  <a:schemeClr val="bg1"/>
                </a:solidFill>
                <a:latin typeface="Arial" panose="020B0604020202020204" pitchFamily="34" charset="0"/>
                <a:cs typeface="Arial" panose="020B0604020202020204" pitchFamily="34" charset="0"/>
              </a:rPr>
              <a:t>Probability Sampling</a:t>
            </a:r>
          </a:p>
        </p:txBody>
      </p:sp>
      <p:pic>
        <p:nvPicPr>
          <p:cNvPr id="56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590" name="Rechteck 32"/>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Simple Random Sample</a:t>
            </a:r>
            <a:endParaRPr lang="en-US" sz="2800" b="0" strike="noStrike" spc="-1" dirty="0">
              <a:solidFill>
                <a:srgbClr val="000000"/>
              </a:solidFill>
              <a:latin typeface="Calibri"/>
            </a:endParaRPr>
          </a:p>
        </p:txBody>
      </p:sp>
      <p:sp>
        <p:nvSpPr>
          <p:cNvPr id="591" name="Textfeld 33"/>
          <p:cNvSpPr/>
          <p:nvPr/>
        </p:nvSpPr>
        <p:spPr>
          <a:xfrm>
            <a:off x="448560" y="1688760"/>
            <a:ext cx="609660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Every individual in the population has an </a:t>
            </a:r>
            <a:r>
              <a:rPr lang="en-US" sz="1800" b="1" strike="noStrike" spc="-1" dirty="0">
                <a:solidFill>
                  <a:schemeClr val="dk1"/>
                </a:solidFill>
                <a:latin typeface="Arial"/>
                <a:ea typeface="Arial"/>
              </a:rPr>
              <a:t>equal chance </a:t>
            </a:r>
            <a:r>
              <a:rPr lang="en-US" sz="1800" b="0" strike="noStrike" spc="-1" dirty="0">
                <a:solidFill>
                  <a:schemeClr val="dk1"/>
                </a:solidFill>
                <a:latin typeface="Arial"/>
                <a:ea typeface="Arial"/>
              </a:rPr>
              <a:t>of being selected. </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grpSp>
        <p:nvGrpSpPr>
          <p:cNvPr id="3" name="Gruppieren 2" descr="Illustration showing two rows of stylized person icons, alternating in purple and green. Several individuals are highlighted with blue circles, indicating a randomly selected subset of people.">
            <a:extLst>
              <a:ext uri="{FF2B5EF4-FFF2-40B4-BE49-F238E27FC236}">
                <a16:creationId xmlns:a16="http://schemas.microsoft.com/office/drawing/2014/main" id="{0E329606-37C2-4710-9020-5BF9CEA39C6D}"/>
              </a:ext>
            </a:extLst>
          </p:cNvPr>
          <p:cNvGrpSpPr/>
          <p:nvPr/>
        </p:nvGrpSpPr>
        <p:grpSpPr>
          <a:xfrm>
            <a:off x="7240680" y="1404000"/>
            <a:ext cx="3246480" cy="1047960"/>
            <a:chOff x="7240680" y="1404000"/>
            <a:chExt cx="3246480" cy="1047960"/>
          </a:xfrm>
        </p:grpSpPr>
        <p:pic>
          <p:nvPicPr>
            <p:cNvPr id="570" name="Grafik 10">
              <a:extLst>
                <a:ext uri="{C183D7F6-B498-43B3-948B-1728B52AA6E4}">
                  <adec:decorative xmlns:adec="http://schemas.microsoft.com/office/drawing/2017/decorative" val="1"/>
                </a:ext>
              </a:extLst>
            </p:cNvPr>
            <p:cNvPicPr/>
            <p:nvPr/>
          </p:nvPicPr>
          <p:blipFill>
            <a:blip r:embed="rId6"/>
            <a:stretch/>
          </p:blipFill>
          <p:spPr>
            <a:xfrm>
              <a:off x="7672680" y="1478880"/>
              <a:ext cx="430560" cy="430560"/>
            </a:xfrm>
            <a:prstGeom prst="rect">
              <a:avLst/>
            </a:prstGeom>
            <a:noFill/>
            <a:ln w="0">
              <a:noFill/>
            </a:ln>
          </p:spPr>
        </p:pic>
        <p:pic>
          <p:nvPicPr>
            <p:cNvPr id="571" name="Grafik 11" descr="Fifteen person symbols in either lavender or green, where some are circled and some aren’t. ">
              <a:extLst>
                <a:ext uri="{C183D7F6-B498-43B3-948B-1728B52AA6E4}">
                  <adec:decorative xmlns:adec="http://schemas.microsoft.com/office/drawing/2017/decorative" val="0"/>
                </a:ext>
              </a:extLst>
            </p:cNvPr>
            <p:cNvPicPr/>
            <p:nvPr/>
          </p:nvPicPr>
          <p:blipFill>
            <a:blip r:embed="rId7"/>
            <a:stretch/>
          </p:blipFill>
          <p:spPr>
            <a:xfrm>
              <a:off x="7240680" y="1478880"/>
              <a:ext cx="430560" cy="430560"/>
            </a:xfrm>
            <a:prstGeom prst="rect">
              <a:avLst/>
            </a:prstGeom>
            <a:noFill/>
            <a:ln w="0">
              <a:noFill/>
            </a:ln>
          </p:spPr>
        </p:pic>
        <p:pic>
          <p:nvPicPr>
            <p:cNvPr id="572" name="Grafik 12">
              <a:extLst>
                <a:ext uri="{C183D7F6-B498-43B3-948B-1728B52AA6E4}">
                  <adec:decorative xmlns:adec="http://schemas.microsoft.com/office/drawing/2017/decorative" val="1"/>
                </a:ext>
              </a:extLst>
            </p:cNvPr>
            <p:cNvPicPr/>
            <p:nvPr/>
          </p:nvPicPr>
          <p:blipFill>
            <a:blip r:embed="rId6"/>
            <a:stretch/>
          </p:blipFill>
          <p:spPr>
            <a:xfrm>
              <a:off x="8896680" y="1917000"/>
              <a:ext cx="430560" cy="430560"/>
            </a:xfrm>
            <a:prstGeom prst="rect">
              <a:avLst/>
            </a:prstGeom>
            <a:noFill/>
            <a:ln w="0">
              <a:noFill/>
            </a:ln>
          </p:spPr>
        </p:pic>
        <p:pic>
          <p:nvPicPr>
            <p:cNvPr id="573" name="Grafik 13">
              <a:extLst>
                <a:ext uri="{C183D7F6-B498-43B3-948B-1728B52AA6E4}">
                  <adec:decorative xmlns:adec="http://schemas.microsoft.com/office/drawing/2017/decorative" val="1"/>
                </a:ext>
              </a:extLst>
            </p:cNvPr>
            <p:cNvPicPr/>
            <p:nvPr/>
          </p:nvPicPr>
          <p:blipFill>
            <a:blip r:embed="rId7"/>
            <a:stretch/>
          </p:blipFill>
          <p:spPr>
            <a:xfrm>
              <a:off x="8066520" y="1472760"/>
              <a:ext cx="430560" cy="430560"/>
            </a:xfrm>
            <a:prstGeom prst="rect">
              <a:avLst/>
            </a:prstGeom>
            <a:noFill/>
            <a:ln w="0">
              <a:noFill/>
            </a:ln>
          </p:spPr>
        </p:pic>
        <p:pic>
          <p:nvPicPr>
            <p:cNvPr id="574" name="Grafik 14">
              <a:extLst>
                <a:ext uri="{C183D7F6-B498-43B3-948B-1728B52AA6E4}">
                  <adec:decorative xmlns:adec="http://schemas.microsoft.com/office/drawing/2017/decorative" val="1"/>
                </a:ext>
              </a:extLst>
            </p:cNvPr>
            <p:cNvPicPr/>
            <p:nvPr/>
          </p:nvPicPr>
          <p:blipFill>
            <a:blip r:embed="rId6"/>
            <a:stretch/>
          </p:blipFill>
          <p:spPr>
            <a:xfrm>
              <a:off x="9266040" y="1472760"/>
              <a:ext cx="430560" cy="430560"/>
            </a:xfrm>
            <a:prstGeom prst="rect">
              <a:avLst/>
            </a:prstGeom>
            <a:noFill/>
            <a:ln w="0">
              <a:noFill/>
            </a:ln>
          </p:spPr>
        </p:pic>
        <p:pic>
          <p:nvPicPr>
            <p:cNvPr id="575" name="Grafik 15">
              <a:extLst>
                <a:ext uri="{C183D7F6-B498-43B3-948B-1728B52AA6E4}">
                  <adec:decorative xmlns:adec="http://schemas.microsoft.com/office/drawing/2017/decorative" val="1"/>
                </a:ext>
              </a:extLst>
            </p:cNvPr>
            <p:cNvPicPr/>
            <p:nvPr/>
          </p:nvPicPr>
          <p:blipFill>
            <a:blip r:embed="rId7"/>
            <a:stretch/>
          </p:blipFill>
          <p:spPr>
            <a:xfrm>
              <a:off x="8498520" y="1472760"/>
              <a:ext cx="430560" cy="430560"/>
            </a:xfrm>
            <a:prstGeom prst="rect">
              <a:avLst/>
            </a:prstGeom>
            <a:noFill/>
            <a:ln w="0">
              <a:noFill/>
            </a:ln>
          </p:spPr>
        </p:pic>
        <p:pic>
          <p:nvPicPr>
            <p:cNvPr id="576" name="Grafik 16">
              <a:extLst>
                <a:ext uri="{C183D7F6-B498-43B3-948B-1728B52AA6E4}">
                  <adec:decorative xmlns:adec="http://schemas.microsoft.com/office/drawing/2017/decorative" val="1"/>
                </a:ext>
              </a:extLst>
            </p:cNvPr>
            <p:cNvPicPr/>
            <p:nvPr/>
          </p:nvPicPr>
          <p:blipFill>
            <a:blip r:embed="rId6"/>
            <a:stretch/>
          </p:blipFill>
          <p:spPr>
            <a:xfrm>
              <a:off x="8880480" y="1472760"/>
              <a:ext cx="430560" cy="430560"/>
            </a:xfrm>
            <a:prstGeom prst="rect">
              <a:avLst/>
            </a:prstGeom>
            <a:noFill/>
            <a:ln w="0">
              <a:noFill/>
            </a:ln>
          </p:spPr>
        </p:pic>
        <p:pic>
          <p:nvPicPr>
            <p:cNvPr id="577" name="Grafik 17">
              <a:extLst>
                <a:ext uri="{C183D7F6-B498-43B3-948B-1728B52AA6E4}">
                  <adec:decorative xmlns:adec="http://schemas.microsoft.com/office/drawing/2017/decorative" val="1"/>
                </a:ext>
              </a:extLst>
            </p:cNvPr>
            <p:cNvPicPr/>
            <p:nvPr/>
          </p:nvPicPr>
          <p:blipFill>
            <a:blip r:embed="rId7"/>
            <a:stretch/>
          </p:blipFill>
          <p:spPr>
            <a:xfrm>
              <a:off x="9659880" y="1472760"/>
              <a:ext cx="430560" cy="430560"/>
            </a:xfrm>
            <a:prstGeom prst="rect">
              <a:avLst/>
            </a:prstGeom>
            <a:noFill/>
            <a:ln w="0">
              <a:noFill/>
            </a:ln>
          </p:spPr>
        </p:pic>
        <p:pic>
          <p:nvPicPr>
            <p:cNvPr id="578" name="Grafik 19">
              <a:extLst>
                <a:ext uri="{C183D7F6-B498-43B3-948B-1728B52AA6E4}">
                  <adec:decorative xmlns:adec="http://schemas.microsoft.com/office/drawing/2017/decorative" val="1"/>
                </a:ext>
              </a:extLst>
            </p:cNvPr>
            <p:cNvPicPr/>
            <p:nvPr/>
          </p:nvPicPr>
          <p:blipFill>
            <a:blip r:embed="rId7"/>
            <a:stretch/>
          </p:blipFill>
          <p:spPr>
            <a:xfrm>
              <a:off x="10056600" y="1472760"/>
              <a:ext cx="430560" cy="430560"/>
            </a:xfrm>
            <a:prstGeom prst="rect">
              <a:avLst/>
            </a:prstGeom>
            <a:noFill/>
            <a:ln w="0">
              <a:noFill/>
            </a:ln>
          </p:spPr>
        </p:pic>
        <p:pic>
          <p:nvPicPr>
            <p:cNvPr id="579" name="Grafik 20">
              <a:extLst>
                <a:ext uri="{C183D7F6-B498-43B3-948B-1728B52AA6E4}">
                  <adec:decorative xmlns:adec="http://schemas.microsoft.com/office/drawing/2017/decorative" val="1"/>
                </a:ext>
              </a:extLst>
            </p:cNvPr>
            <p:cNvPicPr/>
            <p:nvPr/>
          </p:nvPicPr>
          <p:blipFill>
            <a:blip r:embed="rId6"/>
            <a:stretch/>
          </p:blipFill>
          <p:spPr>
            <a:xfrm>
              <a:off x="9761040" y="1917000"/>
              <a:ext cx="430560" cy="430560"/>
            </a:xfrm>
            <a:prstGeom prst="rect">
              <a:avLst/>
            </a:prstGeom>
            <a:noFill/>
            <a:ln w="0">
              <a:noFill/>
            </a:ln>
          </p:spPr>
        </p:pic>
        <p:pic>
          <p:nvPicPr>
            <p:cNvPr id="580" name="Grafik 21">
              <a:extLst>
                <a:ext uri="{C183D7F6-B498-43B3-948B-1728B52AA6E4}">
                  <adec:decorative xmlns:adec="http://schemas.microsoft.com/office/drawing/2017/decorative" val="1"/>
                </a:ext>
              </a:extLst>
            </p:cNvPr>
            <p:cNvPicPr/>
            <p:nvPr/>
          </p:nvPicPr>
          <p:blipFill>
            <a:blip r:embed="rId7"/>
            <a:stretch/>
          </p:blipFill>
          <p:spPr>
            <a:xfrm>
              <a:off x="7344720" y="1904760"/>
              <a:ext cx="430560" cy="430560"/>
            </a:xfrm>
            <a:prstGeom prst="rect">
              <a:avLst/>
            </a:prstGeom>
            <a:noFill/>
            <a:ln w="0">
              <a:noFill/>
            </a:ln>
          </p:spPr>
        </p:pic>
        <p:pic>
          <p:nvPicPr>
            <p:cNvPr id="581" name="Grafik 22">
              <a:extLst>
                <a:ext uri="{C183D7F6-B498-43B3-948B-1728B52AA6E4}">
                  <adec:decorative xmlns:adec="http://schemas.microsoft.com/office/drawing/2017/decorative" val="1"/>
                </a:ext>
              </a:extLst>
            </p:cNvPr>
            <p:cNvPicPr/>
            <p:nvPr/>
          </p:nvPicPr>
          <p:blipFill>
            <a:blip r:embed="rId6"/>
            <a:stretch/>
          </p:blipFill>
          <p:spPr>
            <a:xfrm>
              <a:off x="8144640" y="1910880"/>
              <a:ext cx="430560" cy="430560"/>
            </a:xfrm>
            <a:prstGeom prst="rect">
              <a:avLst/>
            </a:prstGeom>
            <a:noFill/>
            <a:ln w="0">
              <a:noFill/>
            </a:ln>
          </p:spPr>
        </p:pic>
        <p:pic>
          <p:nvPicPr>
            <p:cNvPr id="582" name="Grafik 23">
              <a:extLst>
                <a:ext uri="{C183D7F6-B498-43B3-948B-1728B52AA6E4}">
                  <adec:decorative xmlns:adec="http://schemas.microsoft.com/office/drawing/2017/decorative" val="1"/>
                </a:ext>
              </a:extLst>
            </p:cNvPr>
            <p:cNvPicPr/>
            <p:nvPr/>
          </p:nvPicPr>
          <p:blipFill>
            <a:blip r:embed="rId7"/>
            <a:stretch/>
          </p:blipFill>
          <p:spPr>
            <a:xfrm>
              <a:off x="7763040" y="1917000"/>
              <a:ext cx="430560" cy="430560"/>
            </a:xfrm>
            <a:prstGeom prst="rect">
              <a:avLst/>
            </a:prstGeom>
            <a:noFill/>
            <a:ln w="0">
              <a:noFill/>
            </a:ln>
          </p:spPr>
        </p:pic>
        <p:pic>
          <p:nvPicPr>
            <p:cNvPr id="583" name="Grafik 25">
              <a:extLst>
                <a:ext uri="{C183D7F6-B498-43B3-948B-1728B52AA6E4}">
                  <adec:decorative xmlns:adec="http://schemas.microsoft.com/office/drawing/2017/decorative" val="1"/>
                </a:ext>
              </a:extLst>
            </p:cNvPr>
            <p:cNvPicPr/>
            <p:nvPr/>
          </p:nvPicPr>
          <p:blipFill>
            <a:blip r:embed="rId7"/>
            <a:stretch/>
          </p:blipFill>
          <p:spPr>
            <a:xfrm>
              <a:off x="8536680" y="1910880"/>
              <a:ext cx="430560" cy="430560"/>
            </a:xfrm>
            <a:prstGeom prst="rect">
              <a:avLst/>
            </a:prstGeom>
            <a:noFill/>
            <a:ln w="0">
              <a:noFill/>
            </a:ln>
          </p:spPr>
        </p:pic>
        <p:pic>
          <p:nvPicPr>
            <p:cNvPr id="584" name="Grafik 27">
              <a:extLst>
                <a:ext uri="{C183D7F6-B498-43B3-948B-1728B52AA6E4}">
                  <adec:decorative xmlns:adec="http://schemas.microsoft.com/office/drawing/2017/decorative" val="1"/>
                </a:ext>
              </a:extLst>
            </p:cNvPr>
            <p:cNvPicPr/>
            <p:nvPr/>
          </p:nvPicPr>
          <p:blipFill>
            <a:blip r:embed="rId7"/>
            <a:stretch/>
          </p:blipFill>
          <p:spPr>
            <a:xfrm>
              <a:off x="9309240" y="1917000"/>
              <a:ext cx="430560" cy="430560"/>
            </a:xfrm>
            <a:prstGeom prst="rect">
              <a:avLst/>
            </a:prstGeom>
            <a:noFill/>
            <a:ln w="0">
              <a:noFill/>
            </a:ln>
          </p:spPr>
        </p:pic>
        <p:sp>
          <p:nvSpPr>
            <p:cNvPr id="585" name="Ellipse 6">
              <a:extLst>
                <a:ext uri="{C183D7F6-B498-43B3-948B-1728B52AA6E4}">
                  <adec:decorative xmlns:adec="http://schemas.microsoft.com/office/drawing/2017/decorative" val="1"/>
                </a:ext>
              </a:extLst>
            </p:cNvPr>
            <p:cNvSpPr/>
            <p:nvPr/>
          </p:nvSpPr>
          <p:spPr>
            <a:xfrm>
              <a:off x="7273800" y="14040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586" name="Ellipse 28">
              <a:extLst>
                <a:ext uri="{C183D7F6-B498-43B3-948B-1728B52AA6E4}">
                  <adec:decorative xmlns:adec="http://schemas.microsoft.com/office/drawing/2017/decorative" val="1"/>
                </a:ext>
              </a:extLst>
            </p:cNvPr>
            <p:cNvSpPr/>
            <p:nvPr/>
          </p:nvSpPr>
          <p:spPr>
            <a:xfrm>
              <a:off x="7383240" y="18450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587" name="Ellipse 29">
              <a:extLst>
                <a:ext uri="{C183D7F6-B498-43B3-948B-1728B52AA6E4}">
                  <adec:decorative xmlns:adec="http://schemas.microsoft.com/office/drawing/2017/decorative" val="1"/>
                </a:ext>
              </a:extLst>
            </p:cNvPr>
            <p:cNvSpPr/>
            <p:nvPr/>
          </p:nvSpPr>
          <p:spPr>
            <a:xfrm>
              <a:off x="8535240" y="141264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588" name="Ellipse 30">
              <a:extLst>
                <a:ext uri="{C183D7F6-B498-43B3-948B-1728B52AA6E4}">
                  <adec:decorative xmlns:adec="http://schemas.microsoft.com/office/drawing/2017/decorative" val="1"/>
                </a:ext>
              </a:extLst>
            </p:cNvPr>
            <p:cNvSpPr/>
            <p:nvPr/>
          </p:nvSpPr>
          <p:spPr>
            <a:xfrm>
              <a:off x="8178840" y="18774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589" name="Ellipse 31">
              <a:extLst>
                <a:ext uri="{C183D7F6-B498-43B3-948B-1728B52AA6E4}">
                  <adec:decorative xmlns:adec="http://schemas.microsoft.com/office/drawing/2017/decorative" val="1"/>
                </a:ext>
              </a:extLst>
            </p:cNvPr>
            <p:cNvSpPr/>
            <p:nvPr/>
          </p:nvSpPr>
          <p:spPr>
            <a:xfrm>
              <a:off x="10081800" y="142524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grpSp>
      <p:sp>
        <p:nvSpPr>
          <p:cNvPr id="33" name="Textfeld 32" descr="Image source">
            <a:extLst>
              <a:ext uri="{FF2B5EF4-FFF2-40B4-BE49-F238E27FC236}">
                <a16:creationId xmlns:a16="http://schemas.microsoft.com/office/drawing/2014/main" id="{47C51191-4D5D-4D3A-B982-289731E3BEDB}"/>
              </a:ext>
            </a:extLst>
          </p:cNvPr>
          <p:cNvSpPr txBox="1"/>
          <p:nvPr/>
        </p:nvSpPr>
        <p:spPr>
          <a:xfrm>
            <a:off x="7305699" y="2442637"/>
            <a:ext cx="4407108"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Adapted from: </a:t>
            </a:r>
            <a:r>
              <a:rPr lang="en-US" sz="700" dirty="0" err="1">
                <a:solidFill>
                  <a:schemeClr val="bg1">
                    <a:lumMod val="75000"/>
                  </a:schemeClr>
                </a:solidFill>
                <a:latin typeface="Arial" panose="020B0604020202020204" pitchFamily="34" charset="0"/>
                <a:cs typeface="Arial" panose="020B0604020202020204" pitchFamily="34" charset="0"/>
              </a:rPr>
              <a:t>Scribbr</a:t>
            </a:r>
            <a:r>
              <a:rPr lang="en-US" sz="700" dirty="0">
                <a:solidFill>
                  <a:schemeClr val="bg1">
                    <a:lumMod val="75000"/>
                  </a:schemeClr>
                </a:solidFill>
                <a:latin typeface="Arial" panose="020B0604020202020204" pitchFamily="34" charset="0"/>
                <a:cs typeface="Arial" panose="020B0604020202020204" pitchFamily="34" charset="0"/>
              </a:rPr>
              <a:t>. (n.d.). </a:t>
            </a:r>
            <a:r>
              <a:rPr lang="en-US" sz="700" i="1" dirty="0">
                <a:solidFill>
                  <a:schemeClr val="bg1">
                    <a:lumMod val="75000"/>
                  </a:schemeClr>
                </a:solidFill>
                <a:latin typeface="Arial" panose="020B0604020202020204" pitchFamily="34" charset="0"/>
                <a:cs typeface="Arial" panose="020B0604020202020204" pitchFamily="34" charset="0"/>
              </a:rPr>
              <a:t>Sampling methods</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https://www.scribbr.com/methodology/sampling-methods/</a:t>
            </a:r>
            <a:endParaRPr lang="en-US" sz="700" dirty="0">
              <a:solidFill>
                <a:schemeClr val="bg1">
                  <a:lumMod val="75000"/>
                </a:schemeClr>
              </a:solidFill>
              <a:latin typeface="Arial" panose="020B0604020202020204" pitchFamily="34" charset="0"/>
              <a:cs typeface="Arial" panose="020B0604020202020204" pitchFamily="34" charset="0"/>
            </a:endParaRPr>
          </a:p>
        </p:txBody>
      </p:sp>
      <p:sp>
        <p:nvSpPr>
          <p:cNvPr id="592" name="Textfeld 35"/>
          <p:cNvSpPr/>
          <p:nvPr/>
        </p:nvSpPr>
        <p:spPr>
          <a:xfrm>
            <a:off x="477360" y="2685240"/>
            <a:ext cx="5329440" cy="998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How? </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Participants are chosen randomly, often using tools like random number generators.</a:t>
            </a:r>
            <a:endParaRPr lang="en-US" sz="1800" b="0" strike="noStrike" spc="-1" dirty="0">
              <a:solidFill>
                <a:srgbClr val="000000"/>
              </a:solidFill>
              <a:latin typeface="Calibri"/>
            </a:endParaRPr>
          </a:p>
        </p:txBody>
      </p:sp>
      <p:sp>
        <p:nvSpPr>
          <p:cNvPr id="594" name="Textfeld 34"/>
          <p:cNvSpPr/>
          <p:nvPr/>
        </p:nvSpPr>
        <p:spPr>
          <a:xfrm>
            <a:off x="557640" y="4102200"/>
            <a:ext cx="4888800" cy="16297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A university uses a random number generator to select 500 students from a list of all enrolled students for a satisfaction survey.</a:t>
            </a:r>
            <a:endParaRPr lang="en-US" sz="1800" b="0" strike="noStrike" spc="-1" dirty="0">
              <a:solidFill>
                <a:srgbClr val="000000"/>
              </a:solidFill>
              <a:latin typeface="Calibri"/>
            </a:endParaRPr>
          </a:p>
        </p:txBody>
      </p:sp>
      <p:sp>
        <p:nvSpPr>
          <p:cNvPr id="593" name="Textfeld 38"/>
          <p:cNvSpPr/>
          <p:nvPr/>
        </p:nvSpPr>
        <p:spPr>
          <a:xfrm>
            <a:off x="5735880" y="2709000"/>
            <a:ext cx="6096600" cy="371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Minimizes sampling bias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Straightforward and easy to understand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Results are highly generalizable to the population</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you have a complete and accessible list of the population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aiming for the highest level of representativeness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For studies where random, unbiased samples are crucial</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59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3" name="Titel 2">
            <a:extLst>
              <a:ext uri="{FF2B5EF4-FFF2-40B4-BE49-F238E27FC236}">
                <a16:creationId xmlns:a16="http://schemas.microsoft.com/office/drawing/2014/main" id="{B79FCA15-F250-425A-BFA6-CF7F14BCD397}"/>
              </a:ext>
            </a:extLst>
          </p:cNvPr>
          <p:cNvSpPr>
            <a:spLocks noGrp="1"/>
          </p:cNvSpPr>
          <p:nvPr>
            <p:ph type="title"/>
          </p:nvPr>
        </p:nvSpPr>
        <p:spPr>
          <a:xfrm>
            <a:off x="309760" y="121200"/>
            <a:ext cx="4404480" cy="768600"/>
          </a:xfrm>
        </p:spPr>
        <p:txBody>
          <a:bodyPr/>
          <a:lstStyle/>
          <a:p>
            <a:r>
              <a:rPr lang="en-US" sz="2400" dirty="0">
                <a:solidFill>
                  <a:schemeClr val="bg1"/>
                </a:solidFill>
                <a:latin typeface="Arial" panose="020B0604020202020204" pitchFamily="34" charset="0"/>
                <a:cs typeface="Arial" panose="020B0604020202020204" pitchFamily="34" charset="0"/>
              </a:rPr>
              <a:t>Probability Sampling</a:t>
            </a:r>
          </a:p>
        </p:txBody>
      </p:sp>
      <p:sp>
        <p:nvSpPr>
          <p:cNvPr id="59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37D82F5-C12C-437D-910A-F1BDF580EBD6}" type="slidenum">
              <a:rPr lang="en-US" sz="1200" b="0" strike="noStrike" spc="-1" smtClean="0">
                <a:solidFill>
                  <a:schemeClr val="lt1">
                    <a:lumMod val="50000"/>
                  </a:schemeClr>
                </a:solidFill>
              </a:rPr>
              <a:t>33</a:t>
            </a:fld>
            <a:endParaRPr lang="en-US" sz="1200" b="0" strike="noStrike" spc="-1" dirty="0">
              <a:solidFill>
                <a:srgbClr val="000000"/>
              </a:solidFill>
              <a:latin typeface="Calibri"/>
            </a:endParaRPr>
          </a:p>
        </p:txBody>
      </p:sp>
      <p:pic>
        <p:nvPicPr>
          <p:cNvPr id="59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620" name="Rechteck 32"/>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Systematic Sampling</a:t>
            </a:r>
            <a:endParaRPr lang="en-US" sz="2800" b="0" strike="noStrike" spc="-1" dirty="0">
              <a:solidFill>
                <a:srgbClr val="000000"/>
              </a:solidFill>
              <a:latin typeface="Calibri"/>
            </a:endParaRPr>
          </a:p>
        </p:txBody>
      </p:sp>
      <p:sp>
        <p:nvSpPr>
          <p:cNvPr id="621" name="Textfeld 33"/>
          <p:cNvSpPr/>
          <p:nvPr/>
        </p:nvSpPr>
        <p:spPr>
          <a:xfrm>
            <a:off x="448560" y="1688760"/>
            <a:ext cx="56458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Individuals are selected at </a:t>
            </a:r>
            <a:r>
              <a:rPr lang="en-US" sz="1800" b="1" strike="noStrike" spc="-1" dirty="0">
                <a:solidFill>
                  <a:schemeClr val="dk1"/>
                </a:solidFill>
                <a:latin typeface="Arial"/>
                <a:ea typeface="Arial"/>
              </a:rPr>
              <a:t>regular intervals </a:t>
            </a:r>
            <a:r>
              <a:rPr lang="en-US" sz="1800" b="0" strike="noStrike" spc="-1" dirty="0">
                <a:solidFill>
                  <a:schemeClr val="dk1"/>
                </a:solidFill>
                <a:latin typeface="Arial"/>
                <a:ea typeface="Arial"/>
              </a:rPr>
              <a:t>(k) from a sorted list.</a:t>
            </a:r>
            <a:endParaRPr lang="en-US" sz="1800" b="0" strike="noStrike" spc="-1" dirty="0">
              <a:solidFill>
                <a:srgbClr val="000000"/>
              </a:solidFill>
              <a:latin typeface="Calibri"/>
            </a:endParaRPr>
          </a:p>
        </p:txBody>
      </p:sp>
      <p:grpSp>
        <p:nvGrpSpPr>
          <p:cNvPr id="2" name="Gruppieren 1" descr="Illustration with two rows of stylized person icons in purple and green. Several individuals are circled, and blue arrows point horizontally across the rows, indicating a sequence or progression through the selected people.">
            <a:extLst>
              <a:ext uri="{FF2B5EF4-FFF2-40B4-BE49-F238E27FC236}">
                <a16:creationId xmlns:a16="http://schemas.microsoft.com/office/drawing/2014/main" id="{D4906266-1FEA-4DDC-9F30-9CD01DCAE282}"/>
              </a:ext>
            </a:extLst>
          </p:cNvPr>
          <p:cNvGrpSpPr/>
          <p:nvPr/>
        </p:nvGrpSpPr>
        <p:grpSpPr>
          <a:xfrm>
            <a:off x="7528680" y="1340640"/>
            <a:ext cx="3246480" cy="1294920"/>
            <a:chOff x="7528680" y="1340640"/>
            <a:chExt cx="3246480" cy="1294920"/>
          </a:xfrm>
        </p:grpSpPr>
        <p:pic>
          <p:nvPicPr>
            <p:cNvPr id="600" name="Grafik 10">
              <a:extLst>
                <a:ext uri="{C183D7F6-B498-43B3-948B-1728B52AA6E4}">
                  <adec:decorative xmlns:adec="http://schemas.microsoft.com/office/drawing/2017/decorative" val="1"/>
                </a:ext>
              </a:extLst>
            </p:cNvPr>
            <p:cNvPicPr/>
            <p:nvPr/>
          </p:nvPicPr>
          <p:blipFill>
            <a:blip r:embed="rId6"/>
            <a:stretch/>
          </p:blipFill>
          <p:spPr>
            <a:xfrm>
              <a:off x="7960680" y="1478880"/>
              <a:ext cx="430560" cy="430560"/>
            </a:xfrm>
            <a:prstGeom prst="rect">
              <a:avLst/>
            </a:prstGeom>
            <a:noFill/>
            <a:ln w="0">
              <a:noFill/>
            </a:ln>
          </p:spPr>
        </p:pic>
        <p:pic>
          <p:nvPicPr>
            <p:cNvPr id="601" name="Grafik 11" descr="15 person symbols in green and lavender in two rows. Some are circled and on top of each row two arrows are going from left to right. ">
              <a:extLst>
                <a:ext uri="{C183D7F6-B498-43B3-948B-1728B52AA6E4}">
                  <adec:decorative xmlns:adec="http://schemas.microsoft.com/office/drawing/2017/decorative" val="0"/>
                </a:ext>
              </a:extLst>
            </p:cNvPr>
            <p:cNvPicPr/>
            <p:nvPr/>
          </p:nvPicPr>
          <p:blipFill>
            <a:blip r:embed="rId7"/>
            <a:stretch/>
          </p:blipFill>
          <p:spPr>
            <a:xfrm>
              <a:off x="7528680" y="1478880"/>
              <a:ext cx="430560" cy="430560"/>
            </a:xfrm>
            <a:prstGeom prst="rect">
              <a:avLst/>
            </a:prstGeom>
            <a:noFill/>
            <a:ln w="0">
              <a:noFill/>
            </a:ln>
          </p:spPr>
        </p:pic>
        <p:pic>
          <p:nvPicPr>
            <p:cNvPr id="602" name="Grafik 12">
              <a:extLst>
                <a:ext uri="{C183D7F6-B498-43B3-948B-1728B52AA6E4}">
                  <adec:decorative xmlns:adec="http://schemas.microsoft.com/office/drawing/2017/decorative" val="1"/>
                </a:ext>
              </a:extLst>
            </p:cNvPr>
            <p:cNvPicPr/>
            <p:nvPr/>
          </p:nvPicPr>
          <p:blipFill>
            <a:blip r:embed="rId6"/>
            <a:stretch/>
          </p:blipFill>
          <p:spPr>
            <a:xfrm>
              <a:off x="9192240" y="2098800"/>
              <a:ext cx="430560" cy="430560"/>
            </a:xfrm>
            <a:prstGeom prst="rect">
              <a:avLst/>
            </a:prstGeom>
            <a:noFill/>
            <a:ln w="0">
              <a:noFill/>
            </a:ln>
          </p:spPr>
        </p:pic>
        <p:pic>
          <p:nvPicPr>
            <p:cNvPr id="603" name="Grafik 13">
              <a:extLst>
                <a:ext uri="{C183D7F6-B498-43B3-948B-1728B52AA6E4}">
                  <adec:decorative xmlns:adec="http://schemas.microsoft.com/office/drawing/2017/decorative" val="1"/>
                </a:ext>
              </a:extLst>
            </p:cNvPr>
            <p:cNvPicPr/>
            <p:nvPr/>
          </p:nvPicPr>
          <p:blipFill>
            <a:blip r:embed="rId7"/>
            <a:stretch/>
          </p:blipFill>
          <p:spPr>
            <a:xfrm>
              <a:off x="8354520" y="1472760"/>
              <a:ext cx="430560" cy="430560"/>
            </a:xfrm>
            <a:prstGeom prst="rect">
              <a:avLst/>
            </a:prstGeom>
            <a:noFill/>
            <a:ln w="0">
              <a:noFill/>
            </a:ln>
          </p:spPr>
        </p:pic>
        <p:pic>
          <p:nvPicPr>
            <p:cNvPr id="604" name="Grafik 14">
              <a:extLst>
                <a:ext uri="{C183D7F6-B498-43B3-948B-1728B52AA6E4}">
                  <adec:decorative xmlns:adec="http://schemas.microsoft.com/office/drawing/2017/decorative" val="1"/>
                </a:ext>
              </a:extLst>
            </p:cNvPr>
            <p:cNvPicPr/>
            <p:nvPr/>
          </p:nvPicPr>
          <p:blipFill>
            <a:blip r:embed="rId6"/>
            <a:stretch/>
          </p:blipFill>
          <p:spPr>
            <a:xfrm>
              <a:off x="9554040" y="1472760"/>
              <a:ext cx="430560" cy="430560"/>
            </a:xfrm>
            <a:prstGeom prst="rect">
              <a:avLst/>
            </a:prstGeom>
            <a:noFill/>
            <a:ln w="0">
              <a:noFill/>
            </a:ln>
          </p:spPr>
        </p:pic>
        <p:pic>
          <p:nvPicPr>
            <p:cNvPr id="605" name="Grafik 15">
              <a:extLst>
                <a:ext uri="{C183D7F6-B498-43B3-948B-1728B52AA6E4}">
                  <adec:decorative xmlns:adec="http://schemas.microsoft.com/office/drawing/2017/decorative" val="1"/>
                </a:ext>
              </a:extLst>
            </p:cNvPr>
            <p:cNvPicPr/>
            <p:nvPr/>
          </p:nvPicPr>
          <p:blipFill>
            <a:blip r:embed="rId7"/>
            <a:stretch/>
          </p:blipFill>
          <p:spPr>
            <a:xfrm>
              <a:off x="8786880" y="1472760"/>
              <a:ext cx="430560" cy="430560"/>
            </a:xfrm>
            <a:prstGeom prst="rect">
              <a:avLst/>
            </a:prstGeom>
            <a:noFill/>
            <a:ln w="0">
              <a:noFill/>
            </a:ln>
          </p:spPr>
        </p:pic>
        <p:pic>
          <p:nvPicPr>
            <p:cNvPr id="606" name="Grafik 16">
              <a:extLst>
                <a:ext uri="{C183D7F6-B498-43B3-948B-1728B52AA6E4}">
                  <adec:decorative xmlns:adec="http://schemas.microsoft.com/office/drawing/2017/decorative" val="1"/>
                </a:ext>
              </a:extLst>
            </p:cNvPr>
            <p:cNvPicPr/>
            <p:nvPr/>
          </p:nvPicPr>
          <p:blipFill>
            <a:blip r:embed="rId6"/>
            <a:stretch/>
          </p:blipFill>
          <p:spPr>
            <a:xfrm>
              <a:off x="9168480" y="1472760"/>
              <a:ext cx="430560" cy="430560"/>
            </a:xfrm>
            <a:prstGeom prst="rect">
              <a:avLst/>
            </a:prstGeom>
            <a:noFill/>
            <a:ln w="0">
              <a:noFill/>
            </a:ln>
          </p:spPr>
        </p:pic>
        <p:pic>
          <p:nvPicPr>
            <p:cNvPr id="607" name="Grafik 17">
              <a:extLst>
                <a:ext uri="{C183D7F6-B498-43B3-948B-1728B52AA6E4}">
                  <adec:decorative xmlns:adec="http://schemas.microsoft.com/office/drawing/2017/decorative" val="1"/>
                </a:ext>
              </a:extLst>
            </p:cNvPr>
            <p:cNvPicPr/>
            <p:nvPr/>
          </p:nvPicPr>
          <p:blipFill>
            <a:blip r:embed="rId7"/>
            <a:stretch/>
          </p:blipFill>
          <p:spPr>
            <a:xfrm>
              <a:off x="9947880" y="1472760"/>
              <a:ext cx="430560" cy="430560"/>
            </a:xfrm>
            <a:prstGeom prst="rect">
              <a:avLst/>
            </a:prstGeom>
            <a:noFill/>
            <a:ln w="0">
              <a:noFill/>
            </a:ln>
          </p:spPr>
        </p:pic>
        <p:pic>
          <p:nvPicPr>
            <p:cNvPr id="608" name="Grafik 19">
              <a:extLst>
                <a:ext uri="{C183D7F6-B498-43B3-948B-1728B52AA6E4}">
                  <adec:decorative xmlns:adec="http://schemas.microsoft.com/office/drawing/2017/decorative" val="1"/>
                </a:ext>
              </a:extLst>
            </p:cNvPr>
            <p:cNvPicPr/>
            <p:nvPr/>
          </p:nvPicPr>
          <p:blipFill>
            <a:blip r:embed="rId7"/>
            <a:stretch/>
          </p:blipFill>
          <p:spPr>
            <a:xfrm>
              <a:off x="10344600" y="1472760"/>
              <a:ext cx="430560" cy="430560"/>
            </a:xfrm>
            <a:prstGeom prst="rect">
              <a:avLst/>
            </a:prstGeom>
            <a:noFill/>
            <a:ln w="0">
              <a:noFill/>
            </a:ln>
          </p:spPr>
        </p:pic>
        <p:pic>
          <p:nvPicPr>
            <p:cNvPr id="609" name="Grafik 20">
              <a:extLst>
                <a:ext uri="{C183D7F6-B498-43B3-948B-1728B52AA6E4}">
                  <adec:decorative xmlns:adec="http://schemas.microsoft.com/office/drawing/2017/decorative" val="1"/>
                </a:ext>
              </a:extLst>
            </p:cNvPr>
            <p:cNvPicPr/>
            <p:nvPr/>
          </p:nvPicPr>
          <p:blipFill>
            <a:blip r:embed="rId6"/>
            <a:stretch/>
          </p:blipFill>
          <p:spPr>
            <a:xfrm>
              <a:off x="10049040" y="2098800"/>
              <a:ext cx="430560" cy="430560"/>
            </a:xfrm>
            <a:prstGeom prst="rect">
              <a:avLst/>
            </a:prstGeom>
            <a:noFill/>
            <a:ln w="0">
              <a:noFill/>
            </a:ln>
          </p:spPr>
        </p:pic>
        <p:pic>
          <p:nvPicPr>
            <p:cNvPr id="610" name="Grafik 21">
              <a:extLst>
                <a:ext uri="{C183D7F6-B498-43B3-948B-1728B52AA6E4}">
                  <adec:decorative xmlns:adec="http://schemas.microsoft.com/office/drawing/2017/decorative" val="1"/>
                </a:ext>
              </a:extLst>
            </p:cNvPr>
            <p:cNvPicPr/>
            <p:nvPr/>
          </p:nvPicPr>
          <p:blipFill>
            <a:blip r:embed="rId7"/>
            <a:stretch/>
          </p:blipFill>
          <p:spPr>
            <a:xfrm>
              <a:off x="7632720" y="2086920"/>
              <a:ext cx="430560" cy="430560"/>
            </a:xfrm>
            <a:prstGeom prst="rect">
              <a:avLst/>
            </a:prstGeom>
            <a:noFill/>
            <a:ln w="0">
              <a:noFill/>
            </a:ln>
          </p:spPr>
        </p:pic>
        <p:pic>
          <p:nvPicPr>
            <p:cNvPr id="611" name="Grafik 22">
              <a:extLst>
                <a:ext uri="{C183D7F6-B498-43B3-948B-1728B52AA6E4}">
                  <adec:decorative xmlns:adec="http://schemas.microsoft.com/office/drawing/2017/decorative" val="1"/>
                </a:ext>
              </a:extLst>
            </p:cNvPr>
            <p:cNvPicPr/>
            <p:nvPr/>
          </p:nvPicPr>
          <p:blipFill>
            <a:blip r:embed="rId6"/>
            <a:stretch/>
          </p:blipFill>
          <p:spPr>
            <a:xfrm>
              <a:off x="8432640" y="2092680"/>
              <a:ext cx="430560" cy="430560"/>
            </a:xfrm>
            <a:prstGeom prst="rect">
              <a:avLst/>
            </a:prstGeom>
            <a:noFill/>
            <a:ln w="0">
              <a:noFill/>
            </a:ln>
          </p:spPr>
        </p:pic>
        <p:pic>
          <p:nvPicPr>
            <p:cNvPr id="612" name="Grafik 23">
              <a:extLst>
                <a:ext uri="{C183D7F6-B498-43B3-948B-1728B52AA6E4}">
                  <adec:decorative xmlns:adec="http://schemas.microsoft.com/office/drawing/2017/decorative" val="1"/>
                </a:ext>
              </a:extLst>
            </p:cNvPr>
            <p:cNvPicPr/>
            <p:nvPr/>
          </p:nvPicPr>
          <p:blipFill>
            <a:blip r:embed="rId7"/>
            <a:stretch/>
          </p:blipFill>
          <p:spPr>
            <a:xfrm>
              <a:off x="8051040" y="2098800"/>
              <a:ext cx="430560" cy="430560"/>
            </a:xfrm>
            <a:prstGeom prst="rect">
              <a:avLst/>
            </a:prstGeom>
            <a:noFill/>
            <a:ln w="0">
              <a:noFill/>
            </a:ln>
          </p:spPr>
        </p:pic>
        <p:pic>
          <p:nvPicPr>
            <p:cNvPr id="613" name="Grafik 25">
              <a:extLst>
                <a:ext uri="{C183D7F6-B498-43B3-948B-1728B52AA6E4}">
                  <adec:decorative xmlns:adec="http://schemas.microsoft.com/office/drawing/2017/decorative" val="1"/>
                </a:ext>
              </a:extLst>
            </p:cNvPr>
            <p:cNvPicPr/>
            <p:nvPr/>
          </p:nvPicPr>
          <p:blipFill>
            <a:blip r:embed="rId7"/>
            <a:stretch/>
          </p:blipFill>
          <p:spPr>
            <a:xfrm>
              <a:off x="8824680" y="2092680"/>
              <a:ext cx="430560" cy="430560"/>
            </a:xfrm>
            <a:prstGeom prst="rect">
              <a:avLst/>
            </a:prstGeom>
            <a:noFill/>
            <a:ln w="0">
              <a:noFill/>
            </a:ln>
          </p:spPr>
        </p:pic>
        <p:pic>
          <p:nvPicPr>
            <p:cNvPr id="614" name="Grafik 27">
              <a:extLst>
                <a:ext uri="{C183D7F6-B498-43B3-948B-1728B52AA6E4}">
                  <adec:decorative xmlns:adec="http://schemas.microsoft.com/office/drawing/2017/decorative" val="1"/>
                </a:ext>
              </a:extLst>
            </p:cNvPr>
            <p:cNvPicPr/>
            <p:nvPr/>
          </p:nvPicPr>
          <p:blipFill>
            <a:blip r:embed="rId7"/>
            <a:stretch/>
          </p:blipFill>
          <p:spPr>
            <a:xfrm>
              <a:off x="9597240" y="2098800"/>
              <a:ext cx="430560" cy="430560"/>
            </a:xfrm>
            <a:prstGeom prst="rect">
              <a:avLst/>
            </a:prstGeom>
            <a:noFill/>
            <a:ln w="0">
              <a:noFill/>
            </a:ln>
          </p:spPr>
        </p:pic>
        <p:sp>
          <p:nvSpPr>
            <p:cNvPr id="615" name="Ellipse 6">
              <a:extLst>
                <a:ext uri="{C183D7F6-B498-43B3-948B-1728B52AA6E4}">
                  <adec:decorative xmlns:adec="http://schemas.microsoft.com/office/drawing/2017/decorative" val="1"/>
                </a:ext>
              </a:extLst>
            </p:cNvPr>
            <p:cNvSpPr/>
            <p:nvPr/>
          </p:nvSpPr>
          <p:spPr>
            <a:xfrm>
              <a:off x="7992000" y="140328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16" name="Ellipse 28"/>
            <p:cNvSpPr/>
            <p:nvPr/>
          </p:nvSpPr>
          <p:spPr>
            <a:xfrm>
              <a:off x="9624240" y="20610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17" name="Ellipse 29">
              <a:extLst>
                <a:ext uri="{C183D7F6-B498-43B3-948B-1728B52AA6E4}">
                  <adec:decorative xmlns:adec="http://schemas.microsoft.com/office/drawing/2017/decorative" val="1"/>
                </a:ext>
              </a:extLst>
            </p:cNvPr>
            <p:cNvSpPr/>
            <p:nvPr/>
          </p:nvSpPr>
          <p:spPr>
            <a:xfrm>
              <a:off x="9182880" y="14155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18" name="Ellipse 30"/>
            <p:cNvSpPr/>
            <p:nvPr/>
          </p:nvSpPr>
          <p:spPr>
            <a:xfrm>
              <a:off x="8463240" y="20610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19" name="Ellipse 31">
              <a:extLst>
                <a:ext uri="{C183D7F6-B498-43B3-948B-1728B52AA6E4}">
                  <adec:decorative xmlns:adec="http://schemas.microsoft.com/office/drawing/2017/decorative" val="1"/>
                </a:ext>
              </a:extLst>
            </p:cNvPr>
            <p:cNvSpPr/>
            <p:nvPr/>
          </p:nvSpPr>
          <p:spPr>
            <a:xfrm>
              <a:off x="10369800" y="142524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cxnSp>
          <p:nvCxnSpPr>
            <p:cNvPr id="624" name="Gerade Verbindung mit Pfeil 26">
              <a:extLst>
                <a:ext uri="{C183D7F6-B498-43B3-948B-1728B52AA6E4}">
                  <adec:decorative xmlns:adec="http://schemas.microsoft.com/office/drawing/2017/decorative" val="1"/>
                </a:ext>
              </a:extLst>
            </p:cNvPr>
            <p:cNvCxnSpPr/>
            <p:nvPr/>
          </p:nvCxnSpPr>
          <p:spPr>
            <a:xfrm>
              <a:off x="8266680" y="1340640"/>
              <a:ext cx="991440" cy="1440"/>
            </a:xfrm>
            <a:prstGeom prst="straightConnector1">
              <a:avLst/>
            </a:prstGeom>
            <a:ln w="0">
              <a:solidFill>
                <a:srgbClr val="4472C4"/>
              </a:solidFill>
              <a:tailEnd type="triangle" w="med" len="med"/>
            </a:ln>
          </p:spPr>
        </p:cxnSp>
        <p:cxnSp>
          <p:nvCxnSpPr>
            <p:cNvPr id="625" name="Gerade Verbindung mit Pfeil 36">
              <a:extLst>
                <a:ext uri="{C183D7F6-B498-43B3-948B-1728B52AA6E4}">
                  <adec:decorative xmlns:adec="http://schemas.microsoft.com/office/drawing/2017/decorative" val="1"/>
                </a:ext>
              </a:extLst>
            </p:cNvPr>
            <p:cNvCxnSpPr/>
            <p:nvPr/>
          </p:nvCxnSpPr>
          <p:spPr>
            <a:xfrm>
              <a:off x="9480240" y="1340640"/>
              <a:ext cx="991440" cy="1440"/>
            </a:xfrm>
            <a:prstGeom prst="straightConnector1">
              <a:avLst/>
            </a:prstGeom>
            <a:ln w="0">
              <a:solidFill>
                <a:srgbClr val="4472C4"/>
              </a:solidFill>
              <a:tailEnd type="triangle" w="med" len="med"/>
            </a:ln>
          </p:spPr>
        </p:cxnSp>
        <p:cxnSp>
          <p:nvCxnSpPr>
            <p:cNvPr id="626" name="Gerade Verbindung mit Pfeil 37">
              <a:extLst>
                <a:ext uri="{C183D7F6-B498-43B3-948B-1728B52AA6E4}">
                  <adec:decorative xmlns:adec="http://schemas.microsoft.com/office/drawing/2017/decorative" val="1"/>
                </a:ext>
              </a:extLst>
            </p:cNvPr>
            <p:cNvCxnSpPr/>
            <p:nvPr/>
          </p:nvCxnSpPr>
          <p:spPr>
            <a:xfrm>
              <a:off x="7681320" y="2000880"/>
              <a:ext cx="991440" cy="1440"/>
            </a:xfrm>
            <a:prstGeom prst="straightConnector1">
              <a:avLst/>
            </a:prstGeom>
            <a:ln w="0">
              <a:solidFill>
                <a:srgbClr val="4472C4"/>
              </a:solidFill>
              <a:tailEnd type="triangle" w="med" len="med"/>
            </a:ln>
          </p:spPr>
        </p:cxnSp>
        <p:cxnSp>
          <p:nvCxnSpPr>
            <p:cNvPr id="627" name="Gerade Verbindung mit Pfeil 39">
              <a:extLst>
                <a:ext uri="{C183D7F6-B498-43B3-948B-1728B52AA6E4}">
                  <adec:decorative xmlns:adec="http://schemas.microsoft.com/office/drawing/2017/decorative" val="1"/>
                </a:ext>
              </a:extLst>
            </p:cNvPr>
            <p:cNvCxnSpPr/>
            <p:nvPr/>
          </p:nvCxnSpPr>
          <p:spPr>
            <a:xfrm>
              <a:off x="8778240" y="1988640"/>
              <a:ext cx="991440" cy="1440"/>
            </a:xfrm>
            <a:prstGeom prst="straightConnector1">
              <a:avLst/>
            </a:prstGeom>
            <a:ln w="0">
              <a:solidFill>
                <a:srgbClr val="4472C4"/>
              </a:solidFill>
              <a:tailEnd type="triangle" w="med" len="med"/>
            </a:ln>
          </p:spPr>
        </p:cxnSp>
      </p:grpSp>
      <p:sp>
        <p:nvSpPr>
          <p:cNvPr id="35" name="Textfeld 34" descr="Image source">
            <a:extLst>
              <a:ext uri="{FF2B5EF4-FFF2-40B4-BE49-F238E27FC236}">
                <a16:creationId xmlns:a16="http://schemas.microsoft.com/office/drawing/2014/main" id="{828604F8-9FF1-4818-80FE-7267694306FC}"/>
              </a:ext>
            </a:extLst>
          </p:cNvPr>
          <p:cNvSpPr txBox="1"/>
          <p:nvPr/>
        </p:nvSpPr>
        <p:spPr>
          <a:xfrm>
            <a:off x="7507718" y="2644659"/>
            <a:ext cx="4407108"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Adapted from: </a:t>
            </a:r>
            <a:r>
              <a:rPr lang="en-US" sz="700" dirty="0" err="1">
                <a:solidFill>
                  <a:schemeClr val="bg1">
                    <a:lumMod val="75000"/>
                  </a:schemeClr>
                </a:solidFill>
                <a:latin typeface="Arial" panose="020B0604020202020204" pitchFamily="34" charset="0"/>
                <a:cs typeface="Arial" panose="020B0604020202020204" pitchFamily="34" charset="0"/>
              </a:rPr>
              <a:t>Scribbr</a:t>
            </a:r>
            <a:r>
              <a:rPr lang="en-US" sz="700" dirty="0">
                <a:solidFill>
                  <a:schemeClr val="bg1">
                    <a:lumMod val="75000"/>
                  </a:schemeClr>
                </a:solidFill>
                <a:latin typeface="Arial" panose="020B0604020202020204" pitchFamily="34" charset="0"/>
                <a:cs typeface="Arial" panose="020B0604020202020204" pitchFamily="34" charset="0"/>
              </a:rPr>
              <a:t>. (n.d.). </a:t>
            </a:r>
            <a:r>
              <a:rPr lang="en-US" sz="700" i="1" dirty="0">
                <a:solidFill>
                  <a:schemeClr val="bg1">
                    <a:lumMod val="75000"/>
                  </a:schemeClr>
                </a:solidFill>
                <a:latin typeface="Arial" panose="020B0604020202020204" pitchFamily="34" charset="0"/>
                <a:cs typeface="Arial" panose="020B0604020202020204" pitchFamily="34" charset="0"/>
              </a:rPr>
              <a:t>Sampling methods</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https://www.scribbr.com/methodology/sampling-methods/</a:t>
            </a:r>
            <a:endParaRPr lang="en-US" sz="700" dirty="0">
              <a:solidFill>
                <a:schemeClr val="bg1">
                  <a:lumMod val="75000"/>
                </a:schemeClr>
              </a:solidFill>
              <a:latin typeface="Arial" panose="020B0604020202020204" pitchFamily="34" charset="0"/>
              <a:cs typeface="Arial" panose="020B0604020202020204" pitchFamily="34" charset="0"/>
            </a:endParaRPr>
          </a:p>
        </p:txBody>
      </p:sp>
      <p:sp>
        <p:nvSpPr>
          <p:cNvPr id="622" name="Textfeld 35"/>
          <p:cNvSpPr/>
          <p:nvPr/>
        </p:nvSpPr>
        <p:spPr>
          <a:xfrm>
            <a:off x="477360" y="2685240"/>
            <a:ext cx="5329440" cy="391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How? </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1. approximate the population size, N.</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2. Determine the sample size desired, n.</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3. Compute N/n and round down to the nearest integer. This value is k.</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4. Randomly select a number between 1 and k as starting point </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Starting with a random starting point, a researcher selects every 3rd name on a list of patients to survey them about their healthcare experience.</a:t>
            </a:r>
            <a:endParaRPr lang="en-US" sz="1800" b="0" strike="noStrike" spc="-1" dirty="0">
              <a:solidFill>
                <a:srgbClr val="000000"/>
              </a:solidFill>
              <a:latin typeface="Calibri"/>
            </a:endParaRPr>
          </a:p>
        </p:txBody>
      </p:sp>
      <p:sp>
        <p:nvSpPr>
          <p:cNvPr id="623" name="Textfeld 38"/>
          <p:cNvSpPr/>
          <p:nvPr/>
        </p:nvSpPr>
        <p:spPr>
          <a:xfrm>
            <a:off x="5758560" y="2709000"/>
            <a:ext cx="6096600" cy="364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Simpler and faster than simple random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Provides a high level of representativeness, similar to simple random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Easy to implement if a complete list is available.</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you want an efficient method for sampling without complex randomization.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For surveys where the population is evenly distributed and not cyclically patterned.</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62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63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AEE2296-0512-49EB-9172-87C7847424DB}" type="slidenum">
              <a:rPr lang="en-US" sz="1200" b="0" strike="noStrike" spc="-1" smtClean="0">
                <a:solidFill>
                  <a:schemeClr val="lt1">
                    <a:lumMod val="50000"/>
                  </a:schemeClr>
                </a:solidFill>
              </a:rPr>
              <a:t>34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A938D99C-3D35-440E-8B79-ACC418D7DBC1}"/>
              </a:ext>
            </a:extLst>
          </p:cNvPr>
          <p:cNvSpPr>
            <a:spLocks noGrp="1"/>
          </p:cNvSpPr>
          <p:nvPr>
            <p:ph type="title"/>
          </p:nvPr>
        </p:nvSpPr>
        <p:spPr>
          <a:xfrm>
            <a:off x="317600" y="262398"/>
            <a:ext cx="3408800" cy="522508"/>
          </a:xfrm>
        </p:spPr>
        <p:txBody>
          <a:bodyPr/>
          <a:lstStyle/>
          <a:p>
            <a:r>
              <a:rPr lang="en-US" sz="2400" dirty="0">
                <a:solidFill>
                  <a:schemeClr val="bg1"/>
                </a:solidFill>
                <a:latin typeface="Arial" panose="020B0604020202020204" pitchFamily="34" charset="0"/>
                <a:cs typeface="Arial" panose="020B0604020202020204" pitchFamily="34" charset="0"/>
              </a:rPr>
              <a:t>Probability Sampling</a:t>
            </a:r>
          </a:p>
        </p:txBody>
      </p:sp>
      <p:pic>
        <p:nvPicPr>
          <p:cNvPr id="63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652" name="Rechteck 32"/>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Stratified Sampling</a:t>
            </a:r>
            <a:endParaRPr lang="en-US" sz="2800" b="0" strike="noStrike" spc="-1" dirty="0">
              <a:solidFill>
                <a:srgbClr val="000000"/>
              </a:solidFill>
              <a:latin typeface="Calibri"/>
            </a:endParaRPr>
          </a:p>
        </p:txBody>
      </p:sp>
      <p:sp>
        <p:nvSpPr>
          <p:cNvPr id="653" name="Textfeld 33"/>
          <p:cNvSpPr/>
          <p:nvPr/>
        </p:nvSpPr>
        <p:spPr>
          <a:xfrm>
            <a:off x="448560" y="1688760"/>
            <a:ext cx="535752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The population is </a:t>
            </a:r>
            <a:r>
              <a:rPr lang="en-US" sz="1800" b="1" strike="noStrike" spc="-1" dirty="0">
                <a:solidFill>
                  <a:schemeClr val="dk1"/>
                </a:solidFill>
                <a:latin typeface="Arial"/>
                <a:ea typeface="Arial"/>
              </a:rPr>
              <a:t>divided into distinct subgroups </a:t>
            </a:r>
            <a:r>
              <a:rPr lang="en-US" sz="1800" b="0" strike="noStrike" spc="-1" dirty="0">
                <a:solidFill>
                  <a:schemeClr val="dk1"/>
                </a:solidFill>
                <a:latin typeface="Arial"/>
                <a:ea typeface="Arial"/>
              </a:rPr>
              <a:t>(strata) based on specific characteristics (e.g., age, gender), and random samples are drawn from each stratum.</a:t>
            </a:r>
            <a:endParaRPr lang="en-US" sz="1800" b="0" strike="noStrike" spc="-1" dirty="0">
              <a:solidFill>
                <a:srgbClr val="000000"/>
              </a:solidFill>
              <a:latin typeface="Calibri"/>
            </a:endParaRPr>
          </a:p>
        </p:txBody>
      </p:sp>
      <p:grpSp>
        <p:nvGrpSpPr>
          <p:cNvPr id="3" name="Gruppieren 2" descr="Illustration showing two groups of stylized person icons: green figures on the left and purple figures on the right. In both groups, several individuals are highlighted with blue circles, indicating randomly selected participants within each group">
            <a:extLst>
              <a:ext uri="{FF2B5EF4-FFF2-40B4-BE49-F238E27FC236}">
                <a16:creationId xmlns:a16="http://schemas.microsoft.com/office/drawing/2014/main" id="{FBBC100D-AB06-4EB3-B55C-C25BA61760C8}"/>
              </a:ext>
            </a:extLst>
          </p:cNvPr>
          <p:cNvGrpSpPr/>
          <p:nvPr/>
        </p:nvGrpSpPr>
        <p:grpSpPr>
          <a:xfrm>
            <a:off x="7960680" y="1403280"/>
            <a:ext cx="3569400" cy="1232280"/>
            <a:chOff x="7960680" y="1403280"/>
            <a:chExt cx="3569400" cy="1232280"/>
          </a:xfrm>
        </p:grpSpPr>
        <p:pic>
          <p:nvPicPr>
            <p:cNvPr id="633" name="Grafik 10">
              <a:extLst>
                <a:ext uri="{C183D7F6-B498-43B3-948B-1728B52AA6E4}">
                  <adec:decorative xmlns:adec="http://schemas.microsoft.com/office/drawing/2017/decorative" val="1"/>
                </a:ext>
              </a:extLst>
            </p:cNvPr>
            <p:cNvPicPr/>
            <p:nvPr/>
          </p:nvPicPr>
          <p:blipFill>
            <a:blip r:embed="rId6"/>
            <a:stretch/>
          </p:blipFill>
          <p:spPr>
            <a:xfrm>
              <a:off x="7960680" y="1478880"/>
              <a:ext cx="430560" cy="430560"/>
            </a:xfrm>
            <a:prstGeom prst="rect">
              <a:avLst/>
            </a:prstGeom>
            <a:noFill/>
            <a:ln w="0">
              <a:noFill/>
            </a:ln>
          </p:spPr>
        </p:pic>
        <p:pic>
          <p:nvPicPr>
            <p:cNvPr id="634" name="Grafik 11">
              <a:extLst>
                <a:ext uri="{C183D7F6-B498-43B3-948B-1728B52AA6E4}">
                  <adec:decorative xmlns:adec="http://schemas.microsoft.com/office/drawing/2017/decorative" val="1"/>
                </a:ext>
              </a:extLst>
            </p:cNvPr>
            <p:cNvPicPr/>
            <p:nvPr/>
          </p:nvPicPr>
          <p:blipFill>
            <a:blip r:embed="rId7"/>
            <a:stretch/>
          </p:blipFill>
          <p:spPr>
            <a:xfrm>
              <a:off x="10717920" y="1480680"/>
              <a:ext cx="430560" cy="430560"/>
            </a:xfrm>
            <a:prstGeom prst="rect">
              <a:avLst/>
            </a:prstGeom>
            <a:noFill/>
            <a:ln w="0">
              <a:noFill/>
            </a:ln>
          </p:spPr>
        </p:pic>
        <p:pic>
          <p:nvPicPr>
            <p:cNvPr id="635" name="Grafik 12">
              <a:extLst>
                <a:ext uri="{C183D7F6-B498-43B3-948B-1728B52AA6E4}">
                  <adec:decorative xmlns:adec="http://schemas.microsoft.com/office/drawing/2017/decorative" val="1"/>
                </a:ext>
              </a:extLst>
            </p:cNvPr>
            <p:cNvPicPr/>
            <p:nvPr/>
          </p:nvPicPr>
          <p:blipFill>
            <a:blip r:embed="rId6"/>
            <a:stretch/>
          </p:blipFill>
          <p:spPr>
            <a:xfrm>
              <a:off x="8781840" y="2115360"/>
              <a:ext cx="430560" cy="430560"/>
            </a:xfrm>
            <a:prstGeom prst="rect">
              <a:avLst/>
            </a:prstGeom>
            <a:noFill/>
            <a:ln w="0">
              <a:noFill/>
            </a:ln>
          </p:spPr>
        </p:pic>
        <p:pic>
          <p:nvPicPr>
            <p:cNvPr id="636" name="Grafik 13">
              <a:extLst>
                <a:ext uri="{C183D7F6-B498-43B3-948B-1728B52AA6E4}">
                  <adec:decorative xmlns:adec="http://schemas.microsoft.com/office/drawing/2017/decorative" val="1"/>
                </a:ext>
              </a:extLst>
            </p:cNvPr>
            <p:cNvPicPr/>
            <p:nvPr/>
          </p:nvPicPr>
          <p:blipFill>
            <a:blip r:embed="rId7"/>
            <a:stretch/>
          </p:blipFill>
          <p:spPr>
            <a:xfrm>
              <a:off x="10824840" y="2124000"/>
              <a:ext cx="430560" cy="430560"/>
            </a:xfrm>
            <a:prstGeom prst="rect">
              <a:avLst/>
            </a:prstGeom>
            <a:noFill/>
            <a:ln w="0">
              <a:noFill/>
            </a:ln>
          </p:spPr>
        </p:pic>
        <p:pic>
          <p:nvPicPr>
            <p:cNvPr id="637" name="Grafik 14">
              <a:extLst>
                <a:ext uri="{C183D7F6-B498-43B3-948B-1728B52AA6E4}">
                  <adec:decorative xmlns:adec="http://schemas.microsoft.com/office/drawing/2017/decorative" val="1"/>
                </a:ext>
              </a:extLst>
            </p:cNvPr>
            <p:cNvPicPr/>
            <p:nvPr/>
          </p:nvPicPr>
          <p:blipFill>
            <a:blip r:embed="rId6"/>
            <a:stretch/>
          </p:blipFill>
          <p:spPr>
            <a:xfrm>
              <a:off x="8713800" y="1472760"/>
              <a:ext cx="430560" cy="430560"/>
            </a:xfrm>
            <a:prstGeom prst="rect">
              <a:avLst/>
            </a:prstGeom>
            <a:noFill/>
            <a:ln w="0">
              <a:noFill/>
            </a:ln>
          </p:spPr>
        </p:pic>
        <p:pic>
          <p:nvPicPr>
            <p:cNvPr id="638" name="Grafik 15">
              <a:extLst>
                <a:ext uri="{C183D7F6-B498-43B3-948B-1728B52AA6E4}">
                  <adec:decorative xmlns:adec="http://schemas.microsoft.com/office/drawing/2017/decorative" val="1"/>
                </a:ext>
              </a:extLst>
            </p:cNvPr>
            <p:cNvPicPr/>
            <p:nvPr/>
          </p:nvPicPr>
          <p:blipFill>
            <a:blip r:embed="rId7"/>
            <a:stretch/>
          </p:blipFill>
          <p:spPr>
            <a:xfrm>
              <a:off x="10456200" y="2115360"/>
              <a:ext cx="430560" cy="430560"/>
            </a:xfrm>
            <a:prstGeom prst="rect">
              <a:avLst/>
            </a:prstGeom>
            <a:noFill/>
            <a:ln w="0">
              <a:noFill/>
            </a:ln>
          </p:spPr>
        </p:pic>
        <p:pic>
          <p:nvPicPr>
            <p:cNvPr id="639" name="Grafik 16">
              <a:extLst>
                <a:ext uri="{C183D7F6-B498-43B3-948B-1728B52AA6E4}">
                  <adec:decorative xmlns:adec="http://schemas.microsoft.com/office/drawing/2017/decorative" val="1"/>
                </a:ext>
              </a:extLst>
            </p:cNvPr>
            <p:cNvPicPr/>
            <p:nvPr/>
          </p:nvPicPr>
          <p:blipFill>
            <a:blip r:embed="rId6"/>
            <a:stretch/>
          </p:blipFill>
          <p:spPr>
            <a:xfrm>
              <a:off x="8328240" y="1472760"/>
              <a:ext cx="430560" cy="430560"/>
            </a:xfrm>
            <a:prstGeom prst="rect">
              <a:avLst/>
            </a:prstGeom>
            <a:noFill/>
            <a:ln w="0">
              <a:noFill/>
            </a:ln>
          </p:spPr>
        </p:pic>
        <p:pic>
          <p:nvPicPr>
            <p:cNvPr id="640" name="Grafik 17">
              <a:extLst>
                <a:ext uri="{C183D7F6-B498-43B3-948B-1728B52AA6E4}">
                  <adec:decorative xmlns:adec="http://schemas.microsoft.com/office/drawing/2017/decorative" val="1"/>
                </a:ext>
              </a:extLst>
            </p:cNvPr>
            <p:cNvPicPr/>
            <p:nvPr/>
          </p:nvPicPr>
          <p:blipFill>
            <a:blip r:embed="rId7"/>
            <a:stretch/>
          </p:blipFill>
          <p:spPr>
            <a:xfrm>
              <a:off x="9959040" y="1450440"/>
              <a:ext cx="430560" cy="430560"/>
            </a:xfrm>
            <a:prstGeom prst="rect">
              <a:avLst/>
            </a:prstGeom>
            <a:noFill/>
            <a:ln w="0">
              <a:noFill/>
            </a:ln>
          </p:spPr>
        </p:pic>
        <p:pic>
          <p:nvPicPr>
            <p:cNvPr id="641" name="Grafik 19">
              <a:extLst>
                <a:ext uri="{C183D7F6-B498-43B3-948B-1728B52AA6E4}">
                  <adec:decorative xmlns:adec="http://schemas.microsoft.com/office/drawing/2017/decorative" val="1"/>
                </a:ext>
              </a:extLst>
            </p:cNvPr>
            <p:cNvPicPr/>
            <p:nvPr/>
          </p:nvPicPr>
          <p:blipFill>
            <a:blip r:embed="rId7"/>
            <a:stretch/>
          </p:blipFill>
          <p:spPr>
            <a:xfrm>
              <a:off x="10344600" y="1472760"/>
              <a:ext cx="430560" cy="430560"/>
            </a:xfrm>
            <a:prstGeom prst="rect">
              <a:avLst/>
            </a:prstGeom>
            <a:noFill/>
            <a:ln w="0">
              <a:noFill/>
            </a:ln>
          </p:spPr>
        </p:pic>
        <p:pic>
          <p:nvPicPr>
            <p:cNvPr id="642" name="Grafik 20">
              <a:extLst>
                <a:ext uri="{C183D7F6-B498-43B3-948B-1728B52AA6E4}">
                  <adec:decorative xmlns:adec="http://schemas.microsoft.com/office/drawing/2017/decorative" val="1"/>
                </a:ext>
              </a:extLst>
            </p:cNvPr>
            <p:cNvPicPr/>
            <p:nvPr/>
          </p:nvPicPr>
          <p:blipFill>
            <a:blip r:embed="rId6"/>
            <a:stretch/>
          </p:blipFill>
          <p:spPr>
            <a:xfrm>
              <a:off x="8000280" y="2098800"/>
              <a:ext cx="430560" cy="430560"/>
            </a:xfrm>
            <a:prstGeom prst="rect">
              <a:avLst/>
            </a:prstGeom>
            <a:noFill/>
            <a:ln w="0">
              <a:noFill/>
            </a:ln>
          </p:spPr>
        </p:pic>
        <p:pic>
          <p:nvPicPr>
            <p:cNvPr id="643" name="Grafik 21">
              <a:extLst>
                <a:ext uri="{C183D7F6-B498-43B3-948B-1728B52AA6E4}">
                  <adec:decorative xmlns:adec="http://schemas.microsoft.com/office/drawing/2017/decorative" val="1"/>
                </a:ext>
              </a:extLst>
            </p:cNvPr>
            <p:cNvPicPr/>
            <p:nvPr/>
          </p:nvPicPr>
          <p:blipFill>
            <a:blip r:embed="rId7"/>
            <a:stretch/>
          </p:blipFill>
          <p:spPr>
            <a:xfrm>
              <a:off x="9597240" y="1457640"/>
              <a:ext cx="430560" cy="430560"/>
            </a:xfrm>
            <a:prstGeom prst="rect">
              <a:avLst/>
            </a:prstGeom>
            <a:noFill/>
            <a:ln w="0">
              <a:noFill/>
            </a:ln>
          </p:spPr>
        </p:pic>
        <p:pic>
          <p:nvPicPr>
            <p:cNvPr id="644" name="Grafik 22">
              <a:extLst>
                <a:ext uri="{C183D7F6-B498-43B3-948B-1728B52AA6E4}">
                  <adec:decorative xmlns:adec="http://schemas.microsoft.com/office/drawing/2017/decorative" val="1"/>
                </a:ext>
              </a:extLst>
            </p:cNvPr>
            <p:cNvPicPr/>
            <p:nvPr/>
          </p:nvPicPr>
          <p:blipFill>
            <a:blip r:embed="rId6"/>
            <a:stretch/>
          </p:blipFill>
          <p:spPr>
            <a:xfrm>
              <a:off x="8400240" y="2092680"/>
              <a:ext cx="430560" cy="430560"/>
            </a:xfrm>
            <a:prstGeom prst="rect">
              <a:avLst/>
            </a:prstGeom>
            <a:noFill/>
            <a:ln w="0">
              <a:noFill/>
            </a:ln>
          </p:spPr>
        </p:pic>
        <p:pic>
          <p:nvPicPr>
            <p:cNvPr id="645" name="Grafik 23">
              <a:extLst>
                <a:ext uri="{C183D7F6-B498-43B3-948B-1728B52AA6E4}">
                  <adec:decorative xmlns:adec="http://schemas.microsoft.com/office/drawing/2017/decorative" val="1"/>
                </a:ext>
              </a:extLst>
            </p:cNvPr>
            <p:cNvPicPr/>
            <p:nvPr/>
          </p:nvPicPr>
          <p:blipFill>
            <a:blip r:embed="rId7"/>
            <a:stretch/>
          </p:blipFill>
          <p:spPr>
            <a:xfrm>
              <a:off x="11099520" y="1457640"/>
              <a:ext cx="430560" cy="430560"/>
            </a:xfrm>
            <a:prstGeom prst="rect">
              <a:avLst/>
            </a:prstGeom>
            <a:noFill/>
            <a:ln w="0">
              <a:noFill/>
            </a:ln>
          </p:spPr>
        </p:pic>
        <p:pic>
          <p:nvPicPr>
            <p:cNvPr id="646" name="Grafik 25">
              <a:extLst>
                <a:ext uri="{C183D7F6-B498-43B3-948B-1728B52AA6E4}">
                  <adec:decorative xmlns:adec="http://schemas.microsoft.com/office/drawing/2017/decorative" val="1"/>
                </a:ext>
              </a:extLst>
            </p:cNvPr>
            <p:cNvPicPr/>
            <p:nvPr/>
          </p:nvPicPr>
          <p:blipFill>
            <a:blip r:embed="rId7"/>
            <a:stretch/>
          </p:blipFill>
          <p:spPr>
            <a:xfrm>
              <a:off x="10065240" y="2115360"/>
              <a:ext cx="430560" cy="430560"/>
            </a:xfrm>
            <a:prstGeom prst="rect">
              <a:avLst/>
            </a:prstGeom>
            <a:noFill/>
            <a:ln w="0">
              <a:noFill/>
            </a:ln>
          </p:spPr>
        </p:pic>
        <p:pic>
          <p:nvPicPr>
            <p:cNvPr id="647" name="Grafik 27">
              <a:extLst>
                <a:ext uri="{C183D7F6-B498-43B3-948B-1728B52AA6E4}">
                  <adec:decorative xmlns:adec="http://schemas.microsoft.com/office/drawing/2017/decorative" val="1"/>
                </a:ext>
              </a:extLst>
            </p:cNvPr>
            <p:cNvPicPr/>
            <p:nvPr/>
          </p:nvPicPr>
          <p:blipFill>
            <a:blip r:embed="rId7"/>
            <a:stretch/>
          </p:blipFill>
          <p:spPr>
            <a:xfrm>
              <a:off x="9696240" y="2098800"/>
              <a:ext cx="430560" cy="430560"/>
            </a:xfrm>
            <a:prstGeom prst="rect">
              <a:avLst/>
            </a:prstGeom>
            <a:noFill/>
            <a:ln w="0">
              <a:noFill/>
            </a:ln>
          </p:spPr>
        </p:pic>
        <p:sp>
          <p:nvSpPr>
            <p:cNvPr id="648" name="Ellipse 6">
              <a:extLst>
                <a:ext uri="{C183D7F6-B498-43B3-948B-1728B52AA6E4}">
                  <adec:decorative xmlns:adec="http://schemas.microsoft.com/office/drawing/2017/decorative" val="1"/>
                </a:ext>
              </a:extLst>
            </p:cNvPr>
            <p:cNvSpPr/>
            <p:nvPr/>
          </p:nvSpPr>
          <p:spPr>
            <a:xfrm>
              <a:off x="7992000" y="140328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49" name="Ellipse 28"/>
            <p:cNvSpPr/>
            <p:nvPr/>
          </p:nvSpPr>
          <p:spPr>
            <a:xfrm>
              <a:off x="9723600" y="20610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50" name="Ellipse 30"/>
            <p:cNvSpPr/>
            <p:nvPr/>
          </p:nvSpPr>
          <p:spPr>
            <a:xfrm>
              <a:off x="8439120" y="20365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51" name="Ellipse 31">
              <a:extLst>
                <a:ext uri="{C183D7F6-B498-43B3-948B-1728B52AA6E4}">
                  <adec:decorative xmlns:adec="http://schemas.microsoft.com/office/drawing/2017/decorative" val="1"/>
                </a:ext>
              </a:extLst>
            </p:cNvPr>
            <p:cNvSpPr/>
            <p:nvPr/>
          </p:nvSpPr>
          <p:spPr>
            <a:xfrm>
              <a:off x="10369800" y="142524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56" name="Ellipse 34"/>
            <p:cNvSpPr/>
            <p:nvPr/>
          </p:nvSpPr>
          <p:spPr>
            <a:xfrm>
              <a:off x="10488600" y="20610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grpSp>
      <p:sp>
        <p:nvSpPr>
          <p:cNvPr id="31" name="Textfeld 30" descr="Image source">
            <a:extLst>
              <a:ext uri="{FF2B5EF4-FFF2-40B4-BE49-F238E27FC236}">
                <a16:creationId xmlns:a16="http://schemas.microsoft.com/office/drawing/2014/main" id="{2360EA66-C4F8-4955-9AC9-162AECACA8A8}"/>
              </a:ext>
            </a:extLst>
          </p:cNvPr>
          <p:cNvSpPr txBox="1"/>
          <p:nvPr/>
        </p:nvSpPr>
        <p:spPr>
          <a:xfrm>
            <a:off x="7986182" y="2687188"/>
            <a:ext cx="4407108"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Adapted from: </a:t>
            </a:r>
            <a:r>
              <a:rPr lang="en-US" sz="700" dirty="0" err="1">
                <a:solidFill>
                  <a:schemeClr val="bg1">
                    <a:lumMod val="75000"/>
                  </a:schemeClr>
                </a:solidFill>
                <a:latin typeface="Arial" panose="020B0604020202020204" pitchFamily="34" charset="0"/>
                <a:cs typeface="Arial" panose="020B0604020202020204" pitchFamily="34" charset="0"/>
              </a:rPr>
              <a:t>Scribbr</a:t>
            </a:r>
            <a:r>
              <a:rPr lang="en-US" sz="700" dirty="0">
                <a:solidFill>
                  <a:schemeClr val="bg1">
                    <a:lumMod val="75000"/>
                  </a:schemeClr>
                </a:solidFill>
                <a:latin typeface="Arial" panose="020B0604020202020204" pitchFamily="34" charset="0"/>
                <a:cs typeface="Arial" panose="020B0604020202020204" pitchFamily="34" charset="0"/>
              </a:rPr>
              <a:t>. (n.d.). </a:t>
            </a:r>
            <a:r>
              <a:rPr lang="en-US" sz="700" i="1" dirty="0">
                <a:solidFill>
                  <a:schemeClr val="bg1">
                    <a:lumMod val="75000"/>
                  </a:schemeClr>
                </a:solidFill>
                <a:latin typeface="Arial" panose="020B0604020202020204" pitchFamily="34" charset="0"/>
                <a:cs typeface="Arial" panose="020B0604020202020204" pitchFamily="34" charset="0"/>
              </a:rPr>
              <a:t>Sampling methods</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https://www.scribbr.com/methodology/sampling-methods/</a:t>
            </a:r>
            <a:endParaRPr lang="en-US" sz="700" dirty="0">
              <a:solidFill>
                <a:schemeClr val="bg1">
                  <a:lumMod val="75000"/>
                </a:schemeClr>
              </a:solidFill>
              <a:latin typeface="Arial" panose="020B0604020202020204" pitchFamily="34" charset="0"/>
              <a:cs typeface="Arial" panose="020B0604020202020204" pitchFamily="34" charset="0"/>
            </a:endParaRPr>
          </a:p>
        </p:txBody>
      </p:sp>
      <p:sp>
        <p:nvSpPr>
          <p:cNvPr id="654" name="Textfeld 35"/>
          <p:cNvSpPr/>
          <p:nvPr/>
        </p:nvSpPr>
        <p:spPr>
          <a:xfrm>
            <a:off x="477360" y="2925000"/>
            <a:ext cx="5329440" cy="3839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How? </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1. Define the population N.</a:t>
            </a:r>
            <a:endParaRPr lang="en-US" sz="1800" b="0" strike="noStrike" spc="-1" dirty="0">
              <a:solidFill>
                <a:srgbClr val="000000"/>
              </a:solidFill>
              <a:latin typeface="Calibri"/>
            </a:endParaRPr>
          </a:p>
          <a:p>
            <a:pPr marL="271440" indent="-271440" defTabSz="914400">
              <a:lnSpc>
                <a:spcPct val="100000"/>
              </a:lnSpc>
              <a:spcAft>
                <a:spcPts val="601"/>
              </a:spcAft>
              <a:tabLst>
                <a:tab pos="0" algn="l"/>
              </a:tabLst>
            </a:pPr>
            <a:r>
              <a:rPr lang="en-US" sz="1800" b="0" strike="noStrike" spc="-1" dirty="0">
                <a:solidFill>
                  <a:schemeClr val="dk1"/>
                </a:solidFill>
                <a:latin typeface="Arial"/>
                <a:ea typeface="Arial"/>
              </a:rPr>
              <a:t>2. Divide the population into distinct subgroups (strata)</a:t>
            </a:r>
            <a:endParaRPr lang="en-US" sz="1800" b="0" strike="noStrike" spc="-1" dirty="0">
              <a:solidFill>
                <a:srgbClr val="000000"/>
              </a:solidFill>
              <a:latin typeface="Calibri"/>
            </a:endParaRPr>
          </a:p>
          <a:p>
            <a:pPr marL="271440" defTabSz="914400">
              <a:lnSpc>
                <a:spcPct val="100000"/>
              </a:lnSpc>
              <a:spcAft>
                <a:spcPts val="601"/>
              </a:spcAft>
              <a:tabLst>
                <a:tab pos="0" algn="l"/>
              </a:tabLst>
            </a:pPr>
            <a:r>
              <a:rPr lang="en-US" sz="1800" b="0" strike="noStrike" spc="-1" dirty="0">
                <a:solidFill>
                  <a:schemeClr val="dk1"/>
                </a:solidFill>
                <a:latin typeface="Arial"/>
                <a:ea typeface="Arial"/>
              </a:rPr>
              <a:t>3. Determine sample size n and for each stratum</a:t>
            </a:r>
            <a:endParaRPr lang="en-US" sz="1800" b="0" strike="noStrike" spc="-1" dirty="0">
              <a:solidFill>
                <a:srgbClr val="000000"/>
              </a:solidFill>
              <a:latin typeface="Calibri"/>
            </a:endParaRPr>
          </a:p>
          <a:p>
            <a:pPr marL="271440" indent="-271440" defTabSz="914400">
              <a:lnSpc>
                <a:spcPct val="100000"/>
              </a:lnSpc>
              <a:spcAft>
                <a:spcPts val="601"/>
              </a:spcAft>
              <a:tabLst>
                <a:tab pos="0" algn="l"/>
              </a:tabLst>
            </a:pPr>
            <a:r>
              <a:rPr lang="en-US" sz="1800" b="0" strike="noStrike" spc="-1" dirty="0">
                <a:solidFill>
                  <a:schemeClr val="dk1"/>
                </a:solidFill>
                <a:latin typeface="Arial"/>
                <a:ea typeface="Arial"/>
              </a:rPr>
              <a:t>4. Randomly Select Individuals Within Each Stratum</a:t>
            </a:r>
            <a:endParaRPr lang="en-US" sz="1800" b="0" strike="noStrike" spc="-1" dirty="0">
              <a:solidFill>
                <a:srgbClr val="000000"/>
              </a:solidFill>
              <a:latin typeface="Calibri"/>
            </a:endParaRPr>
          </a:p>
          <a:p>
            <a:pPr marL="271440" indent="-271440" defTabSz="914400">
              <a:lnSpc>
                <a:spcPct val="100000"/>
              </a:lnSpc>
              <a:spcAft>
                <a:spcPts val="601"/>
              </a:spcAft>
              <a:tabLst>
                <a:tab pos="0" algn="l"/>
              </a:tabLs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marL="271440" defTabSz="914400">
              <a:lnSpc>
                <a:spcPct val="100000"/>
              </a:lnSpc>
              <a:spcAft>
                <a:spcPts val="601"/>
              </a:spcAft>
              <a:tabLst>
                <a:tab pos="0" algn="l"/>
              </a:tabLst>
            </a:pPr>
            <a:r>
              <a:rPr lang="en-US" sz="1800" b="0" strike="noStrike" spc="-1" dirty="0">
                <a:solidFill>
                  <a:schemeClr val="dk1"/>
                </a:solidFill>
                <a:latin typeface="Arial"/>
                <a:ea typeface="Arial"/>
              </a:rPr>
              <a:t>A survey on careers of university graduates may divide the sample by discipline and randomly select graduates from each discipline.</a:t>
            </a:r>
            <a:endParaRPr lang="en-US" sz="1800" b="0" strike="noStrike" spc="-1" dirty="0">
              <a:solidFill>
                <a:srgbClr val="000000"/>
              </a:solidFill>
              <a:latin typeface="Calibri"/>
            </a:endParaRPr>
          </a:p>
        </p:txBody>
      </p:sp>
      <p:sp>
        <p:nvSpPr>
          <p:cNvPr id="655" name="Textfeld 38"/>
          <p:cNvSpPr/>
          <p:nvPr/>
        </p:nvSpPr>
        <p:spPr>
          <a:xfrm>
            <a:off x="5949000" y="2780280"/>
            <a:ext cx="6096600" cy="3565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Ensuring all subgroups are proportionally represented.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Reduces sampling error, especially when there are significant differences between strata.</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the population has clear subgroups relevant to the research (e.g., gender, income levels).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the study aims to understand differences across specific subgroups (e.g., comparing age groups’ preferences).</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658"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3" name="Titel 2">
            <a:extLst>
              <a:ext uri="{FF2B5EF4-FFF2-40B4-BE49-F238E27FC236}">
                <a16:creationId xmlns:a16="http://schemas.microsoft.com/office/drawing/2014/main" id="{7C870F4B-5143-47A8-B93A-6C200FA5E186}"/>
              </a:ext>
            </a:extLst>
          </p:cNvPr>
          <p:cNvSpPr>
            <a:spLocks noGrp="1"/>
          </p:cNvSpPr>
          <p:nvPr>
            <p:ph type="title"/>
          </p:nvPr>
        </p:nvSpPr>
        <p:spPr>
          <a:xfrm>
            <a:off x="373320" y="178080"/>
            <a:ext cx="3317360" cy="720000"/>
          </a:xfrm>
        </p:spPr>
        <p:txBody>
          <a:bodyPr/>
          <a:lstStyle/>
          <a:p>
            <a:r>
              <a:rPr lang="en-US" sz="2400" dirty="0">
                <a:solidFill>
                  <a:schemeClr val="bg1"/>
                </a:solidFill>
                <a:latin typeface="Arial" panose="020B0604020202020204" pitchFamily="34" charset="0"/>
                <a:cs typeface="Arial" panose="020B0604020202020204" pitchFamily="34" charset="0"/>
              </a:rPr>
              <a:t>Probability Sampling</a:t>
            </a:r>
          </a:p>
        </p:txBody>
      </p:sp>
      <p:sp>
        <p:nvSpPr>
          <p:cNvPr id="659"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C57DD31-E8CE-43BD-A8D1-DBA4774992BF}" type="slidenum">
              <a:rPr lang="en-US" sz="1200" b="0" strike="noStrike" spc="-1" smtClean="0">
                <a:solidFill>
                  <a:schemeClr val="lt1">
                    <a:lumMod val="50000"/>
                  </a:schemeClr>
                </a:solidFill>
              </a:rPr>
              <a:t>35</a:t>
            </a:fld>
            <a:endParaRPr lang="en-US" sz="1200" b="0" strike="noStrike" spc="-1" dirty="0">
              <a:solidFill>
                <a:srgbClr val="000000"/>
              </a:solidFill>
              <a:latin typeface="Calibri"/>
            </a:endParaRPr>
          </a:p>
        </p:txBody>
      </p:sp>
      <p:pic>
        <p:nvPicPr>
          <p:cNvPr id="660"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678" name="Rechteck 32"/>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Cluster Sampling</a:t>
            </a:r>
            <a:endParaRPr lang="en-US" sz="2800" b="0" strike="noStrike" spc="-1" dirty="0">
              <a:solidFill>
                <a:srgbClr val="000000"/>
              </a:solidFill>
              <a:latin typeface="Calibri"/>
            </a:endParaRPr>
          </a:p>
        </p:txBody>
      </p:sp>
      <p:sp>
        <p:nvSpPr>
          <p:cNvPr id="679" name="Textfeld 33"/>
          <p:cNvSpPr/>
          <p:nvPr/>
        </p:nvSpPr>
        <p:spPr>
          <a:xfrm>
            <a:off x="448560" y="1688760"/>
            <a:ext cx="535788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The population is </a:t>
            </a:r>
            <a:r>
              <a:rPr lang="en-US" sz="1800" b="1" strike="noStrike" spc="-1" dirty="0">
                <a:solidFill>
                  <a:schemeClr val="dk1"/>
                </a:solidFill>
                <a:latin typeface="Arial"/>
                <a:ea typeface="Arial"/>
              </a:rPr>
              <a:t>divided into clusters </a:t>
            </a:r>
            <a:r>
              <a:rPr lang="en-US" sz="1800" b="0" strike="noStrike" spc="-1" dirty="0">
                <a:solidFill>
                  <a:schemeClr val="dk1"/>
                </a:solidFill>
                <a:latin typeface="Arial"/>
                <a:ea typeface="Arial"/>
              </a:rPr>
              <a:t>(e.g., geographic areas, schools), and </a:t>
            </a:r>
            <a:r>
              <a:rPr lang="en-US" sz="1800" b="1" strike="noStrike" spc="-1" dirty="0">
                <a:solidFill>
                  <a:schemeClr val="dk1"/>
                </a:solidFill>
                <a:latin typeface="Arial"/>
                <a:ea typeface="Arial"/>
              </a:rPr>
              <a:t>entire clusters </a:t>
            </a:r>
            <a:r>
              <a:rPr lang="en-US" sz="1800" b="0" strike="noStrike" spc="-1" dirty="0">
                <a:solidFill>
                  <a:schemeClr val="dk1"/>
                </a:solidFill>
                <a:latin typeface="Arial"/>
                <a:ea typeface="Arial"/>
              </a:rPr>
              <a:t>are randomly selected. </a:t>
            </a:r>
            <a:endParaRPr lang="en-US" sz="1800" b="0" strike="noStrike" spc="-1" dirty="0">
              <a:solidFill>
                <a:srgbClr val="000000"/>
              </a:solidFill>
              <a:latin typeface="Calibri"/>
            </a:endParaRPr>
          </a:p>
        </p:txBody>
      </p:sp>
      <p:grpSp>
        <p:nvGrpSpPr>
          <p:cNvPr id="2" name="Gruppieren 1" descr="Illustration showing rows of stylized person icons in purple and green. On the left, a group of three mixed-color figures is circled together. On the right, another group of three mixed-color figures is circled. The circles indicate selected subgroups within the larger set of people.">
            <a:extLst>
              <a:ext uri="{FF2B5EF4-FFF2-40B4-BE49-F238E27FC236}">
                <a16:creationId xmlns:a16="http://schemas.microsoft.com/office/drawing/2014/main" id="{8E7F2EF2-058A-4C74-9076-F904E4735E7B}"/>
              </a:ext>
            </a:extLst>
          </p:cNvPr>
          <p:cNvGrpSpPr/>
          <p:nvPr/>
        </p:nvGrpSpPr>
        <p:grpSpPr>
          <a:xfrm>
            <a:off x="8033688" y="1204740"/>
            <a:ext cx="3506400" cy="1355760"/>
            <a:chOff x="7293960" y="1340640"/>
            <a:chExt cx="4323240" cy="1355760"/>
          </a:xfrm>
        </p:grpSpPr>
        <p:pic>
          <p:nvPicPr>
            <p:cNvPr id="662" name="Grafik 10">
              <a:extLst>
                <a:ext uri="{C183D7F6-B498-43B3-948B-1728B52AA6E4}">
                  <adec:decorative xmlns:adec="http://schemas.microsoft.com/office/drawing/2017/decorative" val="1"/>
                </a:ext>
              </a:extLst>
            </p:cNvPr>
            <p:cNvPicPr/>
            <p:nvPr/>
          </p:nvPicPr>
          <p:blipFill>
            <a:blip r:embed="rId6"/>
            <a:stretch/>
          </p:blipFill>
          <p:spPr>
            <a:xfrm>
              <a:off x="7849440" y="1478880"/>
              <a:ext cx="430560" cy="430560"/>
            </a:xfrm>
            <a:prstGeom prst="rect">
              <a:avLst/>
            </a:prstGeom>
            <a:noFill/>
            <a:ln w="0">
              <a:noFill/>
            </a:ln>
          </p:spPr>
        </p:pic>
        <p:pic>
          <p:nvPicPr>
            <p:cNvPr id="663" name="Grafik 11">
              <a:extLst>
                <a:ext uri="{C183D7F6-B498-43B3-948B-1728B52AA6E4}">
                  <adec:decorative xmlns:adec="http://schemas.microsoft.com/office/drawing/2017/decorative" val="1"/>
                </a:ext>
              </a:extLst>
            </p:cNvPr>
            <p:cNvPicPr/>
            <p:nvPr/>
          </p:nvPicPr>
          <p:blipFill>
            <a:blip r:embed="rId7"/>
            <a:stretch/>
          </p:blipFill>
          <p:spPr>
            <a:xfrm>
              <a:off x="9704160" y="1468440"/>
              <a:ext cx="430560" cy="430560"/>
            </a:xfrm>
            <a:prstGeom prst="rect">
              <a:avLst/>
            </a:prstGeom>
            <a:noFill/>
            <a:ln w="0">
              <a:noFill/>
            </a:ln>
          </p:spPr>
        </p:pic>
        <p:pic>
          <p:nvPicPr>
            <p:cNvPr id="664" name="Grafik 12">
              <a:extLst>
                <a:ext uri="{C183D7F6-B498-43B3-948B-1728B52AA6E4}">
                  <adec:decorative xmlns:adec="http://schemas.microsoft.com/office/drawing/2017/decorative" val="1"/>
                </a:ext>
              </a:extLst>
            </p:cNvPr>
            <p:cNvPicPr/>
            <p:nvPr/>
          </p:nvPicPr>
          <p:blipFill>
            <a:blip r:embed="rId6"/>
            <a:stretch/>
          </p:blipFill>
          <p:spPr>
            <a:xfrm>
              <a:off x="9001800" y="2115360"/>
              <a:ext cx="430560" cy="430560"/>
            </a:xfrm>
            <a:prstGeom prst="rect">
              <a:avLst/>
            </a:prstGeom>
            <a:noFill/>
            <a:ln w="0">
              <a:noFill/>
            </a:ln>
          </p:spPr>
        </p:pic>
        <p:pic>
          <p:nvPicPr>
            <p:cNvPr id="665" name="Grafik 13">
              <a:extLst>
                <a:ext uri="{C183D7F6-B498-43B3-948B-1728B52AA6E4}">
                  <adec:decorative xmlns:adec="http://schemas.microsoft.com/office/drawing/2017/decorative" val="1"/>
                </a:ext>
              </a:extLst>
            </p:cNvPr>
            <p:cNvPicPr/>
            <p:nvPr/>
          </p:nvPicPr>
          <p:blipFill>
            <a:blip r:embed="rId7"/>
            <a:stretch/>
          </p:blipFill>
          <p:spPr>
            <a:xfrm>
              <a:off x="11186640" y="1486800"/>
              <a:ext cx="430560" cy="430560"/>
            </a:xfrm>
            <a:prstGeom prst="rect">
              <a:avLst/>
            </a:prstGeom>
            <a:noFill/>
            <a:ln w="0">
              <a:noFill/>
            </a:ln>
          </p:spPr>
        </p:pic>
        <p:pic>
          <p:nvPicPr>
            <p:cNvPr id="666" name="Grafik 14">
              <a:extLst>
                <a:ext uri="{C183D7F6-B498-43B3-948B-1728B52AA6E4}">
                  <adec:decorative xmlns:adec="http://schemas.microsoft.com/office/drawing/2017/decorative" val="1"/>
                </a:ext>
              </a:extLst>
            </p:cNvPr>
            <p:cNvPicPr/>
            <p:nvPr/>
          </p:nvPicPr>
          <p:blipFill>
            <a:blip r:embed="rId6"/>
            <a:stretch/>
          </p:blipFill>
          <p:spPr>
            <a:xfrm>
              <a:off x="9343800" y="1472760"/>
              <a:ext cx="430560" cy="430560"/>
            </a:xfrm>
            <a:prstGeom prst="rect">
              <a:avLst/>
            </a:prstGeom>
            <a:noFill/>
            <a:ln w="0">
              <a:noFill/>
            </a:ln>
          </p:spPr>
        </p:pic>
        <p:pic>
          <p:nvPicPr>
            <p:cNvPr id="667" name="Grafik 15">
              <a:extLst>
                <a:ext uri="{C183D7F6-B498-43B3-948B-1728B52AA6E4}">
                  <adec:decorative xmlns:adec="http://schemas.microsoft.com/office/drawing/2017/decorative" val="1"/>
                </a:ext>
              </a:extLst>
            </p:cNvPr>
            <p:cNvPicPr/>
            <p:nvPr/>
          </p:nvPicPr>
          <p:blipFill>
            <a:blip r:embed="rId7"/>
            <a:stretch/>
          </p:blipFill>
          <p:spPr>
            <a:xfrm>
              <a:off x="10225800" y="2115360"/>
              <a:ext cx="430560" cy="430560"/>
            </a:xfrm>
            <a:prstGeom prst="rect">
              <a:avLst/>
            </a:prstGeom>
            <a:noFill/>
            <a:ln w="0">
              <a:noFill/>
            </a:ln>
          </p:spPr>
        </p:pic>
        <p:pic>
          <p:nvPicPr>
            <p:cNvPr id="668" name="Grafik 16">
              <a:extLst>
                <a:ext uri="{C183D7F6-B498-43B3-948B-1728B52AA6E4}">
                  <adec:decorative xmlns:adec="http://schemas.microsoft.com/office/drawing/2017/decorative" val="1"/>
                </a:ext>
              </a:extLst>
            </p:cNvPr>
            <p:cNvPicPr/>
            <p:nvPr/>
          </p:nvPicPr>
          <p:blipFill>
            <a:blip r:embed="rId6"/>
            <a:stretch/>
          </p:blipFill>
          <p:spPr>
            <a:xfrm>
              <a:off x="8217000" y="1472760"/>
              <a:ext cx="430560" cy="430560"/>
            </a:xfrm>
            <a:prstGeom prst="rect">
              <a:avLst/>
            </a:prstGeom>
            <a:noFill/>
            <a:ln w="0">
              <a:noFill/>
            </a:ln>
          </p:spPr>
        </p:pic>
        <p:pic>
          <p:nvPicPr>
            <p:cNvPr id="669" name="Grafik 17">
              <a:extLst>
                <a:ext uri="{C183D7F6-B498-43B3-948B-1728B52AA6E4}">
                  <adec:decorative xmlns:adec="http://schemas.microsoft.com/office/drawing/2017/decorative" val="1"/>
                </a:ext>
              </a:extLst>
            </p:cNvPr>
            <p:cNvPicPr/>
            <p:nvPr/>
          </p:nvPicPr>
          <p:blipFill>
            <a:blip r:embed="rId7"/>
            <a:stretch/>
          </p:blipFill>
          <p:spPr>
            <a:xfrm>
              <a:off x="10369080" y="1477080"/>
              <a:ext cx="430560" cy="430560"/>
            </a:xfrm>
            <a:prstGeom prst="rect">
              <a:avLst/>
            </a:prstGeom>
            <a:noFill/>
            <a:ln w="0">
              <a:noFill/>
            </a:ln>
          </p:spPr>
        </p:pic>
        <p:pic>
          <p:nvPicPr>
            <p:cNvPr id="670" name="Grafik 19">
              <a:extLst>
                <a:ext uri="{C183D7F6-B498-43B3-948B-1728B52AA6E4}">
                  <adec:decorative xmlns:adec="http://schemas.microsoft.com/office/drawing/2017/decorative" val="1"/>
                </a:ext>
              </a:extLst>
            </p:cNvPr>
            <p:cNvPicPr/>
            <p:nvPr/>
          </p:nvPicPr>
          <p:blipFill>
            <a:blip r:embed="rId7"/>
            <a:stretch/>
          </p:blipFill>
          <p:spPr>
            <a:xfrm>
              <a:off x="10763280" y="1484640"/>
              <a:ext cx="430560" cy="430560"/>
            </a:xfrm>
            <a:prstGeom prst="rect">
              <a:avLst/>
            </a:prstGeom>
            <a:noFill/>
            <a:ln w="0">
              <a:noFill/>
            </a:ln>
          </p:spPr>
        </p:pic>
        <p:pic>
          <p:nvPicPr>
            <p:cNvPr id="671" name="Grafik 20">
              <a:extLst>
                <a:ext uri="{C183D7F6-B498-43B3-948B-1728B52AA6E4}">
                  <adec:decorative xmlns:adec="http://schemas.microsoft.com/office/drawing/2017/decorative" val="1"/>
                </a:ext>
              </a:extLst>
            </p:cNvPr>
            <p:cNvPicPr/>
            <p:nvPr/>
          </p:nvPicPr>
          <p:blipFill>
            <a:blip r:embed="rId6"/>
            <a:stretch/>
          </p:blipFill>
          <p:spPr>
            <a:xfrm>
              <a:off x="8219880" y="2098800"/>
              <a:ext cx="430560" cy="430560"/>
            </a:xfrm>
            <a:prstGeom prst="rect">
              <a:avLst/>
            </a:prstGeom>
            <a:noFill/>
            <a:ln w="0">
              <a:noFill/>
            </a:ln>
          </p:spPr>
        </p:pic>
        <p:pic>
          <p:nvPicPr>
            <p:cNvPr id="672" name="Grafik 21" descr="Five sets of groups each consisting of three person symbols either green or lavender coloured. Two groups are circled. ">
              <a:extLst>
                <a:ext uri="{C183D7F6-B498-43B3-948B-1728B52AA6E4}">
                  <adec:decorative xmlns:adec="http://schemas.microsoft.com/office/drawing/2017/decorative" val="0"/>
                </a:ext>
              </a:extLst>
            </p:cNvPr>
            <p:cNvPicPr/>
            <p:nvPr/>
          </p:nvPicPr>
          <p:blipFill>
            <a:blip r:embed="rId7"/>
            <a:stretch/>
          </p:blipFill>
          <p:spPr>
            <a:xfrm>
              <a:off x="7437960" y="1481400"/>
              <a:ext cx="430560" cy="430560"/>
            </a:xfrm>
            <a:prstGeom prst="rect">
              <a:avLst/>
            </a:prstGeom>
            <a:noFill/>
            <a:ln w="0">
              <a:noFill/>
            </a:ln>
          </p:spPr>
        </p:pic>
        <p:pic>
          <p:nvPicPr>
            <p:cNvPr id="673" name="Grafik 22">
              <a:extLst>
                <a:ext uri="{C183D7F6-B498-43B3-948B-1728B52AA6E4}">
                  <adec:decorative xmlns:adec="http://schemas.microsoft.com/office/drawing/2017/decorative" val="1"/>
                </a:ext>
              </a:extLst>
            </p:cNvPr>
            <p:cNvPicPr/>
            <p:nvPr/>
          </p:nvPicPr>
          <p:blipFill>
            <a:blip r:embed="rId6"/>
            <a:stretch/>
          </p:blipFill>
          <p:spPr>
            <a:xfrm>
              <a:off x="10632960" y="2108520"/>
              <a:ext cx="430560" cy="430560"/>
            </a:xfrm>
            <a:prstGeom prst="rect">
              <a:avLst/>
            </a:prstGeom>
            <a:noFill/>
            <a:ln w="0">
              <a:noFill/>
            </a:ln>
          </p:spPr>
        </p:pic>
        <p:pic>
          <p:nvPicPr>
            <p:cNvPr id="674" name="Grafik 23">
              <a:extLst>
                <a:ext uri="{C183D7F6-B498-43B3-948B-1728B52AA6E4}">
                  <adec:decorative xmlns:adec="http://schemas.microsoft.com/office/drawing/2017/decorative" val="1"/>
                </a:ext>
              </a:extLst>
            </p:cNvPr>
            <p:cNvPicPr/>
            <p:nvPr/>
          </p:nvPicPr>
          <p:blipFill>
            <a:blip r:embed="rId7"/>
            <a:stretch/>
          </p:blipFill>
          <p:spPr>
            <a:xfrm>
              <a:off x="8976240" y="1472760"/>
              <a:ext cx="430560" cy="430560"/>
            </a:xfrm>
            <a:prstGeom prst="rect">
              <a:avLst/>
            </a:prstGeom>
            <a:noFill/>
            <a:ln w="0">
              <a:noFill/>
            </a:ln>
          </p:spPr>
        </p:pic>
        <p:pic>
          <p:nvPicPr>
            <p:cNvPr id="675" name="Grafik 25">
              <a:extLst>
                <a:ext uri="{C183D7F6-B498-43B3-948B-1728B52AA6E4}">
                  <adec:decorative xmlns:adec="http://schemas.microsoft.com/office/drawing/2017/decorative" val="1"/>
                </a:ext>
              </a:extLst>
            </p:cNvPr>
            <p:cNvPicPr/>
            <p:nvPr/>
          </p:nvPicPr>
          <p:blipFill>
            <a:blip r:embed="rId7"/>
            <a:stretch/>
          </p:blipFill>
          <p:spPr>
            <a:xfrm>
              <a:off x="8627400" y="2108520"/>
              <a:ext cx="430560" cy="430560"/>
            </a:xfrm>
            <a:prstGeom prst="rect">
              <a:avLst/>
            </a:prstGeom>
            <a:noFill/>
            <a:ln w="0">
              <a:noFill/>
            </a:ln>
          </p:spPr>
        </p:pic>
        <p:pic>
          <p:nvPicPr>
            <p:cNvPr id="676" name="Grafik 27">
              <a:extLst>
                <a:ext uri="{C183D7F6-B498-43B3-948B-1728B52AA6E4}">
                  <adec:decorative xmlns:adec="http://schemas.microsoft.com/office/drawing/2017/decorative" val="1"/>
                </a:ext>
              </a:extLst>
            </p:cNvPr>
            <p:cNvPicPr/>
            <p:nvPr/>
          </p:nvPicPr>
          <p:blipFill>
            <a:blip r:embed="rId7"/>
            <a:stretch/>
          </p:blipFill>
          <p:spPr>
            <a:xfrm>
              <a:off x="9817200" y="2098800"/>
              <a:ext cx="430560" cy="430560"/>
            </a:xfrm>
            <a:prstGeom prst="rect">
              <a:avLst/>
            </a:prstGeom>
            <a:noFill/>
            <a:ln w="0">
              <a:noFill/>
            </a:ln>
          </p:spPr>
        </p:pic>
        <p:sp>
          <p:nvSpPr>
            <p:cNvPr id="677" name="Ellipse 30">
              <a:extLst>
                <a:ext uri="{C183D7F6-B498-43B3-948B-1728B52AA6E4}">
                  <adec:decorative xmlns:adec="http://schemas.microsoft.com/office/drawing/2017/decorative" val="1"/>
                </a:ext>
              </a:extLst>
            </p:cNvPr>
            <p:cNvSpPr/>
            <p:nvPr/>
          </p:nvSpPr>
          <p:spPr>
            <a:xfrm>
              <a:off x="7293960" y="1340640"/>
              <a:ext cx="1418400" cy="718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82" name="Ellipse 36">
              <a:extLst>
                <a:ext uri="{C183D7F6-B498-43B3-948B-1728B52AA6E4}">
                  <adec:decorative xmlns:adec="http://schemas.microsoft.com/office/drawing/2017/decorative" val="1"/>
                </a:ext>
              </a:extLst>
            </p:cNvPr>
            <p:cNvSpPr/>
            <p:nvPr/>
          </p:nvSpPr>
          <p:spPr>
            <a:xfrm>
              <a:off x="9716760" y="1977840"/>
              <a:ext cx="1418400" cy="718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grpSp>
      <p:sp>
        <p:nvSpPr>
          <p:cNvPr id="28" name="Textfeld 27" descr="Image source">
            <a:extLst>
              <a:ext uri="{FF2B5EF4-FFF2-40B4-BE49-F238E27FC236}">
                <a16:creationId xmlns:a16="http://schemas.microsoft.com/office/drawing/2014/main" id="{ADC6A1A4-4DF8-442C-8346-D61AEEA6B26F}"/>
              </a:ext>
            </a:extLst>
          </p:cNvPr>
          <p:cNvSpPr txBox="1"/>
          <p:nvPr/>
        </p:nvSpPr>
        <p:spPr>
          <a:xfrm>
            <a:off x="8232796" y="2675903"/>
            <a:ext cx="3483484"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Adapted from: </a:t>
            </a:r>
            <a:r>
              <a:rPr lang="en-US" sz="700" dirty="0" err="1">
                <a:solidFill>
                  <a:schemeClr val="bg1">
                    <a:lumMod val="75000"/>
                  </a:schemeClr>
                </a:solidFill>
                <a:latin typeface="Arial" panose="020B0604020202020204" pitchFamily="34" charset="0"/>
                <a:cs typeface="Arial" panose="020B0604020202020204" pitchFamily="34" charset="0"/>
              </a:rPr>
              <a:t>Scribbr</a:t>
            </a:r>
            <a:r>
              <a:rPr lang="en-US" sz="700" dirty="0">
                <a:solidFill>
                  <a:schemeClr val="bg1">
                    <a:lumMod val="75000"/>
                  </a:schemeClr>
                </a:solidFill>
                <a:latin typeface="Arial" panose="020B0604020202020204" pitchFamily="34" charset="0"/>
                <a:cs typeface="Arial" panose="020B0604020202020204" pitchFamily="34" charset="0"/>
              </a:rPr>
              <a:t>. (n.d.). </a:t>
            </a:r>
            <a:r>
              <a:rPr lang="en-US" sz="700" i="1" dirty="0">
                <a:solidFill>
                  <a:schemeClr val="bg1">
                    <a:lumMod val="75000"/>
                  </a:schemeClr>
                </a:solidFill>
                <a:latin typeface="Arial" panose="020B0604020202020204" pitchFamily="34" charset="0"/>
                <a:cs typeface="Arial" panose="020B0604020202020204" pitchFamily="34" charset="0"/>
              </a:rPr>
              <a:t>Sampling methods</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https://www.scribbr.com/methodology/sampling-methods/</a:t>
            </a:r>
            <a:endParaRPr lang="en-US" sz="700" dirty="0">
              <a:solidFill>
                <a:schemeClr val="bg1">
                  <a:lumMod val="75000"/>
                </a:schemeClr>
              </a:solidFill>
              <a:latin typeface="Arial" panose="020B0604020202020204" pitchFamily="34" charset="0"/>
              <a:cs typeface="Arial" panose="020B0604020202020204" pitchFamily="34" charset="0"/>
            </a:endParaRPr>
          </a:p>
        </p:txBody>
      </p:sp>
      <p:sp>
        <p:nvSpPr>
          <p:cNvPr id="680" name="Textfeld 35"/>
          <p:cNvSpPr/>
          <p:nvPr/>
        </p:nvSpPr>
        <p:spPr>
          <a:xfrm>
            <a:off x="407520" y="2781000"/>
            <a:ext cx="5329440" cy="364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How? </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1. Define the population N.</a:t>
            </a:r>
            <a:endParaRPr lang="en-US" sz="1800" b="0" strike="noStrike" spc="-1" dirty="0">
              <a:solidFill>
                <a:srgbClr val="000000"/>
              </a:solidFill>
              <a:latin typeface="Calibri"/>
            </a:endParaRPr>
          </a:p>
          <a:p>
            <a:pPr marL="271440" indent="-271440" defTabSz="914400">
              <a:lnSpc>
                <a:spcPct val="100000"/>
              </a:lnSpc>
              <a:spcAft>
                <a:spcPts val="601"/>
              </a:spcAft>
              <a:tabLst>
                <a:tab pos="0" algn="l"/>
              </a:tabLst>
            </a:pPr>
            <a:r>
              <a:rPr lang="en-US" sz="1800" b="0" strike="noStrike" spc="-1" dirty="0">
                <a:solidFill>
                  <a:schemeClr val="dk1"/>
                </a:solidFill>
                <a:latin typeface="Arial"/>
                <a:ea typeface="Arial"/>
              </a:rPr>
              <a:t>2. Divide the population into naturally occurring clusters </a:t>
            </a:r>
            <a:endParaRPr lang="en-US" sz="1800" b="0" strike="noStrike" spc="-1" dirty="0">
              <a:solidFill>
                <a:srgbClr val="000000"/>
              </a:solidFill>
              <a:latin typeface="Calibri"/>
            </a:endParaRPr>
          </a:p>
          <a:p>
            <a:pPr marL="271440" defTabSz="914400">
              <a:lnSpc>
                <a:spcPct val="100000"/>
              </a:lnSpc>
              <a:spcAft>
                <a:spcPts val="601"/>
              </a:spcAft>
              <a:tabLst>
                <a:tab pos="0" algn="l"/>
              </a:tabLst>
            </a:pPr>
            <a:r>
              <a:rPr lang="en-US" sz="1800" b="0" strike="noStrike" spc="-1" dirty="0">
                <a:solidFill>
                  <a:schemeClr val="dk1"/>
                </a:solidFill>
                <a:latin typeface="Arial"/>
                <a:ea typeface="Arial"/>
              </a:rPr>
              <a:t>3. Decide on the number of clusters </a:t>
            </a:r>
            <a:endParaRPr lang="en-US" sz="1800" b="0" strike="noStrike" spc="-1" dirty="0">
              <a:solidFill>
                <a:srgbClr val="000000"/>
              </a:solidFill>
              <a:latin typeface="Calibri"/>
            </a:endParaRPr>
          </a:p>
          <a:p>
            <a:pPr marL="343080" indent="-343080" defTabSz="914400">
              <a:lnSpc>
                <a:spcPct val="100000"/>
              </a:lnSpc>
              <a:spcAft>
                <a:spcPts val="601"/>
              </a:spcAft>
              <a:buClr>
                <a:srgbClr val="000000"/>
              </a:buClr>
              <a:buFont typeface="OpenSymbol"/>
              <a:buAutoNum type="arabicPeriod" startAt="4"/>
              <a:tabLst>
                <a:tab pos="0" algn="l"/>
              </a:tabLst>
            </a:pPr>
            <a:r>
              <a:rPr lang="en-US" sz="1800" b="0" strike="noStrike" spc="-1" dirty="0">
                <a:solidFill>
                  <a:schemeClr val="dk1"/>
                </a:solidFill>
                <a:latin typeface="Arial"/>
                <a:ea typeface="Arial"/>
              </a:rPr>
              <a:t>Select clusters randomly</a:t>
            </a:r>
            <a:endParaRPr lang="en-US" sz="1800" b="0" strike="noStrike" spc="-1" dirty="0">
              <a:solidFill>
                <a:srgbClr val="000000"/>
              </a:solidFill>
              <a:latin typeface="Calibri"/>
            </a:endParaRPr>
          </a:p>
          <a:p>
            <a:pPr defTabSz="914400">
              <a:lnSpc>
                <a:spcPct val="100000"/>
              </a:lnSpc>
              <a:spcAft>
                <a:spcPts val="601"/>
              </a:spcAft>
              <a:tabLst>
                <a:tab pos="0" algn="l"/>
              </a:tabLst>
            </a:pPr>
            <a:endParaRPr lang="en-US" sz="1800" b="0" strike="noStrike" spc="-1" dirty="0">
              <a:solidFill>
                <a:srgbClr val="000000"/>
              </a:solidFill>
              <a:latin typeface="Calibri"/>
            </a:endParaRPr>
          </a:p>
          <a:p>
            <a:pPr defTabSz="914400">
              <a:lnSpc>
                <a:spcPct val="100000"/>
              </a:lnSpc>
              <a:spcAft>
                <a:spcPts val="601"/>
              </a:spcAft>
              <a:tabLst>
                <a:tab pos="0" algn="l"/>
              </a:tabLs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tabLst>
                <a:tab pos="0" algn="l"/>
              </a:tabLst>
            </a:pPr>
            <a:r>
              <a:rPr lang="en-US" sz="1800" b="0" strike="noStrike" spc="-1" dirty="0">
                <a:solidFill>
                  <a:schemeClr val="dk1"/>
                </a:solidFill>
                <a:latin typeface="Arial"/>
                <a:ea typeface="Arial"/>
              </a:rPr>
              <a:t>A survey on university graduates may divide the sample by HEI and randomly select HEIs </a:t>
            </a:r>
            <a:r>
              <a:rPr lang="en-US" sz="1800" b="0" strike="noStrike" spc="-1" dirty="0" err="1">
                <a:solidFill>
                  <a:schemeClr val="dk1"/>
                </a:solidFill>
                <a:latin typeface="Arial"/>
                <a:ea typeface="Arial"/>
              </a:rPr>
              <a:t>whos</a:t>
            </a:r>
            <a:r>
              <a:rPr lang="en-US" sz="1800" b="0" strike="noStrike" spc="-1" dirty="0">
                <a:solidFill>
                  <a:schemeClr val="dk1"/>
                </a:solidFill>
                <a:latin typeface="Arial"/>
                <a:ea typeface="Arial"/>
              </a:rPr>
              <a:t> graduates all are invited to the survey</a:t>
            </a:r>
            <a:endParaRPr lang="en-US" sz="1800" b="0" strike="noStrike" spc="-1" dirty="0">
              <a:solidFill>
                <a:srgbClr val="000000"/>
              </a:solidFill>
              <a:latin typeface="Calibri"/>
            </a:endParaRPr>
          </a:p>
        </p:txBody>
      </p:sp>
      <p:sp>
        <p:nvSpPr>
          <p:cNvPr id="681" name="Textfeld 38"/>
          <p:cNvSpPr/>
          <p:nvPr/>
        </p:nvSpPr>
        <p:spPr>
          <a:xfrm>
            <a:off x="5949000" y="2853000"/>
            <a:ext cx="6096600" cy="391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Cost-effective and practical for large or geographically dispersed populations.</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the population is large and spread out over a wide area (e.g., national or regional surveys).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For studies where clusters are naturally occurring units, such as schools, neighborhoods, or regions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Useful when a complete list of individuals is not available, but clusters are accessible.</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Rechteck: abgerundete Ecken 16">
            <a:extLst>
              <a:ext uri="{C183D7F6-B498-43B3-948B-1728B52AA6E4}">
                <adec:decorative xmlns:adec="http://schemas.microsoft.com/office/drawing/2017/decorative" val="0"/>
              </a:ext>
            </a:extLst>
          </p:cNvPr>
          <p:cNvSpPr/>
          <p:nvPr/>
        </p:nvSpPr>
        <p:spPr>
          <a:xfrm>
            <a:off x="5994720" y="1917000"/>
            <a:ext cx="5644440" cy="1827360"/>
          </a:xfrm>
          <a:prstGeom prst="roundRect">
            <a:avLst>
              <a:gd name="adj" fmla="val 9235"/>
            </a:avLst>
          </a:prstGeom>
          <a:solidFill>
            <a:schemeClr val="accent6">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684" name="Rechteck: abgerundete Ecken 5"/>
          <p:cNvSpPr/>
          <p:nvPr/>
        </p:nvSpPr>
        <p:spPr>
          <a:xfrm>
            <a:off x="234000" y="1926000"/>
            <a:ext cx="5644440" cy="1827360"/>
          </a:xfrm>
          <a:prstGeom prst="roundRect">
            <a:avLst>
              <a:gd name="adj" fmla="val 7883"/>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68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68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68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A4E9BB3D-EC10-4EE0-9AEC-CF5803071420}" type="slidenum">
              <a:rPr lang="en-US" sz="1200" b="0" strike="noStrike" spc="-1" smtClean="0">
                <a:solidFill>
                  <a:schemeClr val="lt1">
                    <a:lumMod val="50000"/>
                  </a:schemeClr>
                </a:solidFill>
              </a:rPr>
              <a:t>36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C75FBE09-9247-495D-8766-752C350C89D8}"/>
              </a:ext>
            </a:extLst>
          </p:cNvPr>
          <p:cNvSpPr>
            <a:spLocks noGrp="1"/>
          </p:cNvSpPr>
          <p:nvPr>
            <p:ph type="title"/>
          </p:nvPr>
        </p:nvSpPr>
        <p:spPr>
          <a:xfrm>
            <a:off x="383640" y="184400"/>
            <a:ext cx="1572120" cy="547200"/>
          </a:xfrm>
        </p:spPr>
        <p:txBody>
          <a:bodyPr/>
          <a:lstStyle/>
          <a:p>
            <a:r>
              <a:rPr lang="en-US" sz="2400" dirty="0">
                <a:solidFill>
                  <a:schemeClr val="bg1"/>
                </a:solidFill>
                <a:latin typeface="Arial" panose="020B0604020202020204" pitchFamily="34" charset="0"/>
                <a:cs typeface="Arial" panose="020B0604020202020204" pitchFamily="34" charset="0"/>
              </a:rPr>
              <a:t>Sampling</a:t>
            </a:r>
          </a:p>
        </p:txBody>
      </p:sp>
      <p:pic>
        <p:nvPicPr>
          <p:cNvPr id="68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690" name="Rechteck 44"/>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Sampling Strategies</a:t>
            </a:r>
            <a:endParaRPr lang="en-US" sz="2800" b="0" strike="noStrike" spc="-1" dirty="0">
              <a:solidFill>
                <a:srgbClr val="000000"/>
              </a:solidFill>
              <a:latin typeface="Calibri"/>
            </a:endParaRPr>
          </a:p>
        </p:txBody>
      </p:sp>
      <p:sp>
        <p:nvSpPr>
          <p:cNvPr id="691" name="Textfeld 1"/>
          <p:cNvSpPr/>
          <p:nvPr/>
        </p:nvSpPr>
        <p:spPr>
          <a:xfrm>
            <a:off x="335520" y="1926000"/>
            <a:ext cx="58312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1" strike="noStrike" spc="-1" dirty="0">
                <a:solidFill>
                  <a:srgbClr val="0070C0"/>
                </a:solidFill>
                <a:latin typeface="Arial"/>
                <a:ea typeface="Arial"/>
              </a:rPr>
              <a:t>Probability Sampling</a:t>
            </a:r>
            <a:endParaRPr lang="en-US" sz="1800" b="0" strike="noStrike" spc="-1" dirty="0">
              <a:solidFill>
                <a:srgbClr val="000000"/>
              </a:solidFill>
              <a:latin typeface="Calibri"/>
            </a:endParaRPr>
          </a:p>
        </p:txBody>
      </p:sp>
      <p:sp>
        <p:nvSpPr>
          <p:cNvPr id="693" name="Textfeld 2"/>
          <p:cNvSpPr/>
          <p:nvPr/>
        </p:nvSpPr>
        <p:spPr>
          <a:xfrm>
            <a:off x="335520" y="2359800"/>
            <a:ext cx="561528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every member </a:t>
            </a:r>
            <a:r>
              <a:rPr lang="en-US" sz="1800" b="0" strike="noStrike" spc="-1" dirty="0">
                <a:solidFill>
                  <a:schemeClr val="dk1"/>
                </a:solidFill>
                <a:latin typeface="Arial"/>
                <a:ea typeface="Arial"/>
              </a:rPr>
              <a:t>of the population has a known, non-zero </a:t>
            </a:r>
            <a:r>
              <a:rPr lang="en-US" sz="1800" b="1" strike="noStrike" spc="-1" dirty="0">
                <a:solidFill>
                  <a:schemeClr val="dk1"/>
                </a:solidFill>
                <a:latin typeface="Arial"/>
                <a:ea typeface="Arial"/>
              </a:rPr>
              <a:t>chance of being selected</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yield representative samples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allow for generalization to the broader population</a:t>
            </a:r>
            <a:endParaRPr lang="en-US" sz="1800" b="0" strike="noStrike" spc="-1" dirty="0">
              <a:solidFill>
                <a:srgbClr val="000000"/>
              </a:solidFill>
              <a:latin typeface="Calibri"/>
            </a:endParaRPr>
          </a:p>
        </p:txBody>
      </p:sp>
      <p:sp>
        <p:nvSpPr>
          <p:cNvPr id="695" name="Textfeld 6"/>
          <p:cNvSpPr/>
          <p:nvPr/>
        </p:nvSpPr>
        <p:spPr>
          <a:xfrm>
            <a:off x="335520" y="3942360"/>
            <a:ext cx="5615280" cy="14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Simple random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Systematic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Stratified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Cluster sampling</a:t>
            </a:r>
            <a:endParaRPr lang="en-US" sz="1800" b="0" strike="noStrike" spc="-1" dirty="0">
              <a:solidFill>
                <a:srgbClr val="000000"/>
              </a:solidFill>
              <a:latin typeface="Calibri"/>
            </a:endParaRPr>
          </a:p>
        </p:txBody>
      </p:sp>
      <p:pic>
        <p:nvPicPr>
          <p:cNvPr id="698" name="Grafik 18" descr="Picture of a „Lotto-Fee“ in front of a Bingo machine. The woman is smiling and leaning onto a desk where a bingo machine and a box with seven slots for seven bingo balls.">
            <a:extLst>
              <a:ext uri="{C183D7F6-B498-43B3-948B-1728B52AA6E4}">
                <adec:decorative xmlns:adec="http://schemas.microsoft.com/office/drawing/2017/decorative" val="0"/>
              </a:ext>
            </a:extLst>
          </p:cNvPr>
          <p:cNvPicPr/>
          <p:nvPr/>
        </p:nvPicPr>
        <p:blipFill>
          <a:blip r:embed="rId6"/>
          <a:stretch/>
        </p:blipFill>
        <p:spPr>
          <a:xfrm>
            <a:off x="3287520" y="4046040"/>
            <a:ext cx="2459160" cy="1686960"/>
          </a:xfrm>
          <a:prstGeom prst="rect">
            <a:avLst/>
          </a:prstGeom>
          <a:noFill/>
          <a:ln w="0">
            <a:noFill/>
          </a:ln>
        </p:spPr>
      </p:pic>
      <p:sp>
        <p:nvSpPr>
          <p:cNvPr id="20" name="Textfeld 19" descr="Image source">
            <a:extLst>
              <a:ext uri="{FF2B5EF4-FFF2-40B4-BE49-F238E27FC236}">
                <a16:creationId xmlns:a16="http://schemas.microsoft.com/office/drawing/2014/main" id="{94BD9B5F-F062-4792-BA64-F36E7B5F44BE}"/>
              </a:ext>
              <a:ext uri="{C183D7F6-B498-43B3-948B-1728B52AA6E4}">
                <adec:decorative xmlns:adec="http://schemas.microsoft.com/office/drawing/2017/decorative" val="0"/>
              </a:ext>
            </a:extLst>
          </p:cNvPr>
          <p:cNvSpPr txBox="1"/>
          <p:nvPr/>
        </p:nvSpPr>
        <p:spPr>
          <a:xfrm>
            <a:off x="3234355" y="5694603"/>
            <a:ext cx="2663280" cy="523220"/>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Frommknecht</a:t>
            </a:r>
            <a:r>
              <a:rPr lang="en-US" sz="700" dirty="0">
                <a:solidFill>
                  <a:schemeClr val="bg1">
                    <a:lumMod val="75000"/>
                  </a:schemeClr>
                </a:solidFill>
                <a:latin typeface="Arial" panose="020B0604020202020204" pitchFamily="34" charset="0"/>
                <a:cs typeface="Arial" panose="020B0604020202020204" pitchFamily="34" charset="0"/>
              </a:rPr>
              <a:t>, A. (n.d.). “Lotto-Fee” Franziska </a:t>
            </a:r>
            <a:r>
              <a:rPr lang="en-US" sz="700" dirty="0" err="1">
                <a:solidFill>
                  <a:schemeClr val="bg1">
                    <a:lumMod val="75000"/>
                  </a:schemeClr>
                </a:solidFill>
                <a:latin typeface="Arial" panose="020B0604020202020204" pitchFamily="34" charset="0"/>
                <a:cs typeface="Arial" panose="020B0604020202020204" pitchFamily="34" charset="0"/>
              </a:rPr>
              <a:t>Reichenbacher</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https://kress.de/news/beitrag/117398-ard-samstags-lotto-mit-festem-sendeplatz-um-19-57-uhr.html</a:t>
            </a:r>
            <a:endParaRPr lang="en-US" sz="700" dirty="0">
              <a:solidFill>
                <a:schemeClr val="bg1">
                  <a:lumMod val="75000"/>
                </a:schemeClr>
              </a:solidFill>
              <a:latin typeface="Arial" panose="020B0604020202020204" pitchFamily="34" charset="0"/>
              <a:cs typeface="Arial" panose="020B0604020202020204" pitchFamily="34" charset="0"/>
            </a:endParaRPr>
          </a:p>
        </p:txBody>
      </p:sp>
      <p:sp>
        <p:nvSpPr>
          <p:cNvPr id="692" name="Textfeld 37"/>
          <p:cNvSpPr/>
          <p:nvPr/>
        </p:nvSpPr>
        <p:spPr>
          <a:xfrm>
            <a:off x="5951880" y="1917000"/>
            <a:ext cx="58312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1" strike="noStrike" spc="-1" dirty="0">
                <a:solidFill>
                  <a:srgbClr val="0070C0"/>
                </a:solidFill>
                <a:latin typeface="Arial"/>
                <a:ea typeface="Arial"/>
              </a:rPr>
              <a:t>Non-Probability Sampling</a:t>
            </a:r>
            <a:endParaRPr lang="en-US" sz="1800" b="0" strike="noStrike" spc="-1" dirty="0">
              <a:solidFill>
                <a:srgbClr val="000000"/>
              </a:solidFill>
              <a:latin typeface="Calibri"/>
            </a:endParaRPr>
          </a:p>
        </p:txBody>
      </p:sp>
      <p:sp>
        <p:nvSpPr>
          <p:cNvPr id="694" name="Textfeld 40"/>
          <p:cNvSpPr/>
          <p:nvPr/>
        </p:nvSpPr>
        <p:spPr>
          <a:xfrm>
            <a:off x="6095880" y="2400840"/>
            <a:ext cx="554328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not </a:t>
            </a:r>
            <a:r>
              <a:rPr lang="en-US" sz="1800" b="0" strike="noStrike" spc="-1" dirty="0">
                <a:solidFill>
                  <a:schemeClr val="dk1"/>
                </a:solidFill>
                <a:latin typeface="Arial"/>
                <a:ea typeface="Arial"/>
              </a:rPr>
              <a:t>all individuals in the population have a known </a:t>
            </a:r>
            <a:r>
              <a:rPr lang="en-US" sz="1800" b="1" strike="noStrike" spc="-1" dirty="0">
                <a:solidFill>
                  <a:schemeClr val="dk1"/>
                </a:solidFill>
                <a:latin typeface="Arial"/>
                <a:ea typeface="Arial"/>
              </a:rPr>
              <a:t>chance of being selected</a:t>
            </a:r>
            <a:r>
              <a:rPr lang="en-US" sz="1800" b="0" strike="noStrike" spc="-1" dirty="0">
                <a:solidFill>
                  <a:schemeClr val="dk1"/>
                </a:solidFill>
                <a:latin typeface="Arial"/>
                <a:ea typeface="Arial"/>
              </a:rPr>
              <a:t>.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easier to implement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may introduce bias</a:t>
            </a:r>
            <a:endParaRPr lang="en-US" sz="1800" b="0" strike="noStrike" spc="-1" dirty="0">
              <a:solidFill>
                <a:srgbClr val="000000"/>
              </a:solidFill>
              <a:latin typeface="Calibri"/>
            </a:endParaRPr>
          </a:p>
        </p:txBody>
      </p:sp>
      <p:sp>
        <p:nvSpPr>
          <p:cNvPr id="696" name="Textfeld 51"/>
          <p:cNvSpPr/>
          <p:nvPr/>
        </p:nvSpPr>
        <p:spPr>
          <a:xfrm>
            <a:off x="6095880" y="3942360"/>
            <a:ext cx="3958920" cy="176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Convenience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Quota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Purposive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Snowball sampling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Self-selection sampling</a:t>
            </a:r>
            <a:endParaRPr lang="en-US" sz="1800" b="0" strike="noStrike" spc="-1" dirty="0">
              <a:solidFill>
                <a:srgbClr val="000000"/>
              </a:solidFill>
              <a:latin typeface="Calibri"/>
            </a:endParaRPr>
          </a:p>
        </p:txBody>
      </p:sp>
      <p:pic>
        <p:nvPicPr>
          <p:cNvPr id="697" name="Grafik 15" descr="A man in a black suit and tie shown up to his neck and down to his stomach. Focus is on his hand which holds up the index finger and thumb. In front there is a diagram of a sampling pyramid. The index finger seemingly points at the person symbol at the top. "/>
          <p:cNvPicPr/>
          <p:nvPr/>
        </p:nvPicPr>
        <p:blipFill>
          <a:blip r:embed="rId8"/>
          <a:srcRect l="7100" r="9586"/>
          <a:stretch/>
        </p:blipFill>
        <p:spPr>
          <a:xfrm>
            <a:off x="8904240" y="4037040"/>
            <a:ext cx="2590920" cy="1609560"/>
          </a:xfrm>
          <a:prstGeom prst="rect">
            <a:avLst/>
          </a:prstGeom>
          <a:noFill/>
          <a:ln w="0">
            <a:noFill/>
          </a:ln>
        </p:spPr>
      </p:pic>
      <p:sp>
        <p:nvSpPr>
          <p:cNvPr id="22" name="Textfeld 21" descr="Image source">
            <a:extLst>
              <a:ext uri="{FF2B5EF4-FFF2-40B4-BE49-F238E27FC236}">
                <a16:creationId xmlns:a16="http://schemas.microsoft.com/office/drawing/2014/main" id="{7548A687-5B47-466D-B66C-AA9C42A0373C}"/>
              </a:ext>
            </a:extLst>
          </p:cNvPr>
          <p:cNvSpPr txBox="1"/>
          <p:nvPr/>
        </p:nvSpPr>
        <p:spPr>
          <a:xfrm>
            <a:off x="8834192" y="5649203"/>
            <a:ext cx="2698908" cy="523220"/>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Torbz</a:t>
            </a:r>
            <a:r>
              <a:rPr lang="en-US" sz="700" dirty="0">
                <a:solidFill>
                  <a:schemeClr val="bg1">
                    <a:lumMod val="75000"/>
                  </a:schemeClr>
                </a:solidFill>
                <a:latin typeface="Arial" panose="020B0604020202020204" pitchFamily="34" charset="0"/>
                <a:cs typeface="Arial" panose="020B0604020202020204" pitchFamily="34" charset="0"/>
              </a:rPr>
              <a:t> (n. d.) Adobe Stock (Image ID: 44819826). Retrieved July 9, 2025 from https://as1.ftcdn.net/v2/jpg/00/44/81/98/1000_F_44819826_vXbbjtn8KLQaSoXbrghP9oRzSHw6slid.jpg</a:t>
            </a:r>
          </a:p>
        </p:txBody>
      </p:sp>
      <p:sp>
        <p:nvSpPr>
          <p:cNvPr id="699" name="Rechteck: abgerundete Ecken 7">
            <a:extLst>
              <a:ext uri="{C183D7F6-B498-43B3-948B-1728B52AA6E4}">
                <adec:decorative xmlns:adec="http://schemas.microsoft.com/office/drawing/2017/decorative" val="1"/>
              </a:ext>
            </a:extLst>
          </p:cNvPr>
          <p:cNvSpPr/>
          <p:nvPr/>
        </p:nvSpPr>
        <p:spPr>
          <a:xfrm>
            <a:off x="234000" y="3826800"/>
            <a:ext cx="5615280" cy="2457042"/>
          </a:xfrm>
          <a:prstGeom prst="roundRect">
            <a:avLst>
              <a:gd name="adj" fmla="val 9098"/>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00" name="Rechteck: abgerundete Ecken 19">
            <a:extLst>
              <a:ext uri="{C183D7F6-B498-43B3-948B-1728B52AA6E4}">
                <adec:decorative xmlns:adec="http://schemas.microsoft.com/office/drawing/2017/decorative" val="1"/>
              </a:ext>
            </a:extLst>
          </p:cNvPr>
          <p:cNvSpPr/>
          <p:nvPr/>
        </p:nvSpPr>
        <p:spPr>
          <a:xfrm>
            <a:off x="6023880" y="3826800"/>
            <a:ext cx="5615280" cy="2457042"/>
          </a:xfrm>
          <a:prstGeom prst="roundRect">
            <a:avLst>
              <a:gd name="adj" fmla="val 9098"/>
            </a:avLst>
          </a:prstGeom>
          <a:noFill/>
          <a:ln>
            <a:solidFill>
              <a:srgbClr val="70AD47"/>
            </a:solidFill>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70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70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1894EA51-6E36-41FF-BE99-9C8C08D87D0B}" type="slidenum">
              <a:rPr lang="en-US" sz="1200" b="0" strike="noStrike" spc="-1" smtClean="0">
                <a:solidFill>
                  <a:schemeClr val="lt1">
                    <a:lumMod val="50000"/>
                  </a:schemeClr>
                </a:solidFill>
              </a:rPr>
              <a:t>37</a:t>
            </a:fld>
            <a:endParaRPr lang="en-US" sz="1200" b="0" strike="noStrike" spc="-1" dirty="0">
              <a:solidFill>
                <a:srgbClr val="000000"/>
              </a:solidFill>
              <a:latin typeface="Calibri"/>
            </a:endParaRPr>
          </a:p>
        </p:txBody>
      </p:sp>
      <p:sp>
        <p:nvSpPr>
          <p:cNvPr id="3" name="Titel 2">
            <a:extLst>
              <a:ext uri="{FF2B5EF4-FFF2-40B4-BE49-F238E27FC236}">
                <a16:creationId xmlns:a16="http://schemas.microsoft.com/office/drawing/2014/main" id="{254A99FC-6291-4C5F-9431-8D5BD295C680}"/>
              </a:ext>
            </a:extLst>
          </p:cNvPr>
          <p:cNvSpPr>
            <a:spLocks noGrp="1"/>
          </p:cNvSpPr>
          <p:nvPr>
            <p:ph type="title"/>
          </p:nvPr>
        </p:nvSpPr>
        <p:spPr>
          <a:xfrm>
            <a:off x="299600" y="86860"/>
            <a:ext cx="4048880" cy="744840"/>
          </a:xfrm>
        </p:spPr>
        <p:txBody>
          <a:bodyPr/>
          <a:lstStyle/>
          <a:p>
            <a:r>
              <a:rPr lang="en-US" sz="2400" dirty="0">
                <a:solidFill>
                  <a:schemeClr val="bg1"/>
                </a:solidFill>
                <a:latin typeface="Arial" panose="020B0604020202020204" pitchFamily="34" charset="0"/>
                <a:cs typeface="Arial" panose="020B0604020202020204" pitchFamily="34" charset="0"/>
              </a:rPr>
              <a:t>Non-Probability Sampling</a:t>
            </a:r>
          </a:p>
        </p:txBody>
      </p:sp>
      <p:pic>
        <p:nvPicPr>
          <p:cNvPr id="70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735" name="Rechteck 44"/>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Convenience Sampling</a:t>
            </a:r>
            <a:endParaRPr lang="en-US" sz="2800" b="0" strike="noStrike" spc="-1" dirty="0">
              <a:solidFill>
                <a:srgbClr val="000000"/>
              </a:solidFill>
              <a:latin typeface="Calibri"/>
            </a:endParaRPr>
          </a:p>
        </p:txBody>
      </p:sp>
      <p:sp>
        <p:nvSpPr>
          <p:cNvPr id="733" name="Textfeld 42"/>
          <p:cNvSpPr/>
          <p:nvPr/>
        </p:nvSpPr>
        <p:spPr>
          <a:xfrm>
            <a:off x="448560" y="1688760"/>
            <a:ext cx="53578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Participants are selected </a:t>
            </a:r>
            <a:r>
              <a:rPr lang="en-US" sz="1800" b="1" strike="noStrike" spc="-1" dirty="0">
                <a:solidFill>
                  <a:schemeClr val="dk1"/>
                </a:solidFill>
                <a:latin typeface="Arial"/>
                <a:ea typeface="Arial"/>
              </a:rPr>
              <a:t>based on their availability </a:t>
            </a:r>
            <a:r>
              <a:rPr lang="en-US" sz="1800" b="0" strike="noStrike" spc="-1" dirty="0">
                <a:solidFill>
                  <a:schemeClr val="dk1"/>
                </a:solidFill>
                <a:latin typeface="Arial"/>
                <a:ea typeface="Arial"/>
              </a:rPr>
              <a:t>and ease of access. </a:t>
            </a:r>
            <a:endParaRPr lang="en-US" sz="1800" b="0" strike="noStrike" spc="-1" dirty="0">
              <a:solidFill>
                <a:srgbClr val="000000"/>
              </a:solidFill>
              <a:latin typeface="Calibri"/>
            </a:endParaRPr>
          </a:p>
        </p:txBody>
      </p:sp>
      <p:grpSp>
        <p:nvGrpSpPr>
          <p:cNvPr id="2" name="Gruppieren 1" descr="Illustration of a group of stylized person icons in purple and green. A grey figure at the top points with arrows to several circled individuals in the rows below, highlighting selected participants from the larger group">
            <a:extLst>
              <a:ext uri="{FF2B5EF4-FFF2-40B4-BE49-F238E27FC236}">
                <a16:creationId xmlns:a16="http://schemas.microsoft.com/office/drawing/2014/main" id="{E4F41BB7-470E-4FDF-9B2A-FF1DC431CBF7}"/>
              </a:ext>
            </a:extLst>
          </p:cNvPr>
          <p:cNvGrpSpPr/>
          <p:nvPr/>
        </p:nvGrpSpPr>
        <p:grpSpPr>
          <a:xfrm>
            <a:off x="7574760" y="1122840"/>
            <a:ext cx="3886920" cy="2088720"/>
            <a:chOff x="7574760" y="1122840"/>
            <a:chExt cx="3886920" cy="2088720"/>
          </a:xfrm>
        </p:grpSpPr>
        <p:pic>
          <p:nvPicPr>
            <p:cNvPr id="706" name="Grafik 7">
              <a:extLst>
                <a:ext uri="{C183D7F6-B498-43B3-948B-1728B52AA6E4}">
                  <adec:decorative xmlns:adec="http://schemas.microsoft.com/office/drawing/2017/decorative" val="1"/>
                </a:ext>
              </a:extLst>
            </p:cNvPr>
            <p:cNvPicPr/>
            <p:nvPr/>
          </p:nvPicPr>
          <p:blipFill>
            <a:blip r:embed="rId6"/>
            <a:stretch/>
          </p:blipFill>
          <p:spPr>
            <a:xfrm>
              <a:off x="8385480" y="2254680"/>
              <a:ext cx="430560" cy="430560"/>
            </a:xfrm>
            <a:prstGeom prst="rect">
              <a:avLst/>
            </a:prstGeom>
            <a:noFill/>
            <a:ln w="0">
              <a:noFill/>
            </a:ln>
          </p:spPr>
        </p:pic>
        <p:pic>
          <p:nvPicPr>
            <p:cNvPr id="707" name="Grafik 10">
              <a:extLst>
                <a:ext uri="{C183D7F6-B498-43B3-948B-1728B52AA6E4}">
                  <adec:decorative xmlns:adec="http://schemas.microsoft.com/office/drawing/2017/decorative" val="1"/>
                </a:ext>
              </a:extLst>
            </p:cNvPr>
            <p:cNvPicPr/>
            <p:nvPr/>
          </p:nvPicPr>
          <p:blipFill>
            <a:blip r:embed="rId7"/>
            <a:stretch/>
          </p:blipFill>
          <p:spPr>
            <a:xfrm>
              <a:off x="7845120" y="2210760"/>
              <a:ext cx="430560" cy="430560"/>
            </a:xfrm>
            <a:prstGeom prst="rect">
              <a:avLst/>
            </a:prstGeom>
            <a:noFill/>
            <a:ln w="0">
              <a:noFill/>
            </a:ln>
          </p:spPr>
        </p:pic>
        <p:pic>
          <p:nvPicPr>
            <p:cNvPr id="708" name="Grafik 11">
              <a:extLst>
                <a:ext uri="{C183D7F6-B498-43B3-948B-1728B52AA6E4}">
                  <adec:decorative xmlns:adec="http://schemas.microsoft.com/office/drawing/2017/decorative" val="1"/>
                </a:ext>
              </a:extLst>
            </p:cNvPr>
            <p:cNvPicPr/>
            <p:nvPr/>
          </p:nvPicPr>
          <p:blipFill>
            <a:blip r:embed="rId6"/>
            <a:stretch/>
          </p:blipFill>
          <p:spPr>
            <a:xfrm>
              <a:off x="9482760" y="2315520"/>
              <a:ext cx="430560" cy="430560"/>
            </a:xfrm>
            <a:prstGeom prst="rect">
              <a:avLst/>
            </a:prstGeom>
            <a:noFill/>
            <a:ln w="0">
              <a:noFill/>
            </a:ln>
          </p:spPr>
        </p:pic>
        <p:pic>
          <p:nvPicPr>
            <p:cNvPr id="709" name="Grafik 12">
              <a:extLst>
                <a:ext uri="{C183D7F6-B498-43B3-948B-1728B52AA6E4}">
                  <adec:decorative xmlns:adec="http://schemas.microsoft.com/office/drawing/2017/decorative" val="1"/>
                </a:ext>
              </a:extLst>
            </p:cNvPr>
            <p:cNvPicPr/>
            <p:nvPr/>
          </p:nvPicPr>
          <p:blipFill>
            <a:blip r:embed="rId7"/>
            <a:stretch/>
          </p:blipFill>
          <p:spPr>
            <a:xfrm>
              <a:off x="8184240" y="1665000"/>
              <a:ext cx="430560" cy="430560"/>
            </a:xfrm>
            <a:prstGeom prst="rect">
              <a:avLst/>
            </a:prstGeom>
            <a:noFill/>
            <a:ln w="0">
              <a:noFill/>
            </a:ln>
          </p:spPr>
        </p:pic>
        <p:pic>
          <p:nvPicPr>
            <p:cNvPr id="710" name="Grafik 13">
              <a:extLst>
                <a:ext uri="{C183D7F6-B498-43B3-948B-1728B52AA6E4}">
                  <adec:decorative xmlns:adec="http://schemas.microsoft.com/office/drawing/2017/decorative" val="1"/>
                </a:ext>
              </a:extLst>
            </p:cNvPr>
            <p:cNvPicPr/>
            <p:nvPr/>
          </p:nvPicPr>
          <p:blipFill>
            <a:blip r:embed="rId6"/>
            <a:stretch/>
          </p:blipFill>
          <p:spPr>
            <a:xfrm>
              <a:off x="10416600" y="1706760"/>
              <a:ext cx="430560" cy="430560"/>
            </a:xfrm>
            <a:prstGeom prst="rect">
              <a:avLst/>
            </a:prstGeom>
            <a:noFill/>
            <a:ln w="0">
              <a:noFill/>
            </a:ln>
          </p:spPr>
        </p:pic>
        <p:pic>
          <p:nvPicPr>
            <p:cNvPr id="711" name="Grafik 14">
              <a:extLst>
                <a:ext uri="{C183D7F6-B498-43B3-948B-1728B52AA6E4}">
                  <adec:decorative xmlns:adec="http://schemas.microsoft.com/office/drawing/2017/decorative" val="1"/>
                </a:ext>
              </a:extLst>
            </p:cNvPr>
            <p:cNvPicPr/>
            <p:nvPr/>
          </p:nvPicPr>
          <p:blipFill>
            <a:blip r:embed="rId7"/>
            <a:stretch/>
          </p:blipFill>
          <p:spPr>
            <a:xfrm>
              <a:off x="8724600" y="1707480"/>
              <a:ext cx="430560" cy="430560"/>
            </a:xfrm>
            <a:prstGeom prst="rect">
              <a:avLst/>
            </a:prstGeom>
            <a:noFill/>
            <a:ln w="0">
              <a:noFill/>
            </a:ln>
          </p:spPr>
        </p:pic>
        <p:pic>
          <p:nvPicPr>
            <p:cNvPr id="712" name="Grafik 15">
              <a:extLst>
                <a:ext uri="{C183D7F6-B498-43B3-948B-1728B52AA6E4}">
                  <adec:decorative xmlns:adec="http://schemas.microsoft.com/office/drawing/2017/decorative" val="1"/>
                </a:ext>
              </a:extLst>
            </p:cNvPr>
            <p:cNvPicPr/>
            <p:nvPr/>
          </p:nvPicPr>
          <p:blipFill>
            <a:blip r:embed="rId6"/>
            <a:stretch/>
          </p:blipFill>
          <p:spPr>
            <a:xfrm>
              <a:off x="9835560" y="1721880"/>
              <a:ext cx="430560" cy="430560"/>
            </a:xfrm>
            <a:prstGeom prst="rect">
              <a:avLst/>
            </a:prstGeom>
            <a:noFill/>
            <a:ln w="0">
              <a:noFill/>
            </a:ln>
          </p:spPr>
        </p:pic>
        <p:pic>
          <p:nvPicPr>
            <p:cNvPr id="713" name="Grafik 16">
              <a:extLst>
                <a:ext uri="{C183D7F6-B498-43B3-948B-1728B52AA6E4}">
                  <adec:decorative xmlns:adec="http://schemas.microsoft.com/office/drawing/2017/decorative" val="1"/>
                </a:ext>
              </a:extLst>
            </p:cNvPr>
            <p:cNvPicPr/>
            <p:nvPr/>
          </p:nvPicPr>
          <p:blipFill>
            <a:blip r:embed="rId7"/>
            <a:stretch/>
          </p:blipFill>
          <p:spPr>
            <a:xfrm>
              <a:off x="10077840" y="2217960"/>
              <a:ext cx="430560" cy="430560"/>
            </a:xfrm>
            <a:prstGeom prst="rect">
              <a:avLst/>
            </a:prstGeom>
            <a:noFill/>
            <a:ln w="0">
              <a:noFill/>
            </a:ln>
          </p:spPr>
        </p:pic>
        <p:pic>
          <p:nvPicPr>
            <p:cNvPr id="714" name="Grafik 17">
              <a:extLst>
                <a:ext uri="{C183D7F6-B498-43B3-948B-1728B52AA6E4}">
                  <adec:decorative xmlns:adec="http://schemas.microsoft.com/office/drawing/2017/decorative" val="1"/>
                </a:ext>
              </a:extLst>
            </p:cNvPr>
            <p:cNvPicPr/>
            <p:nvPr/>
          </p:nvPicPr>
          <p:blipFill>
            <a:blip r:embed="rId7"/>
            <a:stretch/>
          </p:blipFill>
          <p:spPr>
            <a:xfrm>
              <a:off x="10623240" y="2099520"/>
              <a:ext cx="430560" cy="430560"/>
            </a:xfrm>
            <a:prstGeom prst="rect">
              <a:avLst/>
            </a:prstGeom>
            <a:noFill/>
            <a:ln w="0">
              <a:noFill/>
            </a:ln>
          </p:spPr>
        </p:pic>
        <p:pic>
          <p:nvPicPr>
            <p:cNvPr id="715" name="Grafik 18">
              <a:extLst>
                <a:ext uri="{C183D7F6-B498-43B3-948B-1728B52AA6E4}">
                  <adec:decorative xmlns:adec="http://schemas.microsoft.com/office/drawing/2017/decorative" val="1"/>
                </a:ext>
              </a:extLst>
            </p:cNvPr>
            <p:cNvPicPr/>
            <p:nvPr/>
          </p:nvPicPr>
          <p:blipFill>
            <a:blip r:embed="rId6"/>
            <a:stretch/>
          </p:blipFill>
          <p:spPr>
            <a:xfrm>
              <a:off x="11031120" y="1694880"/>
              <a:ext cx="430560" cy="430560"/>
            </a:xfrm>
            <a:prstGeom prst="rect">
              <a:avLst/>
            </a:prstGeom>
            <a:noFill/>
            <a:ln w="0">
              <a:noFill/>
            </a:ln>
          </p:spPr>
        </p:pic>
        <p:pic>
          <p:nvPicPr>
            <p:cNvPr id="716" name="Grafik 19">
              <a:extLst>
                <a:ext uri="{C183D7F6-B498-43B3-948B-1728B52AA6E4}">
                  <adec:decorative xmlns:adec="http://schemas.microsoft.com/office/drawing/2017/decorative" val="1"/>
                </a:ext>
              </a:extLst>
            </p:cNvPr>
            <p:cNvPicPr/>
            <p:nvPr/>
          </p:nvPicPr>
          <p:blipFill>
            <a:blip r:embed="rId7"/>
            <a:stretch/>
          </p:blipFill>
          <p:spPr>
            <a:xfrm>
              <a:off x="7574760" y="1599480"/>
              <a:ext cx="430560" cy="430560"/>
            </a:xfrm>
            <a:prstGeom prst="rect">
              <a:avLst/>
            </a:prstGeom>
            <a:noFill/>
            <a:ln w="0">
              <a:noFill/>
            </a:ln>
          </p:spPr>
        </p:pic>
        <p:pic>
          <p:nvPicPr>
            <p:cNvPr id="717" name="Grafik 20">
              <a:extLst>
                <a:ext uri="{C183D7F6-B498-43B3-948B-1728B52AA6E4}">
                  <adec:decorative xmlns:adec="http://schemas.microsoft.com/office/drawing/2017/decorative" val="1"/>
                </a:ext>
              </a:extLst>
            </p:cNvPr>
            <p:cNvPicPr/>
            <p:nvPr/>
          </p:nvPicPr>
          <p:blipFill>
            <a:blip r:embed="rId6"/>
            <a:stretch/>
          </p:blipFill>
          <p:spPr>
            <a:xfrm>
              <a:off x="8966520" y="2328480"/>
              <a:ext cx="430560" cy="430560"/>
            </a:xfrm>
            <a:prstGeom prst="rect">
              <a:avLst/>
            </a:prstGeom>
            <a:noFill/>
            <a:ln w="0">
              <a:noFill/>
            </a:ln>
          </p:spPr>
        </p:pic>
        <p:pic>
          <p:nvPicPr>
            <p:cNvPr id="718" name="Grafik 21">
              <a:extLst>
                <a:ext uri="{C183D7F6-B498-43B3-948B-1728B52AA6E4}">
                  <adec:decorative xmlns:adec="http://schemas.microsoft.com/office/drawing/2017/decorative" val="1"/>
                </a:ext>
              </a:extLst>
            </p:cNvPr>
            <p:cNvPicPr/>
            <p:nvPr/>
          </p:nvPicPr>
          <p:blipFill>
            <a:blip r:embed="rId7"/>
            <a:stretch/>
          </p:blipFill>
          <p:spPr>
            <a:xfrm>
              <a:off x="8727480" y="2747520"/>
              <a:ext cx="430560" cy="430560"/>
            </a:xfrm>
            <a:prstGeom prst="rect">
              <a:avLst/>
            </a:prstGeom>
            <a:noFill/>
            <a:ln w="0">
              <a:noFill/>
            </a:ln>
          </p:spPr>
        </p:pic>
        <p:pic>
          <p:nvPicPr>
            <p:cNvPr id="719" name="Grafik 22">
              <a:extLst>
                <a:ext uri="{C183D7F6-B498-43B3-948B-1728B52AA6E4}">
                  <adec:decorative xmlns:adec="http://schemas.microsoft.com/office/drawing/2017/decorative" val="1"/>
                </a:ext>
              </a:extLst>
            </p:cNvPr>
            <p:cNvPicPr/>
            <p:nvPr/>
          </p:nvPicPr>
          <p:blipFill>
            <a:blip r:embed="rId7"/>
            <a:stretch/>
          </p:blipFill>
          <p:spPr>
            <a:xfrm>
              <a:off x="9482760" y="2781000"/>
              <a:ext cx="430560" cy="430560"/>
            </a:xfrm>
            <a:prstGeom prst="rect">
              <a:avLst/>
            </a:prstGeom>
            <a:noFill/>
            <a:ln w="0">
              <a:noFill/>
            </a:ln>
          </p:spPr>
        </p:pic>
        <p:pic>
          <p:nvPicPr>
            <p:cNvPr id="720" name="Grafik 23">
              <a:extLst>
                <a:ext uri="{C183D7F6-B498-43B3-948B-1728B52AA6E4}">
                  <adec:decorative xmlns:adec="http://schemas.microsoft.com/office/drawing/2017/decorative" val="1"/>
                </a:ext>
              </a:extLst>
            </p:cNvPr>
            <p:cNvPicPr/>
            <p:nvPr/>
          </p:nvPicPr>
          <p:blipFill>
            <a:blip r:embed="rId7"/>
            <a:stretch/>
          </p:blipFill>
          <p:spPr>
            <a:xfrm>
              <a:off x="10082520" y="2771280"/>
              <a:ext cx="430560" cy="430560"/>
            </a:xfrm>
            <a:prstGeom prst="rect">
              <a:avLst/>
            </a:prstGeom>
            <a:noFill/>
            <a:ln w="0">
              <a:noFill/>
            </a:ln>
          </p:spPr>
        </p:pic>
        <p:sp>
          <p:nvSpPr>
            <p:cNvPr id="721" name="Ellipse 25">
              <a:extLst>
                <a:ext uri="{C183D7F6-B498-43B3-948B-1728B52AA6E4}">
                  <adec:decorative xmlns:adec="http://schemas.microsoft.com/office/drawing/2017/decorative" val="1"/>
                </a:ext>
              </a:extLst>
            </p:cNvPr>
            <p:cNvSpPr/>
            <p:nvPr/>
          </p:nvSpPr>
          <p:spPr>
            <a:xfrm>
              <a:off x="9289080" y="173556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22" name="Ellipse 26">
              <a:extLst>
                <a:ext uri="{C183D7F6-B498-43B3-948B-1728B52AA6E4}">
                  <adec:decorative xmlns:adec="http://schemas.microsoft.com/office/drawing/2017/decorative" val="1"/>
                </a:ext>
              </a:extLst>
            </p:cNvPr>
            <p:cNvSpPr/>
            <p:nvPr/>
          </p:nvSpPr>
          <p:spPr>
            <a:xfrm>
              <a:off x="10431360" y="164664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23" name="Ellipse 27">
              <a:extLst>
                <a:ext uri="{C183D7F6-B498-43B3-948B-1728B52AA6E4}">
                  <adec:decorative xmlns:adec="http://schemas.microsoft.com/office/drawing/2017/decorative" val="1"/>
                </a:ext>
              </a:extLst>
            </p:cNvPr>
            <p:cNvSpPr/>
            <p:nvPr/>
          </p:nvSpPr>
          <p:spPr>
            <a:xfrm>
              <a:off x="9860760" y="168804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24" name="Ellipse 28">
              <a:extLst>
                <a:ext uri="{C183D7F6-B498-43B3-948B-1728B52AA6E4}">
                  <adec:decorative xmlns:adec="http://schemas.microsoft.com/office/drawing/2017/decorative" val="1"/>
                </a:ext>
              </a:extLst>
            </p:cNvPr>
            <p:cNvSpPr/>
            <p:nvPr/>
          </p:nvSpPr>
          <p:spPr>
            <a:xfrm>
              <a:off x="8189640" y="16117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25" name="Ellipse 29">
              <a:extLst>
                <a:ext uri="{C183D7F6-B498-43B3-948B-1728B52AA6E4}">
                  <adec:decorative xmlns:adec="http://schemas.microsoft.com/office/drawing/2017/decorative" val="1"/>
                </a:ext>
              </a:extLst>
            </p:cNvPr>
            <p:cNvSpPr/>
            <p:nvPr/>
          </p:nvSpPr>
          <p:spPr>
            <a:xfrm>
              <a:off x="8740440" y="16459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726" name="Grafik 30" descr="One person symbol in grey at the top. Arrows are pointing to some other green and lavender coloured person symbols below. The sixteen person symbols are organized in three rows. Some in the first row underneath the grey person symbol are circled. "/>
            <p:cNvPicPr/>
            <p:nvPr/>
          </p:nvPicPr>
          <p:blipFill>
            <a:blip r:embed="rId8">
              <a:extLst>
                <a:ext uri="{96DAC541-7B7A-43D3-8B79-37D633B846F1}">
                  <asvg:svgBlip xmlns:asvg="http://schemas.microsoft.com/office/drawing/2016/SVG/main" r:embed="rId9"/>
                </a:ext>
              </a:extLst>
            </a:blip>
            <a:stretch/>
          </p:blipFill>
          <p:spPr>
            <a:xfrm>
              <a:off x="9318960" y="1122840"/>
              <a:ext cx="430560" cy="430560"/>
            </a:xfrm>
            <a:prstGeom prst="rect">
              <a:avLst/>
            </a:prstGeom>
            <a:noFill/>
            <a:ln w="0">
              <a:noFill/>
            </a:ln>
          </p:spPr>
        </p:pic>
        <p:pic>
          <p:nvPicPr>
            <p:cNvPr id="727" name="Grafik 31">
              <a:extLst>
                <a:ext uri="{C183D7F6-B498-43B3-948B-1728B52AA6E4}">
                  <adec:decorative xmlns:adec="http://schemas.microsoft.com/office/drawing/2017/decorative" val="1"/>
                </a:ext>
              </a:extLst>
            </p:cNvPr>
            <p:cNvPicPr/>
            <p:nvPr/>
          </p:nvPicPr>
          <p:blipFill>
            <a:blip r:embed="rId7"/>
            <a:stretch/>
          </p:blipFill>
          <p:spPr>
            <a:xfrm>
              <a:off x="9264240" y="1789920"/>
              <a:ext cx="430560" cy="430560"/>
            </a:xfrm>
            <a:prstGeom prst="rect">
              <a:avLst/>
            </a:prstGeom>
            <a:noFill/>
            <a:ln w="0">
              <a:noFill/>
            </a:ln>
          </p:spPr>
        </p:pic>
        <p:cxnSp>
          <p:nvCxnSpPr>
            <p:cNvPr id="728" name="Gerade Verbindung mit Pfeil 32">
              <a:extLst>
                <a:ext uri="{C183D7F6-B498-43B3-948B-1728B52AA6E4}">
                  <adec:decorative xmlns:adec="http://schemas.microsoft.com/office/drawing/2017/decorative" val="1"/>
                </a:ext>
              </a:extLst>
            </p:cNvPr>
            <p:cNvCxnSpPr/>
            <p:nvPr/>
          </p:nvCxnSpPr>
          <p:spPr>
            <a:xfrm>
              <a:off x="9860400" y="1338840"/>
              <a:ext cx="650880" cy="273960"/>
            </a:xfrm>
            <a:prstGeom prst="straightConnector1">
              <a:avLst/>
            </a:prstGeom>
            <a:ln w="0">
              <a:solidFill>
                <a:srgbClr val="4472C4"/>
              </a:solidFill>
              <a:tailEnd type="triangle" w="med" len="med"/>
            </a:ln>
          </p:spPr>
        </p:cxnSp>
        <p:cxnSp>
          <p:nvCxnSpPr>
            <p:cNvPr id="729" name="Gerade Verbindung mit Pfeil 33">
              <a:extLst>
                <a:ext uri="{C183D7F6-B498-43B3-948B-1728B52AA6E4}">
                  <adec:decorative xmlns:adec="http://schemas.microsoft.com/office/drawing/2017/decorative" val="1"/>
                </a:ext>
              </a:extLst>
            </p:cNvPr>
            <p:cNvCxnSpPr/>
            <p:nvPr/>
          </p:nvCxnSpPr>
          <p:spPr>
            <a:xfrm>
              <a:off x="9768240" y="1491120"/>
              <a:ext cx="147600" cy="155160"/>
            </a:xfrm>
            <a:prstGeom prst="straightConnector1">
              <a:avLst/>
            </a:prstGeom>
            <a:ln w="0">
              <a:solidFill>
                <a:srgbClr val="4472C4"/>
              </a:solidFill>
              <a:tailEnd type="triangle" w="med" len="med"/>
            </a:ln>
          </p:spPr>
        </p:cxnSp>
        <p:cxnSp>
          <p:nvCxnSpPr>
            <p:cNvPr id="730" name="Gerade Verbindung mit Pfeil 35">
              <a:extLst>
                <a:ext uri="{C183D7F6-B498-43B3-948B-1728B52AA6E4}">
                  <adec:decorative xmlns:adec="http://schemas.microsoft.com/office/drawing/2017/decorative" val="1"/>
                </a:ext>
              </a:extLst>
            </p:cNvPr>
            <p:cNvCxnSpPr/>
            <p:nvPr/>
          </p:nvCxnSpPr>
          <p:spPr>
            <a:xfrm flipH="1">
              <a:off x="8531640" y="1285560"/>
              <a:ext cx="678960" cy="251640"/>
            </a:xfrm>
            <a:prstGeom prst="straightConnector1">
              <a:avLst/>
            </a:prstGeom>
            <a:ln w="0">
              <a:solidFill>
                <a:srgbClr val="4472C4"/>
              </a:solidFill>
              <a:tailEnd type="triangle" w="med" len="med"/>
            </a:ln>
          </p:spPr>
        </p:cxnSp>
        <p:cxnSp>
          <p:nvCxnSpPr>
            <p:cNvPr id="731" name="Gerade Verbindung mit Pfeil 38">
              <a:extLst>
                <a:ext uri="{C183D7F6-B498-43B3-948B-1728B52AA6E4}">
                  <adec:decorative xmlns:adec="http://schemas.microsoft.com/office/drawing/2017/decorative" val="1"/>
                </a:ext>
              </a:extLst>
            </p:cNvPr>
            <p:cNvCxnSpPr/>
            <p:nvPr/>
          </p:nvCxnSpPr>
          <p:spPr>
            <a:xfrm flipH="1">
              <a:off x="9021960" y="1465200"/>
              <a:ext cx="260280" cy="119520"/>
            </a:xfrm>
            <a:prstGeom prst="straightConnector1">
              <a:avLst/>
            </a:prstGeom>
            <a:ln w="0">
              <a:solidFill>
                <a:srgbClr val="4472C4"/>
              </a:solidFill>
              <a:tailEnd type="triangle" w="med" len="med"/>
            </a:ln>
          </p:spPr>
        </p:cxnSp>
        <p:cxnSp>
          <p:nvCxnSpPr>
            <p:cNvPr id="732" name="Gerade Verbindung mit Pfeil 40">
              <a:extLst>
                <a:ext uri="{C183D7F6-B498-43B3-948B-1728B52AA6E4}">
                  <adec:decorative xmlns:adec="http://schemas.microsoft.com/office/drawing/2017/decorative" val="1"/>
                </a:ext>
              </a:extLst>
            </p:cNvPr>
            <p:cNvCxnSpPr/>
            <p:nvPr/>
          </p:nvCxnSpPr>
          <p:spPr>
            <a:xfrm flipH="1">
              <a:off x="9473400" y="1521720"/>
              <a:ext cx="8280" cy="180360"/>
            </a:xfrm>
            <a:prstGeom prst="straightConnector1">
              <a:avLst/>
            </a:prstGeom>
            <a:ln w="0">
              <a:solidFill>
                <a:srgbClr val="4472C4"/>
              </a:solidFill>
              <a:tailEnd type="triangle" w="med" len="med"/>
            </a:ln>
          </p:spPr>
        </p:cxnSp>
      </p:grpSp>
      <p:sp>
        <p:nvSpPr>
          <p:cNvPr id="38" name="Textfeld 37" descr="Image source">
            <a:extLst>
              <a:ext uri="{FF2B5EF4-FFF2-40B4-BE49-F238E27FC236}">
                <a16:creationId xmlns:a16="http://schemas.microsoft.com/office/drawing/2014/main" id="{70B33117-A975-4DB5-93EC-F127FA87C9B1}"/>
              </a:ext>
            </a:extLst>
          </p:cNvPr>
          <p:cNvSpPr txBox="1"/>
          <p:nvPr/>
        </p:nvSpPr>
        <p:spPr>
          <a:xfrm>
            <a:off x="9786240" y="948628"/>
            <a:ext cx="2435709" cy="369332"/>
          </a:xfrm>
          <a:prstGeom prst="rect">
            <a:avLst/>
          </a:prstGeom>
          <a:noFill/>
        </p:spPr>
        <p:txBody>
          <a:bodyPr wrap="square">
            <a:spAutoFit/>
          </a:bodyPr>
          <a:lstStyle/>
          <a:p>
            <a:r>
              <a:rPr lang="en-US" sz="600" dirty="0">
                <a:solidFill>
                  <a:schemeClr val="bg1">
                    <a:lumMod val="75000"/>
                  </a:schemeClr>
                </a:solidFill>
                <a:latin typeface="Arial" panose="020B0604020202020204" pitchFamily="34" charset="0"/>
                <a:cs typeface="Arial" panose="020B0604020202020204" pitchFamily="34" charset="0"/>
              </a:rPr>
              <a:t>Adapted from: </a:t>
            </a:r>
            <a:r>
              <a:rPr lang="en-US" sz="600" dirty="0" err="1">
                <a:solidFill>
                  <a:schemeClr val="bg1">
                    <a:lumMod val="75000"/>
                  </a:schemeClr>
                </a:solidFill>
                <a:latin typeface="Arial" panose="020B0604020202020204" pitchFamily="34" charset="0"/>
                <a:cs typeface="Arial" panose="020B0604020202020204" pitchFamily="34" charset="0"/>
              </a:rPr>
              <a:t>Scribbr</a:t>
            </a:r>
            <a:r>
              <a:rPr lang="en-US" sz="600" dirty="0">
                <a:solidFill>
                  <a:schemeClr val="bg1">
                    <a:lumMod val="75000"/>
                  </a:schemeClr>
                </a:solidFill>
                <a:latin typeface="Arial" panose="020B0604020202020204" pitchFamily="34" charset="0"/>
                <a:cs typeface="Arial" panose="020B0604020202020204" pitchFamily="34" charset="0"/>
              </a:rPr>
              <a:t>. (n.d.). </a:t>
            </a:r>
            <a:r>
              <a:rPr lang="en-US" sz="600" i="1" dirty="0">
                <a:solidFill>
                  <a:schemeClr val="bg1">
                    <a:lumMod val="75000"/>
                  </a:schemeClr>
                </a:solidFill>
                <a:latin typeface="Arial" panose="020B0604020202020204" pitchFamily="34" charset="0"/>
                <a:cs typeface="Arial" panose="020B0604020202020204" pitchFamily="34" charset="0"/>
              </a:rPr>
              <a:t>Sampling methods</a:t>
            </a:r>
            <a:r>
              <a:rPr lang="en-US" sz="600" dirty="0">
                <a:solidFill>
                  <a:schemeClr val="bg1">
                    <a:lumMod val="75000"/>
                  </a:schemeClr>
                </a:solidFill>
                <a:latin typeface="Arial" panose="020B0604020202020204" pitchFamily="34" charset="0"/>
                <a:cs typeface="Arial" panose="020B0604020202020204" pitchFamily="34" charset="0"/>
              </a:rPr>
              <a:t>. Retrieved July 9, 2025, from </a:t>
            </a:r>
            <a:r>
              <a:rPr lang="en-US" sz="600" dirty="0">
                <a:solidFill>
                  <a:schemeClr val="bg1">
                    <a:lumMod val="75000"/>
                  </a:schemeClr>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https://www.scribbr.com/methodology/sampling-methods/</a:t>
            </a:r>
            <a:endParaRPr lang="en-US" sz="600" dirty="0">
              <a:solidFill>
                <a:schemeClr val="bg1">
                  <a:lumMod val="75000"/>
                </a:schemeClr>
              </a:solidFill>
              <a:latin typeface="Arial" panose="020B0604020202020204" pitchFamily="34" charset="0"/>
              <a:cs typeface="Arial" panose="020B0604020202020204" pitchFamily="34" charset="0"/>
            </a:endParaRPr>
          </a:p>
        </p:txBody>
      </p:sp>
      <p:sp>
        <p:nvSpPr>
          <p:cNvPr id="734" name="Textfeld 43"/>
          <p:cNvSpPr/>
          <p:nvPr/>
        </p:nvSpPr>
        <p:spPr>
          <a:xfrm>
            <a:off x="407520" y="2775240"/>
            <a:ext cx="5329440" cy="3488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How?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Post the survey on a website, social media, or email it to a readily available contact list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Anyone who comes across the survey link to participate</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A university professor conducts a web survey on study habits and shares the survey link in her classes and through her department’s online student portal. </a:t>
            </a:r>
            <a:endParaRPr lang="en-US" sz="1800" b="0" strike="noStrike" spc="-1" dirty="0">
              <a:solidFill>
                <a:srgbClr val="000000"/>
              </a:solidFill>
              <a:latin typeface="Calibri"/>
            </a:endParaRPr>
          </a:p>
        </p:txBody>
      </p:sp>
      <p:sp>
        <p:nvSpPr>
          <p:cNvPr id="736" name="Textfeld 45"/>
          <p:cNvSpPr/>
          <p:nvPr/>
        </p:nvSpPr>
        <p:spPr>
          <a:xfrm>
            <a:off x="5591880" y="2853000"/>
            <a:ext cx="6096600" cy="371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Quick and easy to reach respondents.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Cost-effective as it requires minimal resources and outreach.</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time and resources are limited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For exploratory or pilot studies, such as testing new survey questions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representativity is less important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targeting specific website visitors or communities</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738"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739"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74ABACE2-DAD5-4D6B-AD4C-3750E961F18E}" type="slidenum">
              <a:rPr lang="en-US" sz="1200" b="0" strike="noStrike" spc="-1" smtClean="0">
                <a:solidFill>
                  <a:schemeClr val="lt1">
                    <a:lumMod val="50000"/>
                  </a:schemeClr>
                </a:solidFill>
              </a:rPr>
              <a:t>38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2490097E-F1C4-4D0C-9768-8D389B9C0106}"/>
              </a:ext>
            </a:extLst>
          </p:cNvPr>
          <p:cNvSpPr>
            <a:spLocks noGrp="1"/>
          </p:cNvSpPr>
          <p:nvPr>
            <p:ph type="title"/>
          </p:nvPr>
        </p:nvSpPr>
        <p:spPr>
          <a:xfrm>
            <a:off x="373320" y="208620"/>
            <a:ext cx="3866000" cy="558360"/>
          </a:xfrm>
        </p:spPr>
        <p:txBody>
          <a:bodyPr/>
          <a:lstStyle/>
          <a:p>
            <a:r>
              <a:rPr lang="en-US" sz="2400" dirty="0">
                <a:solidFill>
                  <a:schemeClr val="bg1"/>
                </a:solidFill>
                <a:latin typeface="Arial" panose="020B0604020202020204" pitchFamily="34" charset="0"/>
                <a:cs typeface="Arial" panose="020B0604020202020204" pitchFamily="34" charset="0"/>
              </a:rPr>
              <a:t>Non-probability Sampling</a:t>
            </a:r>
          </a:p>
        </p:txBody>
      </p:sp>
      <p:pic>
        <p:nvPicPr>
          <p:cNvPr id="740"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744" name="Rechteck 44"/>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Quota Sampling</a:t>
            </a:r>
            <a:endParaRPr lang="en-US" sz="2800" b="0" strike="noStrike" spc="-1" dirty="0">
              <a:solidFill>
                <a:srgbClr val="000000"/>
              </a:solidFill>
              <a:latin typeface="Calibri"/>
            </a:endParaRPr>
          </a:p>
        </p:txBody>
      </p:sp>
      <p:sp>
        <p:nvSpPr>
          <p:cNvPr id="742" name="Textfeld 42"/>
          <p:cNvSpPr/>
          <p:nvPr/>
        </p:nvSpPr>
        <p:spPr>
          <a:xfrm>
            <a:off x="448560" y="1688760"/>
            <a:ext cx="535788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The target population is divided into subgroups, and a </a:t>
            </a:r>
            <a:r>
              <a:rPr lang="en-US" sz="1800" b="1" strike="noStrike" spc="-1" dirty="0">
                <a:solidFill>
                  <a:schemeClr val="dk1"/>
                </a:solidFill>
                <a:latin typeface="Arial"/>
                <a:ea typeface="Arial"/>
              </a:rPr>
              <a:t>specified quota of responses </a:t>
            </a:r>
            <a:r>
              <a:rPr lang="en-US" sz="1800" b="0" strike="noStrike" spc="-1" dirty="0">
                <a:solidFill>
                  <a:schemeClr val="dk1"/>
                </a:solidFill>
                <a:latin typeface="Arial"/>
                <a:ea typeface="Arial"/>
              </a:rPr>
              <a:t>is sought from each group. Selection within each group is not random.</a:t>
            </a:r>
            <a:endParaRPr lang="en-US" sz="1800" b="0" strike="noStrike" spc="-1" dirty="0">
              <a:solidFill>
                <a:srgbClr val="000000"/>
              </a:solidFill>
              <a:latin typeface="Calibri"/>
            </a:endParaRPr>
          </a:p>
        </p:txBody>
      </p:sp>
      <p:sp>
        <p:nvSpPr>
          <p:cNvPr id="743" name="Textfeld 43"/>
          <p:cNvSpPr/>
          <p:nvPr/>
        </p:nvSpPr>
        <p:spPr>
          <a:xfrm>
            <a:off x="407520" y="3062160"/>
            <a:ext cx="5329440" cy="3488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How?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Set quotas for specific demographic groups (e.g., age, gender) based on survey needs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use screening questions to filter and recruit respondents until each quota is filled </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A researcher uses an online survey platform to recruit respondents and tracks ages quotas in real-time, stopping data collection for each age group once the quota is met.</a:t>
            </a:r>
            <a:endParaRPr lang="en-US" sz="1800" b="0" strike="noStrike" spc="-1" dirty="0">
              <a:solidFill>
                <a:srgbClr val="000000"/>
              </a:solidFill>
              <a:latin typeface="Calibri"/>
            </a:endParaRPr>
          </a:p>
        </p:txBody>
      </p:sp>
      <p:sp>
        <p:nvSpPr>
          <p:cNvPr id="745" name="Textfeld 45"/>
          <p:cNvSpPr/>
          <p:nvPr/>
        </p:nvSpPr>
        <p:spPr>
          <a:xfrm>
            <a:off x="5758560" y="3195360"/>
            <a:ext cx="6096600" cy="294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More structured than convenience sampling and helps balance the sample.</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it’s important to compare subgroups (e.g., comparing opinions by age or gender).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complete random sampling is impractical, but you still want proportional representation.</a:t>
            </a:r>
            <a:endParaRPr lang="en-US" sz="1800" b="0" strike="noStrike" spc="-1" dirty="0">
              <a:solidFill>
                <a:srgbClr val="000000"/>
              </a:solidFill>
              <a:latin typeface="Calibri"/>
            </a:endParaRPr>
          </a:p>
        </p:txBody>
      </p:sp>
      <p:grpSp>
        <p:nvGrpSpPr>
          <p:cNvPr id="3" name="Gruppieren 2" descr="Illustration of two groups of stylized person icons, purple on the left and green on the right. A grey figure at the top points with arrows to selected individuals circled within each group, indicating chosen participants from both sides">
            <a:extLst>
              <a:ext uri="{FF2B5EF4-FFF2-40B4-BE49-F238E27FC236}">
                <a16:creationId xmlns:a16="http://schemas.microsoft.com/office/drawing/2014/main" id="{3F3FA82E-65BA-4EE8-A237-BA382827AE39}"/>
              </a:ext>
            </a:extLst>
          </p:cNvPr>
          <p:cNvGrpSpPr/>
          <p:nvPr/>
        </p:nvGrpSpPr>
        <p:grpSpPr>
          <a:xfrm>
            <a:off x="7850160" y="1122840"/>
            <a:ext cx="3009960" cy="1333440"/>
            <a:chOff x="7850160" y="1122840"/>
            <a:chExt cx="3009960" cy="1333440"/>
          </a:xfrm>
        </p:grpSpPr>
        <p:pic>
          <p:nvPicPr>
            <p:cNvPr id="746" name="Grafik 39">
              <a:extLst>
                <a:ext uri="{C183D7F6-B498-43B3-948B-1728B52AA6E4}">
                  <adec:decorative xmlns:adec="http://schemas.microsoft.com/office/drawing/2017/decorative" val="1"/>
                </a:ext>
              </a:extLst>
            </p:cNvPr>
            <p:cNvPicPr/>
            <p:nvPr/>
          </p:nvPicPr>
          <p:blipFill>
            <a:blip r:embed="rId6"/>
            <a:stretch/>
          </p:blipFill>
          <p:spPr>
            <a:xfrm>
              <a:off x="8137800" y="1438200"/>
              <a:ext cx="430560" cy="430560"/>
            </a:xfrm>
            <a:prstGeom prst="rect">
              <a:avLst/>
            </a:prstGeom>
            <a:noFill/>
            <a:ln w="0">
              <a:noFill/>
            </a:ln>
          </p:spPr>
        </p:pic>
        <p:pic>
          <p:nvPicPr>
            <p:cNvPr id="747" name="Grafik 41">
              <a:extLst>
                <a:ext uri="{C183D7F6-B498-43B3-948B-1728B52AA6E4}">
                  <adec:decorative xmlns:adec="http://schemas.microsoft.com/office/drawing/2017/decorative" val="1"/>
                </a:ext>
              </a:extLst>
            </p:cNvPr>
            <p:cNvPicPr/>
            <p:nvPr/>
          </p:nvPicPr>
          <p:blipFill>
            <a:blip r:embed="rId7"/>
            <a:stretch/>
          </p:blipFill>
          <p:spPr>
            <a:xfrm>
              <a:off x="10429560" y="1490040"/>
              <a:ext cx="430560" cy="430560"/>
            </a:xfrm>
            <a:prstGeom prst="rect">
              <a:avLst/>
            </a:prstGeom>
            <a:noFill/>
            <a:ln w="0">
              <a:noFill/>
            </a:ln>
          </p:spPr>
        </p:pic>
        <p:pic>
          <p:nvPicPr>
            <p:cNvPr id="748" name="Grafik 46">
              <a:extLst>
                <a:ext uri="{C183D7F6-B498-43B3-948B-1728B52AA6E4}">
                  <adec:decorative xmlns:adec="http://schemas.microsoft.com/office/drawing/2017/decorative" val="1"/>
                </a:ext>
              </a:extLst>
            </p:cNvPr>
            <p:cNvPicPr/>
            <p:nvPr/>
          </p:nvPicPr>
          <p:blipFill>
            <a:blip r:embed="rId6"/>
            <a:stretch/>
          </p:blipFill>
          <p:spPr>
            <a:xfrm>
              <a:off x="8544240" y="1438200"/>
              <a:ext cx="430560" cy="430560"/>
            </a:xfrm>
            <a:prstGeom prst="rect">
              <a:avLst/>
            </a:prstGeom>
            <a:noFill/>
            <a:ln w="0">
              <a:noFill/>
            </a:ln>
          </p:spPr>
        </p:pic>
        <p:pic>
          <p:nvPicPr>
            <p:cNvPr id="749" name="Grafik 47">
              <a:extLst>
                <a:ext uri="{C183D7F6-B498-43B3-948B-1728B52AA6E4}">
                  <adec:decorative xmlns:adec="http://schemas.microsoft.com/office/drawing/2017/decorative" val="1"/>
                </a:ext>
              </a:extLst>
            </p:cNvPr>
            <p:cNvPicPr/>
            <p:nvPr/>
          </p:nvPicPr>
          <p:blipFill>
            <a:blip r:embed="rId7"/>
            <a:stretch/>
          </p:blipFill>
          <p:spPr>
            <a:xfrm>
              <a:off x="10034640" y="1490040"/>
              <a:ext cx="430560" cy="430560"/>
            </a:xfrm>
            <a:prstGeom prst="rect">
              <a:avLst/>
            </a:prstGeom>
            <a:noFill/>
            <a:ln w="0">
              <a:noFill/>
            </a:ln>
          </p:spPr>
        </p:pic>
        <p:pic>
          <p:nvPicPr>
            <p:cNvPr id="750" name="Grafik 48">
              <a:extLst>
                <a:ext uri="{C183D7F6-B498-43B3-948B-1728B52AA6E4}">
                  <adec:decorative xmlns:adec="http://schemas.microsoft.com/office/drawing/2017/decorative" val="1"/>
                </a:ext>
              </a:extLst>
            </p:cNvPr>
            <p:cNvPicPr/>
            <p:nvPr/>
          </p:nvPicPr>
          <p:blipFill>
            <a:blip r:embed="rId6"/>
            <a:stretch/>
          </p:blipFill>
          <p:spPr>
            <a:xfrm>
              <a:off x="8229960" y="1870200"/>
              <a:ext cx="430560" cy="430560"/>
            </a:xfrm>
            <a:prstGeom prst="rect">
              <a:avLst/>
            </a:prstGeom>
            <a:noFill/>
            <a:ln w="0">
              <a:noFill/>
            </a:ln>
          </p:spPr>
        </p:pic>
        <p:pic>
          <p:nvPicPr>
            <p:cNvPr id="751" name="Grafik 49">
              <a:extLst>
                <a:ext uri="{C183D7F6-B498-43B3-948B-1728B52AA6E4}">
                  <adec:decorative xmlns:adec="http://schemas.microsoft.com/office/drawing/2017/decorative" val="1"/>
                </a:ext>
              </a:extLst>
            </p:cNvPr>
            <p:cNvPicPr/>
            <p:nvPr/>
          </p:nvPicPr>
          <p:blipFill>
            <a:blip r:embed="rId6"/>
            <a:stretch/>
          </p:blipFill>
          <p:spPr>
            <a:xfrm>
              <a:off x="8679960" y="1881720"/>
              <a:ext cx="430560" cy="430560"/>
            </a:xfrm>
            <a:prstGeom prst="rect">
              <a:avLst/>
            </a:prstGeom>
            <a:noFill/>
            <a:ln w="0">
              <a:noFill/>
            </a:ln>
          </p:spPr>
        </p:pic>
        <p:pic>
          <p:nvPicPr>
            <p:cNvPr id="752" name="Grafik 50">
              <a:extLst>
                <a:ext uri="{C183D7F6-B498-43B3-948B-1728B52AA6E4}">
                  <adec:decorative xmlns:adec="http://schemas.microsoft.com/office/drawing/2017/decorative" val="1"/>
                </a:ext>
              </a:extLst>
            </p:cNvPr>
            <p:cNvPicPr/>
            <p:nvPr/>
          </p:nvPicPr>
          <p:blipFill>
            <a:blip r:embed="rId7"/>
            <a:stretch/>
          </p:blipFill>
          <p:spPr>
            <a:xfrm>
              <a:off x="10269000" y="1881720"/>
              <a:ext cx="430560" cy="430560"/>
            </a:xfrm>
            <a:prstGeom prst="rect">
              <a:avLst/>
            </a:prstGeom>
            <a:noFill/>
            <a:ln w="0">
              <a:noFill/>
            </a:ln>
          </p:spPr>
        </p:pic>
        <p:pic>
          <p:nvPicPr>
            <p:cNvPr id="753" name="Grafik 51">
              <a:extLst>
                <a:ext uri="{C183D7F6-B498-43B3-948B-1728B52AA6E4}">
                  <adec:decorative xmlns:adec="http://schemas.microsoft.com/office/drawing/2017/decorative" val="1"/>
                </a:ext>
              </a:extLst>
            </p:cNvPr>
            <p:cNvPicPr/>
            <p:nvPr/>
          </p:nvPicPr>
          <p:blipFill>
            <a:blip r:embed="rId6"/>
            <a:stretch/>
          </p:blipFill>
          <p:spPr>
            <a:xfrm>
              <a:off x="7850160" y="1870200"/>
              <a:ext cx="430560" cy="430560"/>
            </a:xfrm>
            <a:prstGeom prst="rect">
              <a:avLst/>
            </a:prstGeom>
            <a:noFill/>
            <a:ln w="0">
              <a:noFill/>
            </a:ln>
          </p:spPr>
        </p:pic>
        <p:pic>
          <p:nvPicPr>
            <p:cNvPr id="754" name="Grafik 52" descr="Nine person symbols in three groups. One person symbol coloured grey at the top with arrows pointing away from it towards the two other groups, where the person symbols are organized by colour. In the lavender coloured group consisting of five person symbols two are circled, while in the green coloured group consisting of three person symbols only one is circled. ">
              <a:extLst>
                <a:ext uri="{C183D7F6-B498-43B3-948B-1728B52AA6E4}">
                  <adec:decorative xmlns:adec="http://schemas.microsoft.com/office/drawing/2017/decorative" val="0"/>
                </a:ext>
              </a:extLst>
            </p:cNvPr>
            <p:cNvPicPr/>
            <p:nvPr/>
          </p:nvPicPr>
          <p:blipFill>
            <a:blip r:embed="rId8"/>
            <a:stretch/>
          </p:blipFill>
          <p:spPr>
            <a:xfrm>
              <a:off x="9318960" y="1122840"/>
              <a:ext cx="430560" cy="430560"/>
            </a:xfrm>
            <a:prstGeom prst="rect">
              <a:avLst/>
            </a:prstGeom>
            <a:noFill/>
            <a:ln w="0">
              <a:noFill/>
            </a:ln>
          </p:spPr>
        </p:pic>
        <p:cxnSp>
          <p:nvCxnSpPr>
            <p:cNvPr id="755" name="Gerade Verbindung mit Pfeil 53">
              <a:extLst>
                <a:ext uri="{C183D7F6-B498-43B3-948B-1728B52AA6E4}">
                  <adec:decorative xmlns:adec="http://schemas.microsoft.com/office/drawing/2017/decorative" val="1"/>
                </a:ext>
              </a:extLst>
            </p:cNvPr>
            <p:cNvCxnSpPr>
              <a:stCxn id="754" idx="3"/>
            </p:cNvCxnSpPr>
            <p:nvPr/>
          </p:nvCxnSpPr>
          <p:spPr>
            <a:xfrm>
              <a:off x="9749880" y="1338120"/>
              <a:ext cx="345240" cy="153360"/>
            </a:xfrm>
            <a:prstGeom prst="straightConnector1">
              <a:avLst/>
            </a:prstGeom>
            <a:ln w="0">
              <a:solidFill>
                <a:srgbClr val="4472C4"/>
              </a:solidFill>
              <a:tailEnd type="triangle" w="med" len="med"/>
            </a:ln>
          </p:spPr>
        </p:cxnSp>
        <p:cxnSp>
          <p:nvCxnSpPr>
            <p:cNvPr id="756" name="Gerade Verbindung mit Pfeil 54">
              <a:extLst>
                <a:ext uri="{C183D7F6-B498-43B3-948B-1728B52AA6E4}">
                  <adec:decorative xmlns:adec="http://schemas.microsoft.com/office/drawing/2017/decorative" val="1"/>
                </a:ext>
              </a:extLst>
            </p:cNvPr>
            <p:cNvCxnSpPr/>
            <p:nvPr/>
          </p:nvCxnSpPr>
          <p:spPr>
            <a:xfrm flipH="1">
              <a:off x="9035280" y="1289160"/>
              <a:ext cx="357480" cy="150120"/>
            </a:xfrm>
            <a:prstGeom prst="straightConnector1">
              <a:avLst/>
            </a:prstGeom>
            <a:ln w="0">
              <a:solidFill>
                <a:srgbClr val="4472C4"/>
              </a:solidFill>
              <a:tailEnd type="triangle" w="med" len="med"/>
            </a:ln>
          </p:spPr>
        </p:cxnSp>
        <p:cxnSp>
          <p:nvCxnSpPr>
            <p:cNvPr id="757" name="Gerade Verbindung mit Pfeil 55">
              <a:extLst>
                <a:ext uri="{C183D7F6-B498-43B3-948B-1728B52AA6E4}">
                  <adec:decorative xmlns:adec="http://schemas.microsoft.com/office/drawing/2017/decorative" val="1"/>
                </a:ext>
              </a:extLst>
            </p:cNvPr>
            <p:cNvCxnSpPr/>
            <p:nvPr/>
          </p:nvCxnSpPr>
          <p:spPr>
            <a:xfrm flipH="1">
              <a:off x="8995320" y="1566360"/>
              <a:ext cx="325080" cy="365400"/>
            </a:xfrm>
            <a:prstGeom prst="straightConnector1">
              <a:avLst/>
            </a:prstGeom>
            <a:ln w="0">
              <a:solidFill>
                <a:srgbClr val="4472C4"/>
              </a:solidFill>
              <a:tailEnd type="triangle" w="med" len="med"/>
            </a:ln>
          </p:spPr>
        </p:cxnSp>
        <p:sp>
          <p:nvSpPr>
            <p:cNvPr id="758" name="Ellipse 56">
              <a:extLst>
                <a:ext uri="{C183D7F6-B498-43B3-948B-1728B52AA6E4}">
                  <adec:decorative xmlns:adec="http://schemas.microsoft.com/office/drawing/2017/decorative" val="1"/>
                </a:ext>
              </a:extLst>
            </p:cNvPr>
            <p:cNvSpPr/>
            <p:nvPr/>
          </p:nvSpPr>
          <p:spPr>
            <a:xfrm>
              <a:off x="8570520" y="13795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59" name="Ellipse 57">
              <a:extLst>
                <a:ext uri="{C183D7F6-B498-43B3-948B-1728B52AA6E4}">
                  <adec:decorative xmlns:adec="http://schemas.microsoft.com/office/drawing/2017/decorative" val="1"/>
                </a:ext>
              </a:extLst>
            </p:cNvPr>
            <p:cNvSpPr/>
            <p:nvPr/>
          </p:nvSpPr>
          <p:spPr>
            <a:xfrm>
              <a:off x="8718120" y="18817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60" name="Ellipse 58">
              <a:extLst>
                <a:ext uri="{C183D7F6-B498-43B3-948B-1728B52AA6E4}">
                  <adec:decorative xmlns:adec="http://schemas.microsoft.com/office/drawing/2017/decorative" val="1"/>
                </a:ext>
              </a:extLst>
            </p:cNvPr>
            <p:cNvSpPr/>
            <p:nvPr/>
          </p:nvSpPr>
          <p:spPr>
            <a:xfrm>
              <a:off x="10077120" y="14605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grpSp>
      <p:sp>
        <p:nvSpPr>
          <p:cNvPr id="26" name="Textfeld 25" descr="Image source">
            <a:extLst>
              <a:ext uri="{FF2B5EF4-FFF2-40B4-BE49-F238E27FC236}">
                <a16:creationId xmlns:a16="http://schemas.microsoft.com/office/drawing/2014/main" id="{B559C063-4C5B-47DD-8721-10B23462F02C}"/>
              </a:ext>
            </a:extLst>
          </p:cNvPr>
          <p:cNvSpPr txBox="1"/>
          <p:nvPr/>
        </p:nvSpPr>
        <p:spPr>
          <a:xfrm>
            <a:off x="7729579" y="2540903"/>
            <a:ext cx="4407108"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Adapted from: </a:t>
            </a:r>
            <a:r>
              <a:rPr lang="en-US" sz="700" dirty="0" err="1">
                <a:solidFill>
                  <a:schemeClr val="bg1">
                    <a:lumMod val="75000"/>
                  </a:schemeClr>
                </a:solidFill>
                <a:latin typeface="Arial" panose="020B0604020202020204" pitchFamily="34" charset="0"/>
                <a:cs typeface="Arial" panose="020B0604020202020204" pitchFamily="34" charset="0"/>
              </a:rPr>
              <a:t>Scribbr</a:t>
            </a:r>
            <a:r>
              <a:rPr lang="en-US" sz="700" dirty="0">
                <a:solidFill>
                  <a:schemeClr val="bg1">
                    <a:lumMod val="75000"/>
                  </a:schemeClr>
                </a:solidFill>
                <a:latin typeface="Arial" panose="020B0604020202020204" pitchFamily="34" charset="0"/>
                <a:cs typeface="Arial" panose="020B0604020202020204" pitchFamily="34" charset="0"/>
              </a:rPr>
              <a:t>. (n.d.). </a:t>
            </a:r>
            <a:r>
              <a:rPr lang="en-US" sz="700" i="1" dirty="0">
                <a:solidFill>
                  <a:schemeClr val="bg1">
                    <a:lumMod val="75000"/>
                  </a:schemeClr>
                </a:solidFill>
                <a:latin typeface="Arial" panose="020B0604020202020204" pitchFamily="34" charset="0"/>
                <a:cs typeface="Arial" panose="020B0604020202020204" pitchFamily="34" charset="0"/>
              </a:rPr>
              <a:t>Sampling methods</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https://www.scribbr.com/methodology/sampling-methods/</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76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76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B8181F7-A164-4C54-89A4-5F20100F2F59}" type="slidenum">
              <a:rPr lang="en-US" sz="1200" b="0" strike="noStrike" spc="-1" smtClean="0">
                <a:solidFill>
                  <a:schemeClr val="lt1">
                    <a:lumMod val="50000"/>
                  </a:schemeClr>
                </a:solidFill>
              </a:rPr>
              <a:t>39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5E4A9153-C4C4-44CA-B5F7-685F43D1194D}"/>
              </a:ext>
            </a:extLst>
          </p:cNvPr>
          <p:cNvSpPr>
            <a:spLocks noGrp="1"/>
          </p:cNvSpPr>
          <p:nvPr>
            <p:ph type="title"/>
          </p:nvPr>
        </p:nvSpPr>
        <p:spPr>
          <a:xfrm>
            <a:off x="373320" y="298980"/>
            <a:ext cx="3744080" cy="393480"/>
          </a:xfrm>
        </p:spPr>
        <p:txBody>
          <a:bodyPr/>
          <a:lstStyle/>
          <a:p>
            <a:r>
              <a:rPr lang="en-US" sz="2400" dirty="0">
                <a:solidFill>
                  <a:schemeClr val="bg1"/>
                </a:solidFill>
                <a:latin typeface="Arial" panose="020B0604020202020204" pitchFamily="34" charset="0"/>
                <a:cs typeface="Arial" panose="020B0604020202020204" pitchFamily="34" charset="0"/>
              </a:rPr>
              <a:t>Non-Probability Sampling</a:t>
            </a:r>
          </a:p>
        </p:txBody>
      </p:sp>
      <p:pic>
        <p:nvPicPr>
          <p:cNvPr id="76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795" name="Rechteck 44"/>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Purposive Sampling</a:t>
            </a:r>
            <a:endParaRPr lang="en-US" sz="2800" b="0" strike="noStrike" spc="-1" dirty="0">
              <a:solidFill>
                <a:srgbClr val="000000"/>
              </a:solidFill>
              <a:latin typeface="Calibri"/>
            </a:endParaRPr>
          </a:p>
        </p:txBody>
      </p:sp>
      <p:sp>
        <p:nvSpPr>
          <p:cNvPr id="793" name="Textfeld 42"/>
          <p:cNvSpPr/>
          <p:nvPr/>
        </p:nvSpPr>
        <p:spPr>
          <a:xfrm>
            <a:off x="448560" y="1688760"/>
            <a:ext cx="535788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Participants are </a:t>
            </a:r>
            <a:r>
              <a:rPr lang="en-US" sz="1800" b="1" strike="noStrike" spc="-1" dirty="0">
                <a:solidFill>
                  <a:schemeClr val="dk1"/>
                </a:solidFill>
                <a:latin typeface="Arial"/>
                <a:ea typeface="Arial"/>
              </a:rPr>
              <a:t>selected based on specific criteria </a:t>
            </a:r>
            <a:r>
              <a:rPr lang="en-US" sz="1800" b="0" strike="noStrike" spc="-1" dirty="0">
                <a:solidFill>
                  <a:schemeClr val="dk1"/>
                </a:solidFill>
                <a:latin typeface="Arial"/>
                <a:ea typeface="Arial"/>
              </a:rPr>
              <a:t>or characteristics relevant to the research objectives.</a:t>
            </a:r>
            <a:endParaRPr lang="en-US" sz="1800" b="0" strike="noStrike" spc="-1" dirty="0">
              <a:solidFill>
                <a:srgbClr val="000000"/>
              </a:solidFill>
              <a:latin typeface="Calibri"/>
            </a:endParaRPr>
          </a:p>
        </p:txBody>
      </p:sp>
      <p:grpSp>
        <p:nvGrpSpPr>
          <p:cNvPr id="3" name="Gruppieren 2" descr="Illustration of a larger group of stylized person icons in purple and green. A grey figure at the top points with arrows to several circled individuals across the group, highlighting selected participants distributed throughout the population.">
            <a:extLst>
              <a:ext uri="{FF2B5EF4-FFF2-40B4-BE49-F238E27FC236}">
                <a16:creationId xmlns:a16="http://schemas.microsoft.com/office/drawing/2014/main" id="{6E7B82C7-4F92-4CDB-B864-A39D4E3D68A4}"/>
              </a:ext>
            </a:extLst>
          </p:cNvPr>
          <p:cNvGrpSpPr/>
          <p:nvPr/>
        </p:nvGrpSpPr>
        <p:grpSpPr>
          <a:xfrm>
            <a:off x="7574760" y="1122840"/>
            <a:ext cx="3886920" cy="2190240"/>
            <a:chOff x="7574760" y="1122840"/>
            <a:chExt cx="3886920" cy="2190240"/>
          </a:xfrm>
        </p:grpSpPr>
        <p:pic>
          <p:nvPicPr>
            <p:cNvPr id="766" name="Grafik 7">
              <a:extLst>
                <a:ext uri="{C183D7F6-B498-43B3-948B-1728B52AA6E4}">
                  <adec:decorative xmlns:adec="http://schemas.microsoft.com/office/drawing/2017/decorative" val="1"/>
                </a:ext>
              </a:extLst>
            </p:cNvPr>
            <p:cNvPicPr/>
            <p:nvPr/>
          </p:nvPicPr>
          <p:blipFill>
            <a:blip r:embed="rId6"/>
            <a:stretch/>
          </p:blipFill>
          <p:spPr>
            <a:xfrm>
              <a:off x="8385480" y="2254680"/>
              <a:ext cx="430560" cy="430560"/>
            </a:xfrm>
            <a:prstGeom prst="rect">
              <a:avLst/>
            </a:prstGeom>
            <a:noFill/>
            <a:ln w="0">
              <a:noFill/>
            </a:ln>
          </p:spPr>
        </p:pic>
        <p:pic>
          <p:nvPicPr>
            <p:cNvPr id="767" name="Grafik 10">
              <a:extLst>
                <a:ext uri="{C183D7F6-B498-43B3-948B-1728B52AA6E4}">
                  <adec:decorative xmlns:adec="http://schemas.microsoft.com/office/drawing/2017/decorative" val="1"/>
                </a:ext>
              </a:extLst>
            </p:cNvPr>
            <p:cNvPicPr/>
            <p:nvPr/>
          </p:nvPicPr>
          <p:blipFill>
            <a:blip r:embed="rId7"/>
            <a:stretch/>
          </p:blipFill>
          <p:spPr>
            <a:xfrm>
              <a:off x="7845120" y="2210760"/>
              <a:ext cx="430560" cy="430560"/>
            </a:xfrm>
            <a:prstGeom prst="rect">
              <a:avLst/>
            </a:prstGeom>
            <a:noFill/>
            <a:ln w="0">
              <a:noFill/>
            </a:ln>
          </p:spPr>
        </p:pic>
        <p:pic>
          <p:nvPicPr>
            <p:cNvPr id="768" name="Grafik 11">
              <a:extLst>
                <a:ext uri="{C183D7F6-B498-43B3-948B-1728B52AA6E4}">
                  <adec:decorative xmlns:adec="http://schemas.microsoft.com/office/drawing/2017/decorative" val="1"/>
                </a:ext>
              </a:extLst>
            </p:cNvPr>
            <p:cNvPicPr/>
            <p:nvPr/>
          </p:nvPicPr>
          <p:blipFill>
            <a:blip r:embed="rId6"/>
            <a:stretch/>
          </p:blipFill>
          <p:spPr>
            <a:xfrm>
              <a:off x="9482760" y="2315520"/>
              <a:ext cx="430560" cy="430560"/>
            </a:xfrm>
            <a:prstGeom prst="rect">
              <a:avLst/>
            </a:prstGeom>
            <a:noFill/>
            <a:ln w="0">
              <a:noFill/>
            </a:ln>
          </p:spPr>
        </p:pic>
        <p:pic>
          <p:nvPicPr>
            <p:cNvPr id="769" name="Grafik 12">
              <a:extLst>
                <a:ext uri="{C183D7F6-B498-43B3-948B-1728B52AA6E4}">
                  <adec:decorative xmlns:adec="http://schemas.microsoft.com/office/drawing/2017/decorative" val="1"/>
                </a:ext>
              </a:extLst>
            </p:cNvPr>
            <p:cNvPicPr/>
            <p:nvPr/>
          </p:nvPicPr>
          <p:blipFill>
            <a:blip r:embed="rId7"/>
            <a:stretch/>
          </p:blipFill>
          <p:spPr>
            <a:xfrm>
              <a:off x="8184240" y="1665000"/>
              <a:ext cx="430560" cy="430560"/>
            </a:xfrm>
            <a:prstGeom prst="rect">
              <a:avLst/>
            </a:prstGeom>
            <a:noFill/>
            <a:ln w="0">
              <a:noFill/>
            </a:ln>
          </p:spPr>
        </p:pic>
        <p:pic>
          <p:nvPicPr>
            <p:cNvPr id="770" name="Grafik 13">
              <a:extLst>
                <a:ext uri="{C183D7F6-B498-43B3-948B-1728B52AA6E4}">
                  <adec:decorative xmlns:adec="http://schemas.microsoft.com/office/drawing/2017/decorative" val="1"/>
                </a:ext>
              </a:extLst>
            </p:cNvPr>
            <p:cNvPicPr/>
            <p:nvPr/>
          </p:nvPicPr>
          <p:blipFill>
            <a:blip r:embed="rId6"/>
            <a:stretch/>
          </p:blipFill>
          <p:spPr>
            <a:xfrm>
              <a:off x="10416600" y="1706760"/>
              <a:ext cx="430560" cy="430560"/>
            </a:xfrm>
            <a:prstGeom prst="rect">
              <a:avLst/>
            </a:prstGeom>
            <a:noFill/>
            <a:ln w="0">
              <a:noFill/>
            </a:ln>
          </p:spPr>
        </p:pic>
        <p:pic>
          <p:nvPicPr>
            <p:cNvPr id="771" name="Grafik 14">
              <a:extLst>
                <a:ext uri="{C183D7F6-B498-43B3-948B-1728B52AA6E4}">
                  <adec:decorative xmlns:adec="http://schemas.microsoft.com/office/drawing/2017/decorative" val="1"/>
                </a:ext>
              </a:extLst>
            </p:cNvPr>
            <p:cNvPicPr/>
            <p:nvPr/>
          </p:nvPicPr>
          <p:blipFill>
            <a:blip r:embed="rId7"/>
            <a:stretch/>
          </p:blipFill>
          <p:spPr>
            <a:xfrm>
              <a:off x="8724600" y="1707480"/>
              <a:ext cx="430560" cy="430560"/>
            </a:xfrm>
            <a:prstGeom prst="rect">
              <a:avLst/>
            </a:prstGeom>
            <a:noFill/>
            <a:ln w="0">
              <a:noFill/>
            </a:ln>
          </p:spPr>
        </p:pic>
        <p:pic>
          <p:nvPicPr>
            <p:cNvPr id="772" name="Grafik 15">
              <a:extLst>
                <a:ext uri="{C183D7F6-B498-43B3-948B-1728B52AA6E4}">
                  <adec:decorative xmlns:adec="http://schemas.microsoft.com/office/drawing/2017/decorative" val="1"/>
                </a:ext>
              </a:extLst>
            </p:cNvPr>
            <p:cNvPicPr/>
            <p:nvPr/>
          </p:nvPicPr>
          <p:blipFill>
            <a:blip r:embed="rId6"/>
            <a:stretch/>
          </p:blipFill>
          <p:spPr>
            <a:xfrm>
              <a:off x="9835560" y="1721880"/>
              <a:ext cx="430560" cy="430560"/>
            </a:xfrm>
            <a:prstGeom prst="rect">
              <a:avLst/>
            </a:prstGeom>
            <a:noFill/>
            <a:ln w="0">
              <a:noFill/>
            </a:ln>
          </p:spPr>
        </p:pic>
        <p:pic>
          <p:nvPicPr>
            <p:cNvPr id="773" name="Grafik 16">
              <a:extLst>
                <a:ext uri="{C183D7F6-B498-43B3-948B-1728B52AA6E4}">
                  <adec:decorative xmlns:adec="http://schemas.microsoft.com/office/drawing/2017/decorative" val="1"/>
                </a:ext>
              </a:extLst>
            </p:cNvPr>
            <p:cNvPicPr/>
            <p:nvPr/>
          </p:nvPicPr>
          <p:blipFill>
            <a:blip r:embed="rId7"/>
            <a:stretch/>
          </p:blipFill>
          <p:spPr>
            <a:xfrm>
              <a:off x="10077840" y="2217960"/>
              <a:ext cx="430560" cy="430560"/>
            </a:xfrm>
            <a:prstGeom prst="rect">
              <a:avLst/>
            </a:prstGeom>
            <a:noFill/>
            <a:ln w="0">
              <a:noFill/>
            </a:ln>
          </p:spPr>
        </p:pic>
        <p:pic>
          <p:nvPicPr>
            <p:cNvPr id="774" name="Grafik 17">
              <a:extLst>
                <a:ext uri="{C183D7F6-B498-43B3-948B-1728B52AA6E4}">
                  <adec:decorative xmlns:adec="http://schemas.microsoft.com/office/drawing/2017/decorative" val="1"/>
                </a:ext>
              </a:extLst>
            </p:cNvPr>
            <p:cNvPicPr/>
            <p:nvPr/>
          </p:nvPicPr>
          <p:blipFill>
            <a:blip r:embed="rId7"/>
            <a:stretch/>
          </p:blipFill>
          <p:spPr>
            <a:xfrm>
              <a:off x="10623240" y="2099520"/>
              <a:ext cx="430560" cy="430560"/>
            </a:xfrm>
            <a:prstGeom prst="rect">
              <a:avLst/>
            </a:prstGeom>
            <a:noFill/>
            <a:ln w="0">
              <a:noFill/>
            </a:ln>
          </p:spPr>
        </p:pic>
        <p:pic>
          <p:nvPicPr>
            <p:cNvPr id="775" name="Grafik 18">
              <a:extLst>
                <a:ext uri="{C183D7F6-B498-43B3-948B-1728B52AA6E4}">
                  <adec:decorative xmlns:adec="http://schemas.microsoft.com/office/drawing/2017/decorative" val="1"/>
                </a:ext>
              </a:extLst>
            </p:cNvPr>
            <p:cNvPicPr/>
            <p:nvPr/>
          </p:nvPicPr>
          <p:blipFill>
            <a:blip r:embed="rId6"/>
            <a:stretch/>
          </p:blipFill>
          <p:spPr>
            <a:xfrm>
              <a:off x="11031120" y="1694880"/>
              <a:ext cx="430560" cy="430560"/>
            </a:xfrm>
            <a:prstGeom prst="rect">
              <a:avLst/>
            </a:prstGeom>
            <a:noFill/>
            <a:ln w="0">
              <a:noFill/>
            </a:ln>
          </p:spPr>
        </p:pic>
        <p:pic>
          <p:nvPicPr>
            <p:cNvPr id="776" name="Grafik 19">
              <a:extLst>
                <a:ext uri="{C183D7F6-B498-43B3-948B-1728B52AA6E4}">
                  <adec:decorative xmlns:adec="http://schemas.microsoft.com/office/drawing/2017/decorative" val="1"/>
                </a:ext>
              </a:extLst>
            </p:cNvPr>
            <p:cNvPicPr/>
            <p:nvPr/>
          </p:nvPicPr>
          <p:blipFill>
            <a:blip r:embed="rId7"/>
            <a:stretch/>
          </p:blipFill>
          <p:spPr>
            <a:xfrm>
              <a:off x="7574760" y="1599480"/>
              <a:ext cx="430560" cy="430560"/>
            </a:xfrm>
            <a:prstGeom prst="rect">
              <a:avLst/>
            </a:prstGeom>
            <a:noFill/>
            <a:ln w="0">
              <a:noFill/>
            </a:ln>
          </p:spPr>
        </p:pic>
        <p:pic>
          <p:nvPicPr>
            <p:cNvPr id="777" name="Grafik 20">
              <a:extLst>
                <a:ext uri="{C183D7F6-B498-43B3-948B-1728B52AA6E4}">
                  <adec:decorative xmlns:adec="http://schemas.microsoft.com/office/drawing/2017/decorative" val="1"/>
                </a:ext>
              </a:extLst>
            </p:cNvPr>
            <p:cNvPicPr/>
            <p:nvPr/>
          </p:nvPicPr>
          <p:blipFill>
            <a:blip r:embed="rId6"/>
            <a:stretch/>
          </p:blipFill>
          <p:spPr>
            <a:xfrm>
              <a:off x="8966520" y="2328480"/>
              <a:ext cx="430560" cy="430560"/>
            </a:xfrm>
            <a:prstGeom prst="rect">
              <a:avLst/>
            </a:prstGeom>
            <a:noFill/>
            <a:ln w="0">
              <a:noFill/>
            </a:ln>
          </p:spPr>
        </p:pic>
        <p:pic>
          <p:nvPicPr>
            <p:cNvPr id="778" name="Grafik 21">
              <a:extLst>
                <a:ext uri="{C183D7F6-B498-43B3-948B-1728B52AA6E4}">
                  <adec:decorative xmlns:adec="http://schemas.microsoft.com/office/drawing/2017/decorative" val="1"/>
                </a:ext>
              </a:extLst>
            </p:cNvPr>
            <p:cNvPicPr/>
            <p:nvPr/>
          </p:nvPicPr>
          <p:blipFill>
            <a:blip r:embed="rId7"/>
            <a:stretch/>
          </p:blipFill>
          <p:spPr>
            <a:xfrm>
              <a:off x="8727480" y="2747520"/>
              <a:ext cx="430560" cy="430560"/>
            </a:xfrm>
            <a:prstGeom prst="rect">
              <a:avLst/>
            </a:prstGeom>
            <a:noFill/>
            <a:ln w="0">
              <a:noFill/>
            </a:ln>
          </p:spPr>
        </p:pic>
        <p:pic>
          <p:nvPicPr>
            <p:cNvPr id="779" name="Grafik 22">
              <a:extLst>
                <a:ext uri="{C183D7F6-B498-43B3-948B-1728B52AA6E4}">
                  <adec:decorative xmlns:adec="http://schemas.microsoft.com/office/drawing/2017/decorative" val="1"/>
                </a:ext>
              </a:extLst>
            </p:cNvPr>
            <p:cNvPicPr/>
            <p:nvPr/>
          </p:nvPicPr>
          <p:blipFill>
            <a:blip r:embed="rId7"/>
            <a:stretch/>
          </p:blipFill>
          <p:spPr>
            <a:xfrm>
              <a:off x="9482760" y="2781000"/>
              <a:ext cx="430560" cy="430560"/>
            </a:xfrm>
            <a:prstGeom prst="rect">
              <a:avLst/>
            </a:prstGeom>
            <a:noFill/>
            <a:ln w="0">
              <a:noFill/>
            </a:ln>
          </p:spPr>
        </p:pic>
        <p:pic>
          <p:nvPicPr>
            <p:cNvPr id="780" name="Grafik 23">
              <a:extLst>
                <a:ext uri="{C183D7F6-B498-43B3-948B-1728B52AA6E4}">
                  <adec:decorative xmlns:adec="http://schemas.microsoft.com/office/drawing/2017/decorative" val="1"/>
                </a:ext>
              </a:extLst>
            </p:cNvPr>
            <p:cNvPicPr/>
            <p:nvPr/>
          </p:nvPicPr>
          <p:blipFill>
            <a:blip r:embed="rId7"/>
            <a:stretch/>
          </p:blipFill>
          <p:spPr>
            <a:xfrm>
              <a:off x="10082520" y="2771280"/>
              <a:ext cx="430560" cy="430560"/>
            </a:xfrm>
            <a:prstGeom prst="rect">
              <a:avLst/>
            </a:prstGeom>
            <a:noFill/>
            <a:ln w="0">
              <a:noFill/>
            </a:ln>
          </p:spPr>
        </p:pic>
        <p:sp>
          <p:nvSpPr>
            <p:cNvPr id="781" name="Ellipse 25">
              <a:extLst>
                <a:ext uri="{C183D7F6-B498-43B3-948B-1728B52AA6E4}">
                  <adec:decorative xmlns:adec="http://schemas.microsoft.com/office/drawing/2017/decorative" val="1"/>
                </a:ext>
              </a:extLst>
            </p:cNvPr>
            <p:cNvSpPr/>
            <p:nvPr/>
          </p:nvSpPr>
          <p:spPr>
            <a:xfrm>
              <a:off x="9289080" y="173556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82" name="Ellipse 26">
              <a:extLst>
                <a:ext uri="{C183D7F6-B498-43B3-948B-1728B52AA6E4}">
                  <adec:decorative xmlns:adec="http://schemas.microsoft.com/office/drawing/2017/decorative" val="1"/>
                </a:ext>
              </a:extLst>
            </p:cNvPr>
            <p:cNvSpPr/>
            <p:nvPr/>
          </p:nvSpPr>
          <p:spPr>
            <a:xfrm>
              <a:off x="10431360" y="164664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83" name="Ellipse 27">
              <a:extLst>
                <a:ext uri="{C183D7F6-B498-43B3-948B-1728B52AA6E4}">
                  <adec:decorative xmlns:adec="http://schemas.microsoft.com/office/drawing/2017/decorative" val="1"/>
                </a:ext>
              </a:extLst>
            </p:cNvPr>
            <p:cNvSpPr/>
            <p:nvPr/>
          </p:nvSpPr>
          <p:spPr>
            <a:xfrm>
              <a:off x="10109160" y="27385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84" name="Ellipse 28">
              <a:extLst>
                <a:ext uri="{C183D7F6-B498-43B3-948B-1728B52AA6E4}">
                  <adec:decorative xmlns:adec="http://schemas.microsoft.com/office/drawing/2017/decorative" val="1"/>
                </a:ext>
              </a:extLst>
            </p:cNvPr>
            <p:cNvSpPr/>
            <p:nvPr/>
          </p:nvSpPr>
          <p:spPr>
            <a:xfrm>
              <a:off x="8399520" y="22050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785" name="Ellipse 29">
              <a:extLst>
                <a:ext uri="{C183D7F6-B498-43B3-948B-1728B52AA6E4}">
                  <adec:decorative xmlns:adec="http://schemas.microsoft.com/office/drawing/2017/decorative" val="1"/>
                </a:ext>
              </a:extLst>
            </p:cNvPr>
            <p:cNvSpPr/>
            <p:nvPr/>
          </p:nvSpPr>
          <p:spPr>
            <a:xfrm>
              <a:off x="8780400" y="27090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786" name="Grafik 30" descr="Fifteen person symbols in lavender and green organized in three rows with a grey coloured person symbol above them. From the grey person symbol five arrows are pointing into the three rows to five specific person symbols which are circled. "/>
            <p:cNvPicPr/>
            <p:nvPr/>
          </p:nvPicPr>
          <p:blipFill>
            <a:blip r:embed="rId8"/>
            <a:stretch/>
          </p:blipFill>
          <p:spPr>
            <a:xfrm>
              <a:off x="9318960" y="1122840"/>
              <a:ext cx="430560" cy="430560"/>
            </a:xfrm>
            <a:prstGeom prst="rect">
              <a:avLst/>
            </a:prstGeom>
            <a:noFill/>
            <a:ln w="0">
              <a:noFill/>
            </a:ln>
          </p:spPr>
        </p:pic>
        <p:pic>
          <p:nvPicPr>
            <p:cNvPr id="787" name="Grafik 31">
              <a:extLst>
                <a:ext uri="{C183D7F6-B498-43B3-948B-1728B52AA6E4}">
                  <adec:decorative xmlns:adec="http://schemas.microsoft.com/office/drawing/2017/decorative" val="1"/>
                </a:ext>
              </a:extLst>
            </p:cNvPr>
            <p:cNvPicPr/>
            <p:nvPr/>
          </p:nvPicPr>
          <p:blipFill>
            <a:blip r:embed="rId7"/>
            <a:stretch/>
          </p:blipFill>
          <p:spPr>
            <a:xfrm>
              <a:off x="9264240" y="1789920"/>
              <a:ext cx="430560" cy="430560"/>
            </a:xfrm>
            <a:prstGeom prst="rect">
              <a:avLst/>
            </a:prstGeom>
            <a:noFill/>
            <a:ln w="0">
              <a:noFill/>
            </a:ln>
          </p:spPr>
        </p:pic>
        <p:cxnSp>
          <p:nvCxnSpPr>
            <p:cNvPr id="788" name="Gerade Verbindung mit Pfeil 32">
              <a:extLst>
                <a:ext uri="{C183D7F6-B498-43B3-948B-1728B52AA6E4}">
                  <adec:decorative xmlns:adec="http://schemas.microsoft.com/office/drawing/2017/decorative" val="1"/>
                </a:ext>
              </a:extLst>
            </p:cNvPr>
            <p:cNvCxnSpPr/>
            <p:nvPr/>
          </p:nvCxnSpPr>
          <p:spPr>
            <a:xfrm>
              <a:off x="9860400" y="1338840"/>
              <a:ext cx="650880" cy="273960"/>
            </a:xfrm>
            <a:prstGeom prst="straightConnector1">
              <a:avLst/>
            </a:prstGeom>
            <a:ln w="0">
              <a:solidFill>
                <a:srgbClr val="4472C4"/>
              </a:solidFill>
              <a:tailEnd type="triangle" w="med" len="med"/>
            </a:ln>
          </p:spPr>
        </p:cxnSp>
        <p:cxnSp>
          <p:nvCxnSpPr>
            <p:cNvPr id="789" name="Gerade Verbindung mit Pfeil 33">
              <a:extLst>
                <a:ext uri="{C183D7F6-B498-43B3-948B-1728B52AA6E4}">
                  <adec:decorative xmlns:adec="http://schemas.microsoft.com/office/drawing/2017/decorative" val="1"/>
                </a:ext>
              </a:extLst>
            </p:cNvPr>
            <p:cNvCxnSpPr>
              <a:endCxn id="783" idx="1"/>
            </p:cNvCxnSpPr>
            <p:nvPr/>
          </p:nvCxnSpPr>
          <p:spPr>
            <a:xfrm>
              <a:off x="9768240" y="1491120"/>
              <a:ext cx="395280" cy="1332360"/>
            </a:xfrm>
            <a:prstGeom prst="straightConnector1">
              <a:avLst/>
            </a:prstGeom>
            <a:ln w="0">
              <a:solidFill>
                <a:srgbClr val="4472C4"/>
              </a:solidFill>
              <a:tailEnd type="triangle" w="med" len="med"/>
            </a:ln>
          </p:spPr>
        </p:cxnSp>
        <p:cxnSp>
          <p:nvCxnSpPr>
            <p:cNvPr id="790" name="Gerade Verbindung mit Pfeil 35">
              <a:extLst>
                <a:ext uri="{C183D7F6-B498-43B3-948B-1728B52AA6E4}">
                  <adec:decorative xmlns:adec="http://schemas.microsoft.com/office/drawing/2017/decorative" val="1"/>
                </a:ext>
              </a:extLst>
            </p:cNvPr>
            <p:cNvCxnSpPr/>
            <p:nvPr/>
          </p:nvCxnSpPr>
          <p:spPr>
            <a:xfrm flipH="1">
              <a:off x="8640720" y="1309320"/>
              <a:ext cx="690120" cy="783000"/>
            </a:xfrm>
            <a:prstGeom prst="straightConnector1">
              <a:avLst/>
            </a:prstGeom>
            <a:ln w="0">
              <a:solidFill>
                <a:srgbClr val="4472C4"/>
              </a:solidFill>
              <a:tailEnd type="triangle" w="med" len="med"/>
            </a:ln>
          </p:spPr>
        </p:cxnSp>
        <p:cxnSp>
          <p:nvCxnSpPr>
            <p:cNvPr id="791" name="Gerade Verbindung mit Pfeil 38">
              <a:extLst>
                <a:ext uri="{C183D7F6-B498-43B3-948B-1728B52AA6E4}">
                  <adec:decorative xmlns:adec="http://schemas.microsoft.com/office/drawing/2017/decorative" val="1"/>
                </a:ext>
              </a:extLst>
            </p:cNvPr>
            <p:cNvCxnSpPr>
              <a:endCxn id="785" idx="0"/>
            </p:cNvCxnSpPr>
            <p:nvPr/>
          </p:nvCxnSpPr>
          <p:spPr>
            <a:xfrm flipH="1">
              <a:off x="8964360" y="1465200"/>
              <a:ext cx="317880" cy="1244520"/>
            </a:xfrm>
            <a:prstGeom prst="straightConnector1">
              <a:avLst/>
            </a:prstGeom>
            <a:ln w="0">
              <a:solidFill>
                <a:srgbClr val="4472C4"/>
              </a:solidFill>
              <a:tailEnd type="triangle" w="med" len="med"/>
            </a:ln>
          </p:spPr>
        </p:cxnSp>
        <p:cxnSp>
          <p:nvCxnSpPr>
            <p:cNvPr id="792" name="Gerade Verbindung mit Pfeil 40">
              <a:extLst>
                <a:ext uri="{C183D7F6-B498-43B3-948B-1728B52AA6E4}">
                  <adec:decorative xmlns:adec="http://schemas.microsoft.com/office/drawing/2017/decorative" val="1"/>
                </a:ext>
              </a:extLst>
            </p:cNvPr>
            <p:cNvCxnSpPr/>
            <p:nvPr/>
          </p:nvCxnSpPr>
          <p:spPr>
            <a:xfrm flipH="1">
              <a:off x="9473400" y="1521720"/>
              <a:ext cx="8280" cy="180360"/>
            </a:xfrm>
            <a:prstGeom prst="straightConnector1">
              <a:avLst/>
            </a:prstGeom>
            <a:ln w="0">
              <a:solidFill>
                <a:srgbClr val="4472C4"/>
              </a:solidFill>
              <a:tailEnd type="triangle" w="med" len="med"/>
            </a:ln>
          </p:spPr>
        </p:cxnSp>
      </p:grpSp>
      <p:sp>
        <p:nvSpPr>
          <p:cNvPr id="38" name="Textfeld 37" descr="Image source">
            <a:extLst>
              <a:ext uri="{FF2B5EF4-FFF2-40B4-BE49-F238E27FC236}">
                <a16:creationId xmlns:a16="http://schemas.microsoft.com/office/drawing/2014/main" id="{0B8A78B7-9DDD-482A-AED3-E9656736CBEB}"/>
              </a:ext>
            </a:extLst>
          </p:cNvPr>
          <p:cNvSpPr txBox="1"/>
          <p:nvPr/>
        </p:nvSpPr>
        <p:spPr>
          <a:xfrm>
            <a:off x="9709805" y="941923"/>
            <a:ext cx="2453844" cy="369332"/>
          </a:xfrm>
          <a:prstGeom prst="rect">
            <a:avLst/>
          </a:prstGeom>
          <a:noFill/>
        </p:spPr>
        <p:txBody>
          <a:bodyPr wrap="square">
            <a:spAutoFit/>
          </a:bodyPr>
          <a:lstStyle/>
          <a:p>
            <a:r>
              <a:rPr lang="en-US" sz="600" dirty="0">
                <a:solidFill>
                  <a:schemeClr val="bg1">
                    <a:lumMod val="75000"/>
                  </a:schemeClr>
                </a:solidFill>
                <a:latin typeface="Arial" panose="020B0604020202020204" pitchFamily="34" charset="0"/>
                <a:cs typeface="Arial" panose="020B0604020202020204" pitchFamily="34" charset="0"/>
              </a:rPr>
              <a:t>Adapted from: </a:t>
            </a:r>
            <a:r>
              <a:rPr lang="en-US" sz="600" dirty="0" err="1">
                <a:solidFill>
                  <a:schemeClr val="bg1">
                    <a:lumMod val="75000"/>
                  </a:schemeClr>
                </a:solidFill>
                <a:latin typeface="Arial" panose="020B0604020202020204" pitchFamily="34" charset="0"/>
                <a:cs typeface="Arial" panose="020B0604020202020204" pitchFamily="34" charset="0"/>
              </a:rPr>
              <a:t>Scribbr</a:t>
            </a:r>
            <a:r>
              <a:rPr lang="en-US" sz="600" dirty="0">
                <a:solidFill>
                  <a:schemeClr val="bg1">
                    <a:lumMod val="75000"/>
                  </a:schemeClr>
                </a:solidFill>
                <a:latin typeface="Arial" panose="020B0604020202020204" pitchFamily="34" charset="0"/>
                <a:cs typeface="Arial" panose="020B0604020202020204" pitchFamily="34" charset="0"/>
              </a:rPr>
              <a:t>. (n.d.). </a:t>
            </a:r>
            <a:r>
              <a:rPr lang="en-US" sz="600" i="1" dirty="0">
                <a:solidFill>
                  <a:schemeClr val="bg1">
                    <a:lumMod val="75000"/>
                  </a:schemeClr>
                </a:solidFill>
                <a:latin typeface="Arial" panose="020B0604020202020204" pitchFamily="34" charset="0"/>
                <a:cs typeface="Arial" panose="020B0604020202020204" pitchFamily="34" charset="0"/>
              </a:rPr>
              <a:t>Sampling methods</a:t>
            </a:r>
            <a:r>
              <a:rPr lang="en-US" sz="600" dirty="0">
                <a:solidFill>
                  <a:schemeClr val="bg1">
                    <a:lumMod val="75000"/>
                  </a:schemeClr>
                </a:solidFill>
                <a:latin typeface="Arial" panose="020B0604020202020204" pitchFamily="34" charset="0"/>
                <a:cs typeface="Arial" panose="020B0604020202020204" pitchFamily="34" charset="0"/>
              </a:rPr>
              <a:t>. Retrieved July 9, 2025, from </a:t>
            </a:r>
            <a:r>
              <a:rPr lang="en-US" sz="600" dirty="0">
                <a:solidFill>
                  <a:schemeClr val="bg1">
                    <a:lumMod val="75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https://www.scribbr.com/methodology/sampling-methods/</a:t>
            </a:r>
            <a:endParaRPr lang="en-US" sz="600" dirty="0">
              <a:solidFill>
                <a:schemeClr val="bg1">
                  <a:lumMod val="75000"/>
                </a:schemeClr>
              </a:solidFill>
              <a:latin typeface="Arial" panose="020B0604020202020204" pitchFamily="34" charset="0"/>
              <a:cs typeface="Arial" panose="020B0604020202020204" pitchFamily="34" charset="0"/>
            </a:endParaRPr>
          </a:p>
        </p:txBody>
      </p:sp>
      <p:sp>
        <p:nvSpPr>
          <p:cNvPr id="794" name="Textfeld 43"/>
          <p:cNvSpPr/>
          <p:nvPr/>
        </p:nvSpPr>
        <p:spPr>
          <a:xfrm>
            <a:off x="407520" y="2775240"/>
            <a:ext cx="5329440" cy="37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How?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Define criteria for inclusion (e.g., expertise or experience)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Use targeted recruitment through professional networks, specialized forums, or social media groups where likely participants are active.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Pre-screening questions in the survey</a:t>
            </a: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A health researcher is studying attitudes toward telemedicine among healthcare providers. She emails the survey link to known practitioners who use telemedicine frequently.</a:t>
            </a:r>
            <a:endParaRPr lang="en-US" sz="1800" b="0" strike="noStrike" spc="-1" dirty="0">
              <a:solidFill>
                <a:srgbClr val="000000"/>
              </a:solidFill>
              <a:latin typeface="Calibri"/>
            </a:endParaRPr>
          </a:p>
        </p:txBody>
      </p:sp>
      <p:sp>
        <p:nvSpPr>
          <p:cNvPr id="796" name="Textfeld 45"/>
          <p:cNvSpPr/>
          <p:nvPr/>
        </p:nvSpPr>
        <p:spPr>
          <a:xfrm>
            <a:off x="5591880" y="2853000"/>
            <a:ext cx="6096600" cy="301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Quick and easy to reach respondents.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Cost-effective as it requires minimal resources and outreach.</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For studies requiring knowledgeable or experienced participants (e.g., professionals in a specific field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researching niche topics or communities</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 name="Grafik 19">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5155" y="-2557"/>
            <a:ext cx="12192000" cy="929554"/>
          </a:xfrm>
          <a:prstGeom prst="rect">
            <a:avLst/>
          </a:prstGeom>
        </p:spPr>
      </p:pic>
      <p:sp>
        <p:nvSpPr>
          <p:cNvPr id="2" name="Titel 1">
            <a:extLst>
              <a:ext uri="{FF2B5EF4-FFF2-40B4-BE49-F238E27FC236}">
                <a16:creationId xmlns:a16="http://schemas.microsoft.com/office/drawing/2014/main" id="{740DF4F9-E35A-4B51-8D6B-3A687E0DF551}"/>
              </a:ext>
            </a:extLst>
          </p:cNvPr>
          <p:cNvSpPr>
            <a:spLocks noGrp="1"/>
          </p:cNvSpPr>
          <p:nvPr>
            <p:ph type="title"/>
          </p:nvPr>
        </p:nvSpPr>
        <p:spPr>
          <a:xfrm>
            <a:off x="291785" y="171415"/>
            <a:ext cx="2474080" cy="607353"/>
          </a:xfrm>
        </p:spPr>
        <p:txBody>
          <a:bodyPr/>
          <a:lstStyle/>
          <a:p>
            <a:r>
              <a:rPr lang="en-GB" sz="2400">
                <a:solidFill>
                  <a:schemeClr val="bg1"/>
                </a:solidFill>
                <a:latin typeface="Arial" panose="020B0604020202020204" pitchFamily="34" charset="0"/>
                <a:cs typeface="Arial" panose="020B0604020202020204" pitchFamily="34" charset="0"/>
              </a:rPr>
              <a:t>Who am I?</a:t>
            </a:r>
          </a:p>
        </p:txBody>
      </p:sp>
      <p:sp>
        <p:nvSpPr>
          <p:cNvPr id="44" name="Foliennummernplatzhalter 6"/>
          <p:cNvSpPr>
            <a:spLocks noGrp="1"/>
          </p:cNvSpPr>
          <p:nvPr>
            <p:ph type="sldNum" idx="18"/>
          </p:nvPr>
        </p:nvSpPr>
        <p:spPr bwMode="auto"/>
        <p:txBody>
          <a:bodyPr/>
          <a:lstStyle/>
          <a:p>
            <a:pPr>
              <a:defRPr/>
            </a:pPr>
            <a:fld id="{2BFC948D-8F9D-4CFA-B249-9B88D35161E8}" type="slidenum">
              <a:rPr lang="en-GB" smtClean="0">
                <a:latin typeface="Arial"/>
                <a:cs typeface="Arial"/>
              </a:rPr>
              <a:t>4</a:t>
            </a:fld>
            <a:endParaRPr lang="en-GB">
              <a:latin typeface="Arial"/>
              <a:cs typeface="Arial"/>
            </a:endParaRPr>
          </a:p>
        </p:txBody>
      </p:sp>
      <p:pic>
        <p:nvPicPr>
          <p:cNvPr id="23" name="Grafik 22">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0426991" y="159920"/>
            <a:ext cx="1573665" cy="565098"/>
          </a:xfrm>
          <a:prstGeom prst="rect">
            <a:avLst/>
          </a:prstGeom>
        </p:spPr>
      </p:pic>
      <p:pic>
        <p:nvPicPr>
          <p:cNvPr id="9" name="Grafik 8">
            <a:extLst>
              <a:ext uri="{C183D7F6-B498-43B3-948B-1728B52AA6E4}">
                <adec:decorative xmlns:adec="http://schemas.microsoft.com/office/drawing/2017/decorative" val="1"/>
              </a:ext>
            </a:extLst>
          </p:cNvPr>
          <p:cNvPicPr>
            <a:picLocks noChangeAspect="1"/>
          </p:cNvPicPr>
          <p:nvPr/>
        </p:nvPicPr>
        <p:blipFill>
          <a:blip r:embed="rId5"/>
          <a:stretch/>
        </p:blipFill>
        <p:spPr bwMode="auto">
          <a:xfrm>
            <a:off x="9182504" y="101731"/>
            <a:ext cx="988928" cy="623287"/>
          </a:xfrm>
          <a:prstGeom prst="rect">
            <a:avLst/>
          </a:prstGeom>
        </p:spPr>
      </p:pic>
      <p:sp>
        <p:nvSpPr>
          <p:cNvPr id="18" name="Rechteck 17"/>
          <p:cNvSpPr/>
          <p:nvPr/>
        </p:nvSpPr>
        <p:spPr bwMode="auto">
          <a:xfrm>
            <a:off x="366422" y="1334618"/>
            <a:ext cx="7385762" cy="517449"/>
          </a:xfrm>
          <a:prstGeom prst="rect">
            <a:avLst/>
          </a:prstGeom>
        </p:spPr>
        <p:txBody>
          <a:bodyPr wrap="square">
            <a:spAutoFit/>
          </a:bodyPr>
          <a:lstStyle/>
          <a:p>
            <a:pPr>
              <a:lnSpc>
                <a:spcPct val="125000"/>
              </a:lnSpc>
              <a:spcAft>
                <a:spcPts val="600"/>
              </a:spcAft>
              <a:defRPr/>
            </a:pPr>
            <a:r>
              <a:rPr lang="en-GB" sz="2400" b="1">
                <a:solidFill>
                  <a:srgbClr val="0070C0"/>
                </a:solidFill>
                <a:latin typeface="Arial"/>
                <a:cs typeface="Arial"/>
              </a:rPr>
              <a:t>Susanne de Vogel (she/her)</a:t>
            </a:r>
            <a:endParaRPr lang="en-GB"/>
          </a:p>
        </p:txBody>
      </p:sp>
      <p:sp>
        <p:nvSpPr>
          <p:cNvPr id="17" name="Textfeld 16"/>
          <p:cNvSpPr txBox="1"/>
          <p:nvPr/>
        </p:nvSpPr>
        <p:spPr bwMode="auto">
          <a:xfrm>
            <a:off x="375931" y="1760186"/>
            <a:ext cx="7532708" cy="5632311"/>
          </a:xfrm>
          <a:prstGeom prst="rect">
            <a:avLst/>
          </a:prstGeom>
          <a:noFill/>
        </p:spPr>
        <p:txBody>
          <a:bodyPr wrap="square" rtlCol="0" anchor="ctr">
            <a:spAutoFit/>
          </a:bodyPr>
          <a:lstStyle/>
          <a:p>
            <a:pPr>
              <a:lnSpc>
                <a:spcPct val="150000"/>
              </a:lnSpc>
              <a:defRPr/>
            </a:pPr>
            <a:r>
              <a:rPr lang="en-GB" b="1">
                <a:solidFill>
                  <a:schemeClr val="accent1"/>
                </a:solidFill>
                <a:latin typeface="Arial"/>
                <a:cs typeface="Arial"/>
              </a:rPr>
              <a:t>Social Scientist</a:t>
            </a:r>
            <a:endParaRPr lang="en-GB"/>
          </a:p>
          <a:p>
            <a:pPr marL="342900" indent="-342900">
              <a:spcAft>
                <a:spcPts val="600"/>
              </a:spcAft>
              <a:buFont typeface="Arial"/>
              <a:buChar char="•"/>
              <a:defRPr/>
            </a:pPr>
            <a:r>
              <a:rPr lang="en-GB">
                <a:latin typeface="Arial"/>
                <a:cs typeface="Arial"/>
              </a:rPr>
              <a:t>Diploma in Social Sciences (2013), University of Cologne and Utrecht University</a:t>
            </a:r>
          </a:p>
          <a:p>
            <a:pPr marL="342900" indent="-342900">
              <a:spcAft>
                <a:spcPts val="600"/>
              </a:spcAft>
              <a:buFont typeface="Arial"/>
              <a:buChar char="•"/>
              <a:defRPr/>
            </a:pPr>
            <a:r>
              <a:rPr lang="en-GB">
                <a:latin typeface="Arial"/>
                <a:cs typeface="Arial"/>
              </a:rPr>
              <a:t>PhD in Sociology (2019), Martin-Luther-University Halle-Wittenberg</a:t>
            </a:r>
          </a:p>
          <a:p>
            <a:pPr marL="342900" indent="-342900">
              <a:spcAft>
                <a:spcPts val="600"/>
              </a:spcAft>
              <a:buFont typeface="Arial"/>
              <a:buChar char="•"/>
              <a:defRPr/>
            </a:pPr>
            <a:r>
              <a:rPr lang="en-GB">
                <a:latin typeface="Arial"/>
                <a:cs typeface="Arial"/>
              </a:rPr>
              <a:t>Research Associate at DZHW German Centre for Higher Education Research and Science Studies (2013-2020), Hannover</a:t>
            </a:r>
            <a:endParaRPr lang="en-GB"/>
          </a:p>
          <a:p>
            <a:pPr marL="342900" indent="-342900">
              <a:spcAft>
                <a:spcPts val="600"/>
              </a:spcAft>
              <a:buFont typeface="Arial"/>
              <a:buChar char="•"/>
              <a:defRPr/>
            </a:pPr>
            <a:r>
              <a:rPr lang="en-GB">
                <a:latin typeface="Arial"/>
                <a:cs typeface="Arial"/>
              </a:rPr>
              <a:t>National Academics Panel Study (Nacaps) and PhD Graduate Panel; survey design, panel data analysis, research data management</a:t>
            </a:r>
          </a:p>
          <a:p>
            <a:pPr marL="342900" indent="-342900">
              <a:spcAft>
                <a:spcPts val="600"/>
              </a:spcAft>
              <a:buFont typeface="Arial"/>
              <a:buChar char="•"/>
              <a:defRPr/>
            </a:pPr>
            <a:r>
              <a:rPr lang="en-GB">
                <a:latin typeface="Arial"/>
                <a:cs typeface="Arial"/>
              </a:rPr>
              <a:t>Research on educational inequalities, early career researchers, academia</a:t>
            </a:r>
          </a:p>
          <a:p>
            <a:pPr>
              <a:spcAft>
                <a:spcPts val="600"/>
              </a:spcAft>
              <a:defRPr/>
            </a:pPr>
            <a:endParaRPr lang="en-GB">
              <a:latin typeface="Arial"/>
              <a:cs typeface="Arial"/>
            </a:endParaRPr>
          </a:p>
          <a:p>
            <a:pPr>
              <a:spcAft>
                <a:spcPts val="600"/>
              </a:spcAft>
              <a:defRPr/>
            </a:pPr>
            <a:r>
              <a:rPr lang="en-GB">
                <a:latin typeface="Arial"/>
                <a:cs typeface="Arial"/>
              </a:rPr>
              <a:t>Since May 2024 </a:t>
            </a:r>
            <a:r>
              <a:rPr lang="en-GB" b="1">
                <a:solidFill>
                  <a:schemeClr val="accent1"/>
                </a:solidFill>
                <a:latin typeface="Arial"/>
                <a:cs typeface="Arial"/>
              </a:rPr>
              <a:t>Data Scientist </a:t>
            </a:r>
            <a:r>
              <a:rPr lang="en-GB">
                <a:latin typeface="Arial"/>
                <a:cs typeface="Arial"/>
              </a:rPr>
              <a:t>at the </a:t>
            </a:r>
            <a:r>
              <a:rPr lang="en-GB" b="1">
                <a:solidFill>
                  <a:schemeClr val="accent1"/>
                </a:solidFill>
                <a:latin typeface="Arial"/>
                <a:cs typeface="Arial"/>
              </a:rPr>
              <a:t>Data Science Center</a:t>
            </a:r>
            <a:endParaRPr lang="en-GB">
              <a:solidFill>
                <a:schemeClr val="accent1"/>
              </a:solidFill>
            </a:endParaRPr>
          </a:p>
          <a:p>
            <a:pPr marL="342900" indent="-342900">
              <a:spcAft>
                <a:spcPts val="600"/>
              </a:spcAft>
              <a:buFont typeface="Arial"/>
              <a:buChar char="•"/>
              <a:defRPr/>
            </a:pPr>
            <a:r>
              <a:rPr lang="en-GB">
                <a:latin typeface="Arial"/>
                <a:cs typeface="Arial"/>
              </a:rPr>
              <a:t>Training and consulting for researchers </a:t>
            </a:r>
            <a:endParaRPr lang="en-GB"/>
          </a:p>
          <a:p>
            <a:pPr marL="342900" indent="-342900">
              <a:spcAft>
                <a:spcPts val="600"/>
              </a:spcAft>
              <a:buFont typeface="Arial"/>
              <a:buChar char="•"/>
              <a:defRPr/>
            </a:pPr>
            <a:r>
              <a:rPr lang="en-GB">
                <a:latin typeface="Arial"/>
                <a:cs typeface="Arial"/>
              </a:rPr>
              <a:t>Data science and research data management</a:t>
            </a:r>
          </a:p>
          <a:p>
            <a:pPr>
              <a:defRPr/>
            </a:pPr>
            <a:endParaRPr lang="en-GB" b="1">
              <a:latin typeface="Arial"/>
              <a:cs typeface="Arial"/>
            </a:endParaRPr>
          </a:p>
          <a:p>
            <a:pPr marL="342900" indent="-342900">
              <a:buFont typeface="+mj-lt"/>
              <a:buAutoNum type="arabicPeriod"/>
              <a:defRPr/>
            </a:pPr>
            <a:endParaRPr lang="en-GB" b="1">
              <a:latin typeface="Arial"/>
              <a:cs typeface="Arial"/>
            </a:endParaRPr>
          </a:p>
          <a:p>
            <a:pPr>
              <a:defRPr/>
            </a:pPr>
            <a:endParaRPr lang="en-GB"/>
          </a:p>
        </p:txBody>
      </p:sp>
      <p:grpSp>
        <p:nvGrpSpPr>
          <p:cNvPr id="11" name="Gruppieren 10" descr="Three pictures. First picture (top): Susanne and a colleague standing in front of a poster. Second picture (center): Reflection of the sky in the glass facade of a building. Third picture (bottom): The DSC team consisting of five people standing behind a table with flyers and cards. "/>
          <p:cNvGrpSpPr/>
          <p:nvPr/>
        </p:nvGrpSpPr>
        <p:grpSpPr bwMode="auto">
          <a:xfrm>
            <a:off x="7851298" y="-12699"/>
            <a:ext cx="4342610" cy="6870698"/>
            <a:chOff x="7501756" y="-254001"/>
            <a:chExt cx="4690217" cy="7420671"/>
          </a:xfrm>
        </p:grpSpPr>
        <p:pic>
          <p:nvPicPr>
            <p:cNvPr id="13" name="Grafik 12"/>
            <p:cNvPicPr>
              <a:picLocks noChangeAspect="1"/>
            </p:cNvPicPr>
            <p:nvPr/>
          </p:nvPicPr>
          <p:blipFill>
            <a:blip r:embed="rId6"/>
            <a:stretch/>
          </p:blipFill>
          <p:spPr bwMode="auto">
            <a:xfrm>
              <a:off x="10416480" y="116632"/>
              <a:ext cx="1573665" cy="565098"/>
            </a:xfrm>
            <a:prstGeom prst="rect">
              <a:avLst/>
            </a:prstGeom>
          </p:spPr>
        </p:pic>
        <p:pic>
          <p:nvPicPr>
            <p:cNvPr id="14" name="Grafik 13"/>
            <p:cNvPicPr>
              <a:picLocks noChangeAspect="1"/>
            </p:cNvPicPr>
            <p:nvPr/>
          </p:nvPicPr>
          <p:blipFill>
            <a:blip r:embed="rId7"/>
            <a:srcRect l="868" r="867"/>
            <a:stretch/>
          </p:blipFill>
          <p:spPr bwMode="auto">
            <a:xfrm>
              <a:off x="7674203" y="-254001"/>
              <a:ext cx="4517772" cy="2330437"/>
            </a:xfrm>
            <a:custGeom>
              <a:avLst/>
              <a:gdLst>
                <a:gd name="connsiteX0" fmla="*/ 992458 w 4517774"/>
                <a:gd name="connsiteY0" fmla="*/ 0 h 2330437"/>
                <a:gd name="connsiteX1" fmla="*/ 4517774 w 4517774"/>
                <a:gd name="connsiteY1" fmla="*/ 0 h 2330437"/>
                <a:gd name="connsiteX2" fmla="*/ 4517774 w 4517774"/>
                <a:gd name="connsiteY2" fmla="*/ 2330437 h 2330437"/>
                <a:gd name="connsiteX3" fmla="*/ 0 w 4517774"/>
                <a:gd name="connsiteY3" fmla="*/ 2330437 h 2330437"/>
                <a:gd name="connsiteX4" fmla="*/ 15719 w 4517774"/>
                <a:gd name="connsiteY4" fmla="*/ 2243628 h 2330437"/>
                <a:gd name="connsiteX5" fmla="*/ 886551 w 4517774"/>
                <a:gd name="connsiteY5" fmla="*/ 138603 h 233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7774" h="2330437" extrusionOk="0">
                  <a:moveTo>
                    <a:pt x="992458" y="0"/>
                  </a:moveTo>
                  <a:lnTo>
                    <a:pt x="4517774" y="0"/>
                  </a:lnTo>
                  <a:lnTo>
                    <a:pt x="4517774" y="2330437"/>
                  </a:lnTo>
                  <a:lnTo>
                    <a:pt x="0" y="2330437"/>
                  </a:lnTo>
                  <a:lnTo>
                    <a:pt x="15719" y="2243628"/>
                  </a:lnTo>
                  <a:cubicBezTo>
                    <a:pt x="182563" y="1418693"/>
                    <a:pt x="487418" y="693617"/>
                    <a:pt x="886551" y="138603"/>
                  </a:cubicBezTo>
                  <a:close/>
                </a:path>
              </a:pathLst>
            </a:custGeom>
          </p:spPr>
        </p:pic>
        <p:pic>
          <p:nvPicPr>
            <p:cNvPr id="15" name="Grafik 14"/>
            <p:cNvPicPr>
              <a:picLocks noChangeAspect="1"/>
            </p:cNvPicPr>
            <p:nvPr/>
          </p:nvPicPr>
          <p:blipFill>
            <a:blip r:embed="rId8"/>
            <a:srcRect t="2925" b="2924"/>
            <a:stretch/>
          </p:blipFill>
          <p:spPr bwMode="auto">
            <a:xfrm>
              <a:off x="7503866" y="3775930"/>
              <a:ext cx="4675122" cy="3390740"/>
            </a:xfrm>
            <a:custGeom>
              <a:avLst/>
              <a:gdLst>
                <a:gd name="connsiteX0" fmla="*/ 0 w 4635378"/>
                <a:gd name="connsiteY0" fmla="*/ 0 h 3361913"/>
                <a:gd name="connsiteX1" fmla="*/ 4635378 w 4635378"/>
                <a:gd name="connsiteY1" fmla="*/ 0 h 3361913"/>
                <a:gd name="connsiteX2" fmla="*/ 4635378 w 4635378"/>
                <a:gd name="connsiteY2" fmla="*/ 3361913 h 3361913"/>
                <a:gd name="connsiteX3" fmla="*/ 1131547 w 4635378"/>
                <a:gd name="connsiteY3" fmla="*/ 3361913 h 3361913"/>
                <a:gd name="connsiteX4" fmla="*/ 1057904 w 4635378"/>
                <a:gd name="connsiteY4" fmla="*/ 3273511 h 3361913"/>
                <a:gd name="connsiteX5" fmla="*/ 9640 w 4635378"/>
                <a:gd name="connsiteY5" fmla="*/ 180852 h 336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5378" h="3361913" extrusionOk="0">
                  <a:moveTo>
                    <a:pt x="0" y="0"/>
                  </a:moveTo>
                  <a:lnTo>
                    <a:pt x="4635378" y="0"/>
                  </a:lnTo>
                  <a:lnTo>
                    <a:pt x="4635378" y="3361913"/>
                  </a:lnTo>
                  <a:lnTo>
                    <a:pt x="1131547" y="3361913"/>
                  </a:lnTo>
                  <a:lnTo>
                    <a:pt x="1057904" y="3273511"/>
                  </a:lnTo>
                  <a:cubicBezTo>
                    <a:pt x="487508" y="2517850"/>
                    <a:pt x="98084" y="1422749"/>
                    <a:pt x="9640" y="180852"/>
                  </a:cubicBezTo>
                  <a:close/>
                </a:path>
              </a:pathLst>
            </a:custGeom>
          </p:spPr>
        </p:pic>
        <p:pic>
          <p:nvPicPr>
            <p:cNvPr id="16" name="Grafik 15"/>
            <p:cNvPicPr>
              <a:picLocks noChangeAspect="1"/>
            </p:cNvPicPr>
            <p:nvPr/>
          </p:nvPicPr>
          <p:blipFill>
            <a:blip r:embed="rId9"/>
            <a:srcRect t="15356" b="15355"/>
            <a:stretch/>
          </p:blipFill>
          <p:spPr bwMode="auto">
            <a:xfrm>
              <a:off x="7501756" y="1927973"/>
              <a:ext cx="4688157" cy="2350086"/>
            </a:xfrm>
            <a:custGeom>
              <a:avLst/>
              <a:gdLst>
                <a:gd name="connsiteX0" fmla="*/ 191538 w 4670885"/>
                <a:gd name="connsiteY0" fmla="*/ 0 h 2350086"/>
                <a:gd name="connsiteX1" fmla="*/ 4670885 w 4670885"/>
                <a:gd name="connsiteY1" fmla="*/ 0 h 2350086"/>
                <a:gd name="connsiteX2" fmla="*/ 4670885 w 4670885"/>
                <a:gd name="connsiteY2" fmla="*/ 2350086 h 2350086"/>
                <a:gd name="connsiteX3" fmla="*/ 31267 w 4670885"/>
                <a:gd name="connsiteY3" fmla="*/ 2350086 h 2350086"/>
                <a:gd name="connsiteX4" fmla="*/ 19127 w 4670885"/>
                <a:gd name="connsiteY4" fmla="*/ 2213904 h 2350086"/>
                <a:gd name="connsiteX5" fmla="*/ 0 w 4670885"/>
                <a:gd name="connsiteY5" fmla="*/ 1673236 h 2350086"/>
                <a:gd name="connsiteX6" fmla="*/ 142787 w 4670885"/>
                <a:gd name="connsiteY6" fmla="*/ 217922 h 235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0885" h="2350086" extrusionOk="0">
                  <a:moveTo>
                    <a:pt x="191538" y="0"/>
                  </a:moveTo>
                  <a:lnTo>
                    <a:pt x="4670885" y="0"/>
                  </a:lnTo>
                  <a:lnTo>
                    <a:pt x="4670885" y="2350086"/>
                  </a:lnTo>
                  <a:lnTo>
                    <a:pt x="31267" y="2350086"/>
                  </a:lnTo>
                  <a:lnTo>
                    <a:pt x="19127" y="2213904"/>
                  </a:lnTo>
                  <a:cubicBezTo>
                    <a:pt x="6493" y="2036490"/>
                    <a:pt x="0" y="1856080"/>
                    <a:pt x="0" y="1673236"/>
                  </a:cubicBezTo>
                  <a:cubicBezTo>
                    <a:pt x="0" y="1165336"/>
                    <a:pt x="50095" y="676219"/>
                    <a:pt x="142787" y="217922"/>
                  </a:cubicBezTo>
                  <a:close/>
                </a:path>
              </a:pathLst>
            </a:cu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798"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799"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1EC39FA8-494B-4EFF-AD6A-1BCE9225CFB0}" type="slidenum">
              <a:rPr lang="en-US" sz="1200" b="0" strike="noStrike" spc="-1" smtClean="0">
                <a:solidFill>
                  <a:schemeClr val="lt1">
                    <a:lumMod val="50000"/>
                  </a:schemeClr>
                </a:solidFill>
              </a:rPr>
              <a:t>40</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BB55CFAF-B757-413B-A615-565B3975336A}"/>
              </a:ext>
            </a:extLst>
          </p:cNvPr>
          <p:cNvSpPr>
            <a:spLocks noGrp="1"/>
          </p:cNvSpPr>
          <p:nvPr>
            <p:ph type="title"/>
          </p:nvPr>
        </p:nvSpPr>
        <p:spPr>
          <a:xfrm>
            <a:off x="373320" y="268800"/>
            <a:ext cx="4089520" cy="430920"/>
          </a:xfrm>
        </p:spPr>
        <p:txBody>
          <a:bodyPr/>
          <a:lstStyle/>
          <a:p>
            <a:r>
              <a:rPr lang="en-US" sz="2400" dirty="0">
                <a:solidFill>
                  <a:schemeClr val="bg1"/>
                </a:solidFill>
                <a:latin typeface="Arial" panose="020B0604020202020204" pitchFamily="34" charset="0"/>
                <a:cs typeface="Arial" panose="020B0604020202020204" pitchFamily="34" charset="0"/>
              </a:rPr>
              <a:t>Non-Probability Sampling</a:t>
            </a:r>
          </a:p>
        </p:txBody>
      </p:sp>
      <p:pic>
        <p:nvPicPr>
          <p:cNvPr id="800"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826" name="Rechteck 44"/>
          <p:cNvSpPr/>
          <p:nvPr/>
        </p:nvSpPr>
        <p:spPr>
          <a:xfrm>
            <a:off x="373320" y="105264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Self-Selection Sampling</a:t>
            </a:r>
            <a:endParaRPr lang="en-US" sz="2800" b="0" strike="noStrike" spc="-1" dirty="0">
              <a:solidFill>
                <a:srgbClr val="000000"/>
              </a:solidFill>
              <a:latin typeface="Calibri"/>
            </a:endParaRPr>
          </a:p>
        </p:txBody>
      </p:sp>
      <p:sp>
        <p:nvSpPr>
          <p:cNvPr id="824" name="Textfeld 42"/>
          <p:cNvSpPr/>
          <p:nvPr/>
        </p:nvSpPr>
        <p:spPr>
          <a:xfrm>
            <a:off x="448560" y="1688760"/>
            <a:ext cx="53578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Participants </a:t>
            </a:r>
            <a:r>
              <a:rPr lang="en-US" sz="1800" b="1" strike="noStrike" spc="-1" dirty="0">
                <a:solidFill>
                  <a:schemeClr val="dk1"/>
                </a:solidFill>
                <a:latin typeface="Arial"/>
                <a:ea typeface="Arial"/>
              </a:rPr>
              <a:t>opt into </a:t>
            </a:r>
            <a:r>
              <a:rPr lang="en-US" sz="1800" b="0" strike="noStrike" spc="-1" dirty="0">
                <a:solidFill>
                  <a:schemeClr val="dk1"/>
                </a:solidFill>
                <a:latin typeface="Arial"/>
                <a:ea typeface="Arial"/>
              </a:rPr>
              <a:t>the survey voluntarily.</a:t>
            </a:r>
            <a:endParaRPr lang="en-US" sz="1800" b="0" strike="noStrike" spc="-1" dirty="0">
              <a:solidFill>
                <a:srgbClr val="000000"/>
              </a:solidFill>
              <a:latin typeface="Calibri"/>
            </a:endParaRPr>
          </a:p>
        </p:txBody>
      </p:sp>
      <p:grpSp>
        <p:nvGrpSpPr>
          <p:cNvPr id="3" name="Gruppieren 2" descr="Illustration of a group of stylized person icons in purple and green. Several individuals across the group are circled. Blue arrows point from these circled individuals upward to a grey figure at the top, representing selected participants connecting to a central figure.">
            <a:extLst>
              <a:ext uri="{FF2B5EF4-FFF2-40B4-BE49-F238E27FC236}">
                <a16:creationId xmlns:a16="http://schemas.microsoft.com/office/drawing/2014/main" id="{1143D1C2-4D05-4A87-A3DC-7EA5ADB8FD7A}"/>
              </a:ext>
            </a:extLst>
          </p:cNvPr>
          <p:cNvGrpSpPr/>
          <p:nvPr/>
        </p:nvGrpSpPr>
        <p:grpSpPr>
          <a:xfrm>
            <a:off x="7574760" y="1122840"/>
            <a:ext cx="3886920" cy="2190240"/>
            <a:chOff x="7574760" y="1122840"/>
            <a:chExt cx="3886920" cy="2190240"/>
          </a:xfrm>
        </p:grpSpPr>
        <p:pic>
          <p:nvPicPr>
            <p:cNvPr id="802" name="Grafik 7">
              <a:extLst>
                <a:ext uri="{C183D7F6-B498-43B3-948B-1728B52AA6E4}">
                  <adec:decorative xmlns:adec="http://schemas.microsoft.com/office/drawing/2017/decorative" val="1"/>
                </a:ext>
              </a:extLst>
            </p:cNvPr>
            <p:cNvPicPr/>
            <p:nvPr/>
          </p:nvPicPr>
          <p:blipFill>
            <a:blip r:embed="rId6"/>
            <a:stretch/>
          </p:blipFill>
          <p:spPr>
            <a:xfrm>
              <a:off x="8385480" y="2254680"/>
              <a:ext cx="430560" cy="430560"/>
            </a:xfrm>
            <a:prstGeom prst="rect">
              <a:avLst/>
            </a:prstGeom>
            <a:noFill/>
            <a:ln w="0">
              <a:noFill/>
            </a:ln>
          </p:spPr>
        </p:pic>
        <p:pic>
          <p:nvPicPr>
            <p:cNvPr id="803" name="Grafik 10">
              <a:extLst>
                <a:ext uri="{C183D7F6-B498-43B3-948B-1728B52AA6E4}">
                  <adec:decorative xmlns:adec="http://schemas.microsoft.com/office/drawing/2017/decorative" val="1"/>
                </a:ext>
              </a:extLst>
            </p:cNvPr>
            <p:cNvPicPr/>
            <p:nvPr/>
          </p:nvPicPr>
          <p:blipFill>
            <a:blip r:embed="rId7"/>
            <a:stretch/>
          </p:blipFill>
          <p:spPr>
            <a:xfrm>
              <a:off x="7845120" y="2210760"/>
              <a:ext cx="430560" cy="430560"/>
            </a:xfrm>
            <a:prstGeom prst="rect">
              <a:avLst/>
            </a:prstGeom>
            <a:noFill/>
            <a:ln w="0">
              <a:noFill/>
            </a:ln>
          </p:spPr>
        </p:pic>
        <p:pic>
          <p:nvPicPr>
            <p:cNvPr id="804" name="Grafik 11">
              <a:extLst>
                <a:ext uri="{C183D7F6-B498-43B3-948B-1728B52AA6E4}">
                  <adec:decorative xmlns:adec="http://schemas.microsoft.com/office/drawing/2017/decorative" val="1"/>
                </a:ext>
              </a:extLst>
            </p:cNvPr>
            <p:cNvPicPr/>
            <p:nvPr/>
          </p:nvPicPr>
          <p:blipFill>
            <a:blip r:embed="rId6"/>
            <a:stretch/>
          </p:blipFill>
          <p:spPr>
            <a:xfrm>
              <a:off x="9482760" y="2315520"/>
              <a:ext cx="430560" cy="430560"/>
            </a:xfrm>
            <a:prstGeom prst="rect">
              <a:avLst/>
            </a:prstGeom>
            <a:noFill/>
            <a:ln w="0">
              <a:noFill/>
            </a:ln>
          </p:spPr>
        </p:pic>
        <p:pic>
          <p:nvPicPr>
            <p:cNvPr id="805" name="Grafik 12">
              <a:extLst>
                <a:ext uri="{C183D7F6-B498-43B3-948B-1728B52AA6E4}">
                  <adec:decorative xmlns:adec="http://schemas.microsoft.com/office/drawing/2017/decorative" val="1"/>
                </a:ext>
              </a:extLst>
            </p:cNvPr>
            <p:cNvPicPr/>
            <p:nvPr/>
          </p:nvPicPr>
          <p:blipFill>
            <a:blip r:embed="rId7"/>
            <a:stretch/>
          </p:blipFill>
          <p:spPr>
            <a:xfrm>
              <a:off x="8184240" y="1665000"/>
              <a:ext cx="430560" cy="430560"/>
            </a:xfrm>
            <a:prstGeom prst="rect">
              <a:avLst/>
            </a:prstGeom>
            <a:noFill/>
            <a:ln w="0">
              <a:noFill/>
            </a:ln>
          </p:spPr>
        </p:pic>
        <p:pic>
          <p:nvPicPr>
            <p:cNvPr id="806" name="Grafik 13">
              <a:extLst>
                <a:ext uri="{C183D7F6-B498-43B3-948B-1728B52AA6E4}">
                  <adec:decorative xmlns:adec="http://schemas.microsoft.com/office/drawing/2017/decorative" val="1"/>
                </a:ext>
              </a:extLst>
            </p:cNvPr>
            <p:cNvPicPr/>
            <p:nvPr/>
          </p:nvPicPr>
          <p:blipFill>
            <a:blip r:embed="rId6"/>
            <a:stretch/>
          </p:blipFill>
          <p:spPr>
            <a:xfrm>
              <a:off x="10416600" y="1706760"/>
              <a:ext cx="430560" cy="430560"/>
            </a:xfrm>
            <a:prstGeom prst="rect">
              <a:avLst/>
            </a:prstGeom>
            <a:noFill/>
            <a:ln w="0">
              <a:noFill/>
            </a:ln>
          </p:spPr>
        </p:pic>
        <p:pic>
          <p:nvPicPr>
            <p:cNvPr id="807" name="Grafik 14">
              <a:extLst>
                <a:ext uri="{C183D7F6-B498-43B3-948B-1728B52AA6E4}">
                  <adec:decorative xmlns:adec="http://schemas.microsoft.com/office/drawing/2017/decorative" val="1"/>
                </a:ext>
              </a:extLst>
            </p:cNvPr>
            <p:cNvPicPr/>
            <p:nvPr/>
          </p:nvPicPr>
          <p:blipFill>
            <a:blip r:embed="rId7"/>
            <a:stretch/>
          </p:blipFill>
          <p:spPr>
            <a:xfrm>
              <a:off x="8760240" y="1917000"/>
              <a:ext cx="430560" cy="430560"/>
            </a:xfrm>
            <a:prstGeom prst="rect">
              <a:avLst/>
            </a:prstGeom>
            <a:noFill/>
            <a:ln w="0">
              <a:noFill/>
            </a:ln>
          </p:spPr>
        </p:pic>
        <p:pic>
          <p:nvPicPr>
            <p:cNvPr id="808" name="Grafik 15">
              <a:extLst>
                <a:ext uri="{C183D7F6-B498-43B3-948B-1728B52AA6E4}">
                  <adec:decorative xmlns:adec="http://schemas.microsoft.com/office/drawing/2017/decorative" val="1"/>
                </a:ext>
              </a:extLst>
            </p:cNvPr>
            <p:cNvPicPr/>
            <p:nvPr/>
          </p:nvPicPr>
          <p:blipFill>
            <a:blip r:embed="rId6"/>
            <a:stretch/>
          </p:blipFill>
          <p:spPr>
            <a:xfrm>
              <a:off x="9835560" y="1721880"/>
              <a:ext cx="430560" cy="430560"/>
            </a:xfrm>
            <a:prstGeom prst="rect">
              <a:avLst/>
            </a:prstGeom>
            <a:noFill/>
            <a:ln w="0">
              <a:noFill/>
            </a:ln>
          </p:spPr>
        </p:pic>
        <p:pic>
          <p:nvPicPr>
            <p:cNvPr id="809" name="Grafik 16">
              <a:extLst>
                <a:ext uri="{C183D7F6-B498-43B3-948B-1728B52AA6E4}">
                  <adec:decorative xmlns:adec="http://schemas.microsoft.com/office/drawing/2017/decorative" val="1"/>
                </a:ext>
              </a:extLst>
            </p:cNvPr>
            <p:cNvPicPr/>
            <p:nvPr/>
          </p:nvPicPr>
          <p:blipFill>
            <a:blip r:embed="rId7"/>
            <a:stretch/>
          </p:blipFill>
          <p:spPr>
            <a:xfrm>
              <a:off x="10200600" y="2217960"/>
              <a:ext cx="430560" cy="430560"/>
            </a:xfrm>
            <a:prstGeom prst="rect">
              <a:avLst/>
            </a:prstGeom>
            <a:noFill/>
            <a:ln w="0">
              <a:noFill/>
            </a:ln>
          </p:spPr>
        </p:pic>
        <p:pic>
          <p:nvPicPr>
            <p:cNvPr id="810" name="Grafik 17">
              <a:extLst>
                <a:ext uri="{C183D7F6-B498-43B3-948B-1728B52AA6E4}">
                  <adec:decorative xmlns:adec="http://schemas.microsoft.com/office/drawing/2017/decorative" val="1"/>
                </a:ext>
              </a:extLst>
            </p:cNvPr>
            <p:cNvPicPr/>
            <p:nvPr/>
          </p:nvPicPr>
          <p:blipFill>
            <a:blip r:embed="rId7"/>
            <a:stretch/>
          </p:blipFill>
          <p:spPr>
            <a:xfrm>
              <a:off x="10623240" y="2099520"/>
              <a:ext cx="430560" cy="430560"/>
            </a:xfrm>
            <a:prstGeom prst="rect">
              <a:avLst/>
            </a:prstGeom>
            <a:noFill/>
            <a:ln w="0">
              <a:noFill/>
            </a:ln>
          </p:spPr>
        </p:pic>
        <p:pic>
          <p:nvPicPr>
            <p:cNvPr id="811" name="Grafik 18">
              <a:extLst>
                <a:ext uri="{C183D7F6-B498-43B3-948B-1728B52AA6E4}">
                  <adec:decorative xmlns:adec="http://schemas.microsoft.com/office/drawing/2017/decorative" val="1"/>
                </a:ext>
              </a:extLst>
            </p:cNvPr>
            <p:cNvPicPr/>
            <p:nvPr/>
          </p:nvPicPr>
          <p:blipFill>
            <a:blip r:embed="rId6"/>
            <a:stretch/>
          </p:blipFill>
          <p:spPr>
            <a:xfrm>
              <a:off x="11031120" y="1694880"/>
              <a:ext cx="430560" cy="430560"/>
            </a:xfrm>
            <a:prstGeom prst="rect">
              <a:avLst/>
            </a:prstGeom>
            <a:noFill/>
            <a:ln w="0">
              <a:noFill/>
            </a:ln>
          </p:spPr>
        </p:pic>
        <p:pic>
          <p:nvPicPr>
            <p:cNvPr id="812" name="Grafik 19">
              <a:extLst>
                <a:ext uri="{C183D7F6-B498-43B3-948B-1728B52AA6E4}">
                  <adec:decorative xmlns:adec="http://schemas.microsoft.com/office/drawing/2017/decorative" val="1"/>
                </a:ext>
              </a:extLst>
            </p:cNvPr>
            <p:cNvPicPr/>
            <p:nvPr/>
          </p:nvPicPr>
          <p:blipFill>
            <a:blip r:embed="rId7"/>
            <a:stretch/>
          </p:blipFill>
          <p:spPr>
            <a:xfrm>
              <a:off x="7574760" y="1599480"/>
              <a:ext cx="430560" cy="430560"/>
            </a:xfrm>
            <a:prstGeom prst="rect">
              <a:avLst/>
            </a:prstGeom>
            <a:noFill/>
            <a:ln w="0">
              <a:noFill/>
            </a:ln>
          </p:spPr>
        </p:pic>
        <p:pic>
          <p:nvPicPr>
            <p:cNvPr id="813" name="Grafik 20">
              <a:extLst>
                <a:ext uri="{C183D7F6-B498-43B3-948B-1728B52AA6E4}">
                  <adec:decorative xmlns:adec="http://schemas.microsoft.com/office/drawing/2017/decorative" val="1"/>
                </a:ext>
              </a:extLst>
            </p:cNvPr>
            <p:cNvPicPr/>
            <p:nvPr/>
          </p:nvPicPr>
          <p:blipFill>
            <a:blip r:embed="rId6"/>
            <a:stretch/>
          </p:blipFill>
          <p:spPr>
            <a:xfrm>
              <a:off x="8966520" y="2328480"/>
              <a:ext cx="430560" cy="430560"/>
            </a:xfrm>
            <a:prstGeom prst="rect">
              <a:avLst/>
            </a:prstGeom>
            <a:noFill/>
            <a:ln w="0">
              <a:noFill/>
            </a:ln>
          </p:spPr>
        </p:pic>
        <p:pic>
          <p:nvPicPr>
            <p:cNvPr id="814" name="Grafik 21">
              <a:extLst>
                <a:ext uri="{C183D7F6-B498-43B3-948B-1728B52AA6E4}">
                  <adec:decorative xmlns:adec="http://schemas.microsoft.com/office/drawing/2017/decorative" val="1"/>
                </a:ext>
              </a:extLst>
            </p:cNvPr>
            <p:cNvPicPr/>
            <p:nvPr/>
          </p:nvPicPr>
          <p:blipFill>
            <a:blip r:embed="rId7"/>
            <a:stretch/>
          </p:blipFill>
          <p:spPr>
            <a:xfrm>
              <a:off x="8727480" y="2747520"/>
              <a:ext cx="430560" cy="430560"/>
            </a:xfrm>
            <a:prstGeom prst="rect">
              <a:avLst/>
            </a:prstGeom>
            <a:noFill/>
            <a:ln w="0">
              <a:noFill/>
            </a:ln>
          </p:spPr>
        </p:pic>
        <p:pic>
          <p:nvPicPr>
            <p:cNvPr id="815" name="Grafik 22">
              <a:extLst>
                <a:ext uri="{C183D7F6-B498-43B3-948B-1728B52AA6E4}">
                  <adec:decorative xmlns:adec="http://schemas.microsoft.com/office/drawing/2017/decorative" val="1"/>
                </a:ext>
              </a:extLst>
            </p:cNvPr>
            <p:cNvPicPr/>
            <p:nvPr/>
          </p:nvPicPr>
          <p:blipFill>
            <a:blip r:embed="rId7"/>
            <a:stretch/>
          </p:blipFill>
          <p:spPr>
            <a:xfrm>
              <a:off x="9482760" y="2781000"/>
              <a:ext cx="430560" cy="430560"/>
            </a:xfrm>
            <a:prstGeom prst="rect">
              <a:avLst/>
            </a:prstGeom>
            <a:noFill/>
            <a:ln w="0">
              <a:noFill/>
            </a:ln>
          </p:spPr>
        </p:pic>
        <p:pic>
          <p:nvPicPr>
            <p:cNvPr id="816" name="Grafik 23">
              <a:extLst>
                <a:ext uri="{C183D7F6-B498-43B3-948B-1728B52AA6E4}">
                  <adec:decorative xmlns:adec="http://schemas.microsoft.com/office/drawing/2017/decorative" val="1"/>
                </a:ext>
              </a:extLst>
            </p:cNvPr>
            <p:cNvPicPr/>
            <p:nvPr/>
          </p:nvPicPr>
          <p:blipFill>
            <a:blip r:embed="rId7"/>
            <a:stretch/>
          </p:blipFill>
          <p:spPr>
            <a:xfrm>
              <a:off x="10082520" y="2771280"/>
              <a:ext cx="430560" cy="430560"/>
            </a:xfrm>
            <a:prstGeom prst="rect">
              <a:avLst/>
            </a:prstGeom>
            <a:noFill/>
            <a:ln w="0">
              <a:noFill/>
            </a:ln>
          </p:spPr>
        </p:pic>
        <p:sp>
          <p:nvSpPr>
            <p:cNvPr id="817" name="Ellipse 25">
              <a:extLst>
                <a:ext uri="{C183D7F6-B498-43B3-948B-1728B52AA6E4}">
                  <adec:decorative xmlns:adec="http://schemas.microsoft.com/office/drawing/2017/decorative" val="1"/>
                </a:ext>
              </a:extLst>
            </p:cNvPr>
            <p:cNvSpPr/>
            <p:nvPr/>
          </p:nvSpPr>
          <p:spPr>
            <a:xfrm>
              <a:off x="9511920" y="223056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818" name="Ellipse 26">
              <a:extLst>
                <a:ext uri="{C183D7F6-B498-43B3-948B-1728B52AA6E4}">
                  <adec:decorative xmlns:adec="http://schemas.microsoft.com/office/drawing/2017/decorative" val="1"/>
                </a:ext>
              </a:extLst>
            </p:cNvPr>
            <p:cNvSpPr/>
            <p:nvPr/>
          </p:nvSpPr>
          <p:spPr>
            <a:xfrm>
              <a:off x="11032560" y="16344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819" name="Ellipse 27"/>
            <p:cNvSpPr/>
            <p:nvPr/>
          </p:nvSpPr>
          <p:spPr>
            <a:xfrm>
              <a:off x="10109160" y="27385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820" name="Ellipse 28">
              <a:extLst>
                <a:ext uri="{C183D7F6-B498-43B3-948B-1728B52AA6E4}">
                  <adec:decorative xmlns:adec="http://schemas.microsoft.com/office/drawing/2017/decorative" val="1"/>
                </a:ext>
              </a:extLst>
            </p:cNvPr>
            <p:cNvSpPr/>
            <p:nvPr/>
          </p:nvSpPr>
          <p:spPr>
            <a:xfrm>
              <a:off x="8399520" y="220500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821" name="Ellipse 29">
              <a:extLst>
                <a:ext uri="{C183D7F6-B498-43B3-948B-1728B52AA6E4}">
                  <adec:decorative xmlns:adec="http://schemas.microsoft.com/office/drawing/2017/decorative" val="1"/>
                </a:ext>
              </a:extLst>
            </p:cNvPr>
            <p:cNvSpPr/>
            <p:nvPr/>
          </p:nvSpPr>
          <p:spPr>
            <a:xfrm>
              <a:off x="7606440" y="1559520"/>
              <a:ext cx="367560" cy="57456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822" name="Grafik 30" descr="Fifteen lavender and green person symbols arranged in a semi circle around a grey coloured person symbol at the top. There are lines going from five circled person symbols to the grey person symbol at the top. "/>
            <p:cNvPicPr/>
            <p:nvPr/>
          </p:nvPicPr>
          <p:blipFill>
            <a:blip r:embed="rId8"/>
            <a:stretch/>
          </p:blipFill>
          <p:spPr>
            <a:xfrm>
              <a:off x="9318960" y="1122840"/>
              <a:ext cx="430560" cy="430560"/>
            </a:xfrm>
            <a:prstGeom prst="rect">
              <a:avLst/>
            </a:prstGeom>
            <a:noFill/>
            <a:ln w="0">
              <a:noFill/>
            </a:ln>
          </p:spPr>
        </p:pic>
        <p:pic>
          <p:nvPicPr>
            <p:cNvPr id="823" name="Grafik 31">
              <a:extLst>
                <a:ext uri="{C183D7F6-B498-43B3-948B-1728B52AA6E4}">
                  <adec:decorative xmlns:adec="http://schemas.microsoft.com/office/drawing/2017/decorative" val="1"/>
                </a:ext>
              </a:extLst>
            </p:cNvPr>
            <p:cNvPicPr/>
            <p:nvPr/>
          </p:nvPicPr>
          <p:blipFill>
            <a:blip r:embed="rId7"/>
            <a:stretch/>
          </p:blipFill>
          <p:spPr>
            <a:xfrm>
              <a:off x="9264240" y="1789920"/>
              <a:ext cx="430560" cy="430560"/>
            </a:xfrm>
            <a:prstGeom prst="rect">
              <a:avLst/>
            </a:prstGeom>
            <a:noFill/>
            <a:ln w="0">
              <a:noFill/>
            </a:ln>
          </p:spPr>
        </p:pic>
        <p:cxnSp>
          <p:nvCxnSpPr>
            <p:cNvPr id="828" name="Gerade Verbindung mit Pfeil 5">
              <a:extLst>
                <a:ext uri="{C183D7F6-B498-43B3-948B-1728B52AA6E4}">
                  <adec:decorative xmlns:adec="http://schemas.microsoft.com/office/drawing/2017/decorative" val="1"/>
                </a:ext>
              </a:extLst>
            </p:cNvPr>
            <p:cNvCxnSpPr>
              <a:stCxn id="818" idx="1"/>
              <a:endCxn id="822" idx="3"/>
            </p:cNvCxnSpPr>
            <p:nvPr/>
          </p:nvCxnSpPr>
          <p:spPr>
            <a:xfrm flipH="1" flipV="1">
              <a:off x="9749880" y="1338120"/>
              <a:ext cx="1337040" cy="381240"/>
            </a:xfrm>
            <a:prstGeom prst="straightConnector1">
              <a:avLst/>
            </a:prstGeom>
            <a:ln w="0">
              <a:solidFill>
                <a:srgbClr val="4472C4"/>
              </a:solidFill>
              <a:tailEnd type="triangle" w="med" len="med"/>
            </a:ln>
          </p:spPr>
        </p:cxnSp>
        <p:cxnSp>
          <p:nvCxnSpPr>
            <p:cNvPr id="829" name="Gerade Verbindung mit Pfeil 41">
              <a:extLst>
                <a:ext uri="{C183D7F6-B498-43B3-948B-1728B52AA6E4}">
                  <adec:decorative xmlns:adec="http://schemas.microsoft.com/office/drawing/2017/decorative" val="1"/>
                </a:ext>
              </a:extLst>
            </p:cNvPr>
            <p:cNvCxnSpPr>
              <a:stCxn id="819" idx="0"/>
            </p:cNvCxnSpPr>
            <p:nvPr/>
          </p:nvCxnSpPr>
          <p:spPr>
            <a:xfrm flipH="1" flipV="1">
              <a:off x="9709200" y="1480680"/>
              <a:ext cx="584640" cy="1258560"/>
            </a:xfrm>
            <a:prstGeom prst="straightConnector1">
              <a:avLst/>
            </a:prstGeom>
            <a:ln w="0">
              <a:solidFill>
                <a:srgbClr val="4472C4"/>
              </a:solidFill>
              <a:tailEnd type="triangle" w="med" len="med"/>
            </a:ln>
          </p:spPr>
        </p:cxnSp>
        <p:cxnSp>
          <p:nvCxnSpPr>
            <p:cNvPr id="830" name="Gerade Verbindung mit Pfeil 46">
              <a:extLst>
                <a:ext uri="{C183D7F6-B498-43B3-948B-1728B52AA6E4}">
                  <adec:decorative xmlns:adec="http://schemas.microsoft.com/office/drawing/2017/decorative" val="1"/>
                </a:ext>
              </a:extLst>
            </p:cNvPr>
            <p:cNvCxnSpPr>
              <a:endCxn id="822" idx="2"/>
            </p:cNvCxnSpPr>
            <p:nvPr/>
          </p:nvCxnSpPr>
          <p:spPr>
            <a:xfrm flipH="1" flipV="1">
              <a:off x="9534240" y="1553760"/>
              <a:ext cx="172080" cy="685800"/>
            </a:xfrm>
            <a:prstGeom prst="straightConnector1">
              <a:avLst/>
            </a:prstGeom>
            <a:ln w="0">
              <a:solidFill>
                <a:srgbClr val="4472C4"/>
              </a:solidFill>
              <a:tailEnd type="triangle" w="med" len="med"/>
            </a:ln>
          </p:spPr>
        </p:cxnSp>
        <p:cxnSp>
          <p:nvCxnSpPr>
            <p:cNvPr id="831" name="Gerade Verbindung mit Pfeil 39">
              <a:extLst>
                <a:ext uri="{C183D7F6-B498-43B3-948B-1728B52AA6E4}">
                  <adec:decorative xmlns:adec="http://schemas.microsoft.com/office/drawing/2017/decorative" val="1"/>
                </a:ext>
              </a:extLst>
            </p:cNvPr>
            <p:cNvCxnSpPr>
              <a:stCxn id="820" idx="0"/>
            </p:cNvCxnSpPr>
            <p:nvPr/>
          </p:nvCxnSpPr>
          <p:spPr>
            <a:xfrm flipV="1">
              <a:off x="8583480" y="1554840"/>
              <a:ext cx="736920" cy="650880"/>
            </a:xfrm>
            <a:prstGeom prst="straightConnector1">
              <a:avLst/>
            </a:prstGeom>
            <a:ln w="0">
              <a:solidFill>
                <a:srgbClr val="4472C4"/>
              </a:solidFill>
              <a:tailEnd type="triangle" w="med" len="med"/>
            </a:ln>
          </p:spPr>
        </p:cxnSp>
        <p:cxnSp>
          <p:nvCxnSpPr>
            <p:cNvPr id="832" name="Gerade Verbindung mit Pfeil 48">
              <a:extLst>
                <a:ext uri="{C183D7F6-B498-43B3-948B-1728B52AA6E4}">
                  <adec:decorative xmlns:adec="http://schemas.microsoft.com/office/drawing/2017/decorative" val="1"/>
                </a:ext>
              </a:extLst>
            </p:cNvPr>
            <p:cNvCxnSpPr>
              <a:stCxn id="821" idx="6"/>
              <a:endCxn id="822" idx="1"/>
            </p:cNvCxnSpPr>
            <p:nvPr/>
          </p:nvCxnSpPr>
          <p:spPr>
            <a:xfrm flipV="1">
              <a:off x="7974360" y="1338120"/>
              <a:ext cx="1345320" cy="509760"/>
            </a:xfrm>
            <a:prstGeom prst="straightConnector1">
              <a:avLst/>
            </a:prstGeom>
            <a:ln w="0">
              <a:solidFill>
                <a:srgbClr val="4472C4"/>
              </a:solidFill>
              <a:tailEnd type="triangle" w="med" len="med"/>
            </a:ln>
          </p:spPr>
        </p:cxnSp>
      </p:grpSp>
      <p:sp>
        <p:nvSpPr>
          <p:cNvPr id="38" name="Textfeld 37" descr="Image source">
            <a:extLst>
              <a:ext uri="{FF2B5EF4-FFF2-40B4-BE49-F238E27FC236}">
                <a16:creationId xmlns:a16="http://schemas.microsoft.com/office/drawing/2014/main" id="{A6A9EB46-079B-4841-9F5B-B9E7AC998E12}"/>
              </a:ext>
            </a:extLst>
          </p:cNvPr>
          <p:cNvSpPr txBox="1"/>
          <p:nvPr/>
        </p:nvSpPr>
        <p:spPr>
          <a:xfrm>
            <a:off x="9586800" y="972716"/>
            <a:ext cx="2741760" cy="276999"/>
          </a:xfrm>
          <a:prstGeom prst="rect">
            <a:avLst/>
          </a:prstGeom>
          <a:noFill/>
        </p:spPr>
        <p:txBody>
          <a:bodyPr wrap="square">
            <a:spAutoFit/>
          </a:bodyPr>
          <a:lstStyle/>
          <a:p>
            <a:r>
              <a:rPr lang="en-US" sz="600" dirty="0">
                <a:solidFill>
                  <a:schemeClr val="bg1">
                    <a:lumMod val="75000"/>
                  </a:schemeClr>
                </a:solidFill>
                <a:latin typeface="Arial" panose="020B0604020202020204" pitchFamily="34" charset="0"/>
                <a:cs typeface="Arial" panose="020B0604020202020204" pitchFamily="34" charset="0"/>
              </a:rPr>
              <a:t>Adapted from: </a:t>
            </a:r>
            <a:r>
              <a:rPr lang="en-US" sz="600" dirty="0" err="1">
                <a:solidFill>
                  <a:schemeClr val="bg1">
                    <a:lumMod val="75000"/>
                  </a:schemeClr>
                </a:solidFill>
                <a:latin typeface="Arial" panose="020B0604020202020204" pitchFamily="34" charset="0"/>
                <a:cs typeface="Arial" panose="020B0604020202020204" pitchFamily="34" charset="0"/>
              </a:rPr>
              <a:t>Scribbr</a:t>
            </a:r>
            <a:r>
              <a:rPr lang="en-US" sz="600" dirty="0">
                <a:solidFill>
                  <a:schemeClr val="bg1">
                    <a:lumMod val="75000"/>
                  </a:schemeClr>
                </a:solidFill>
                <a:latin typeface="Arial" panose="020B0604020202020204" pitchFamily="34" charset="0"/>
                <a:cs typeface="Arial" panose="020B0604020202020204" pitchFamily="34" charset="0"/>
              </a:rPr>
              <a:t>. (n.d.). </a:t>
            </a:r>
            <a:r>
              <a:rPr lang="en-US" sz="600" i="1" dirty="0">
                <a:solidFill>
                  <a:schemeClr val="bg1">
                    <a:lumMod val="75000"/>
                  </a:schemeClr>
                </a:solidFill>
                <a:latin typeface="Arial" panose="020B0604020202020204" pitchFamily="34" charset="0"/>
                <a:cs typeface="Arial" panose="020B0604020202020204" pitchFamily="34" charset="0"/>
              </a:rPr>
              <a:t>Sampling methods</a:t>
            </a:r>
            <a:r>
              <a:rPr lang="en-US" sz="600" dirty="0">
                <a:solidFill>
                  <a:schemeClr val="bg1">
                    <a:lumMod val="75000"/>
                  </a:schemeClr>
                </a:solidFill>
                <a:latin typeface="Arial" panose="020B0604020202020204" pitchFamily="34" charset="0"/>
                <a:cs typeface="Arial" panose="020B0604020202020204" pitchFamily="34" charset="0"/>
              </a:rPr>
              <a:t>. Retrieved July 9, 2025, from </a:t>
            </a:r>
            <a:r>
              <a:rPr lang="en-US" sz="600" dirty="0">
                <a:solidFill>
                  <a:schemeClr val="bg1">
                    <a:lumMod val="75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https://www.scribbr.com/methodology/sampling-methods/</a:t>
            </a:r>
            <a:endParaRPr lang="en-US" sz="600" dirty="0">
              <a:solidFill>
                <a:schemeClr val="bg1">
                  <a:lumMod val="75000"/>
                </a:schemeClr>
              </a:solidFill>
              <a:latin typeface="Arial" panose="020B0604020202020204" pitchFamily="34" charset="0"/>
              <a:cs typeface="Arial" panose="020B0604020202020204" pitchFamily="34" charset="0"/>
            </a:endParaRPr>
          </a:p>
        </p:txBody>
      </p:sp>
      <p:sp>
        <p:nvSpPr>
          <p:cNvPr id="825" name="Textfeld 43"/>
          <p:cNvSpPr/>
          <p:nvPr/>
        </p:nvSpPr>
        <p:spPr>
          <a:xfrm>
            <a:off x="407520" y="2277000"/>
            <a:ext cx="5329440" cy="37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How?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Post a survey link openly on a website, social media, or in an email newsletter, allowing anyone interested to participate.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Online-Access Panels (e.g. </a:t>
            </a:r>
            <a:r>
              <a:rPr lang="en-US" sz="1800" b="0" strike="noStrike" spc="-1" dirty="0" err="1">
                <a:solidFill>
                  <a:schemeClr val="dk1"/>
                </a:solidFill>
                <a:latin typeface="Arial"/>
                <a:ea typeface="Arial"/>
              </a:rPr>
              <a:t>SosciPanel</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A news website posts an online poll asking readers their opinions on climate change. The survey link is open to anyone who visits the website, allowing readers to voluntarily participate by clicking the link.</a:t>
            </a:r>
            <a:endParaRPr lang="en-US" sz="1800" b="0" strike="noStrike" spc="-1" dirty="0">
              <a:solidFill>
                <a:srgbClr val="000000"/>
              </a:solidFill>
              <a:latin typeface="Calibri"/>
            </a:endParaRPr>
          </a:p>
        </p:txBody>
      </p:sp>
      <p:sp>
        <p:nvSpPr>
          <p:cNvPr id="827" name="Textfeld 45"/>
          <p:cNvSpPr/>
          <p:nvPr/>
        </p:nvSpPr>
        <p:spPr>
          <a:xfrm>
            <a:off x="5591880" y="2986560"/>
            <a:ext cx="6096600" cy="371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Simple to implement and can gather a large number of responses quickly.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Cost-effective and requires minimal outreach.</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a high volume of responses is beneficial, such as for exploratory research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a broad range of opinions is sought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representativeness is less critical</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83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3" name="Titel 2">
            <a:extLst>
              <a:ext uri="{FF2B5EF4-FFF2-40B4-BE49-F238E27FC236}">
                <a16:creationId xmlns:a16="http://schemas.microsoft.com/office/drawing/2014/main" id="{857F798A-AD9D-408F-BC03-EA11D206E263}"/>
              </a:ext>
            </a:extLst>
          </p:cNvPr>
          <p:cNvSpPr>
            <a:spLocks noGrp="1"/>
          </p:cNvSpPr>
          <p:nvPr>
            <p:ph type="title"/>
          </p:nvPr>
        </p:nvSpPr>
        <p:spPr>
          <a:xfrm>
            <a:off x="362520" y="132480"/>
            <a:ext cx="4028560" cy="628920"/>
          </a:xfrm>
        </p:spPr>
        <p:txBody>
          <a:bodyPr/>
          <a:lstStyle/>
          <a:p>
            <a:r>
              <a:rPr lang="en-US" sz="2400" dirty="0">
                <a:solidFill>
                  <a:schemeClr val="bg1"/>
                </a:solidFill>
                <a:latin typeface="Arial" panose="020B0604020202020204" pitchFamily="34" charset="0"/>
                <a:cs typeface="Arial" panose="020B0604020202020204" pitchFamily="34" charset="0"/>
              </a:rPr>
              <a:t>Non-Probability Sampling</a:t>
            </a:r>
          </a:p>
        </p:txBody>
      </p:sp>
      <p:sp>
        <p:nvSpPr>
          <p:cNvPr id="83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12D2B74A-B728-42E4-A954-34A3CF3E1CDE}" type="slidenum">
              <a:rPr lang="en-US" sz="1200" b="0" strike="noStrike" spc="-1" smtClean="0">
                <a:solidFill>
                  <a:schemeClr val="lt1">
                    <a:lumMod val="50000"/>
                  </a:schemeClr>
                </a:solidFill>
              </a:rPr>
              <a:t>41</a:t>
            </a:fld>
            <a:endParaRPr lang="en-US" sz="1200" b="0" strike="noStrike" spc="-1" dirty="0">
              <a:solidFill>
                <a:srgbClr val="000000"/>
              </a:solidFill>
              <a:latin typeface="Calibri"/>
            </a:endParaRPr>
          </a:p>
        </p:txBody>
      </p:sp>
      <p:sp>
        <p:nvSpPr>
          <p:cNvPr id="849" name="Rechteck 44"/>
          <p:cNvSpPr/>
          <p:nvPr/>
        </p:nvSpPr>
        <p:spPr>
          <a:xfrm>
            <a:off x="362520" y="1037160"/>
            <a:ext cx="77374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Snowball Sampling</a:t>
            </a:r>
            <a:endParaRPr lang="en-US" sz="2800" b="0" strike="noStrike" spc="-1" dirty="0">
              <a:solidFill>
                <a:srgbClr val="000000"/>
              </a:solidFill>
              <a:latin typeface="Calibri"/>
            </a:endParaRPr>
          </a:p>
        </p:txBody>
      </p:sp>
      <p:pic>
        <p:nvPicPr>
          <p:cNvPr id="836"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847" name="Textfeld 42"/>
          <p:cNvSpPr/>
          <p:nvPr/>
        </p:nvSpPr>
        <p:spPr>
          <a:xfrm>
            <a:off x="448560" y="1688760"/>
            <a:ext cx="535788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Initial participants </a:t>
            </a:r>
            <a:r>
              <a:rPr lang="en-US" sz="1800" b="1" strike="noStrike" spc="-1" dirty="0">
                <a:solidFill>
                  <a:schemeClr val="dk1"/>
                </a:solidFill>
                <a:latin typeface="Arial"/>
                <a:ea typeface="Arial"/>
              </a:rPr>
              <a:t>refer other qualified participants</a:t>
            </a:r>
            <a:r>
              <a:rPr lang="en-US" sz="1800" b="0" strike="noStrike" spc="-1" dirty="0">
                <a:solidFill>
                  <a:schemeClr val="dk1"/>
                </a:solidFill>
                <a:latin typeface="Arial"/>
                <a:ea typeface="Arial"/>
              </a:rPr>
              <a:t>, creating a network-based sample that grows over time.</a:t>
            </a:r>
            <a:endParaRPr lang="en-US" sz="1800" b="0" strike="noStrike" spc="-1" dirty="0">
              <a:solidFill>
                <a:srgbClr val="000000"/>
              </a:solidFill>
              <a:latin typeface="Calibri"/>
            </a:endParaRPr>
          </a:p>
        </p:txBody>
      </p:sp>
      <p:grpSp>
        <p:nvGrpSpPr>
          <p:cNvPr id="2" name="Gruppieren 1" descr="Illustration of stylized person icons in purple and green. A grey figure at the top connects with arrows to two individuals, one purple and one green. From these two, arrows branch out further to other people below, forming two small networks.">
            <a:extLst>
              <a:ext uri="{FF2B5EF4-FFF2-40B4-BE49-F238E27FC236}">
                <a16:creationId xmlns:a16="http://schemas.microsoft.com/office/drawing/2014/main" id="{16C197A6-3213-4236-AB0E-423C0D790C6A}"/>
              </a:ext>
            </a:extLst>
          </p:cNvPr>
          <p:cNvGrpSpPr/>
          <p:nvPr/>
        </p:nvGrpSpPr>
        <p:grpSpPr>
          <a:xfrm>
            <a:off x="7890120" y="1122840"/>
            <a:ext cx="3262680" cy="1335240"/>
            <a:chOff x="7890120" y="1122840"/>
            <a:chExt cx="3262680" cy="1335240"/>
          </a:xfrm>
        </p:grpSpPr>
        <p:pic>
          <p:nvPicPr>
            <p:cNvPr id="838" name="Grafik 10">
              <a:extLst>
                <a:ext uri="{C183D7F6-B498-43B3-948B-1728B52AA6E4}">
                  <adec:decorative xmlns:adec="http://schemas.microsoft.com/office/drawing/2017/decorative" val="1"/>
                </a:ext>
              </a:extLst>
            </p:cNvPr>
            <p:cNvPicPr/>
            <p:nvPr/>
          </p:nvPicPr>
          <p:blipFill>
            <a:blip r:embed="rId6"/>
            <a:stretch/>
          </p:blipFill>
          <p:spPr>
            <a:xfrm>
              <a:off x="7890120" y="1638360"/>
              <a:ext cx="430560" cy="430560"/>
            </a:xfrm>
            <a:prstGeom prst="rect">
              <a:avLst/>
            </a:prstGeom>
            <a:noFill/>
            <a:ln w="0">
              <a:noFill/>
            </a:ln>
          </p:spPr>
        </p:pic>
        <p:pic>
          <p:nvPicPr>
            <p:cNvPr id="839" name="Grafik 13">
              <a:extLst>
                <a:ext uri="{C183D7F6-B498-43B3-948B-1728B52AA6E4}">
                  <adec:decorative xmlns:adec="http://schemas.microsoft.com/office/drawing/2017/decorative" val="1"/>
                </a:ext>
              </a:extLst>
            </p:cNvPr>
            <p:cNvPicPr/>
            <p:nvPr/>
          </p:nvPicPr>
          <p:blipFill>
            <a:blip r:embed="rId7"/>
            <a:stretch/>
          </p:blipFill>
          <p:spPr>
            <a:xfrm>
              <a:off x="10722240" y="1688760"/>
              <a:ext cx="430560" cy="430560"/>
            </a:xfrm>
            <a:prstGeom prst="rect">
              <a:avLst/>
            </a:prstGeom>
            <a:noFill/>
            <a:ln w="0">
              <a:noFill/>
            </a:ln>
          </p:spPr>
        </p:pic>
        <p:pic>
          <p:nvPicPr>
            <p:cNvPr id="840" name="Grafik 14">
              <a:extLst>
                <a:ext uri="{C183D7F6-B498-43B3-948B-1728B52AA6E4}">
                  <adec:decorative xmlns:adec="http://schemas.microsoft.com/office/drawing/2017/decorative" val="1"/>
                </a:ext>
              </a:extLst>
            </p:cNvPr>
            <p:cNvPicPr/>
            <p:nvPr/>
          </p:nvPicPr>
          <p:blipFill>
            <a:blip r:embed="rId6"/>
            <a:stretch/>
          </p:blipFill>
          <p:spPr>
            <a:xfrm>
              <a:off x="8544240" y="1438200"/>
              <a:ext cx="430560" cy="430560"/>
            </a:xfrm>
            <a:prstGeom prst="rect">
              <a:avLst/>
            </a:prstGeom>
            <a:noFill/>
            <a:ln w="0">
              <a:noFill/>
            </a:ln>
          </p:spPr>
        </p:pic>
        <p:pic>
          <p:nvPicPr>
            <p:cNvPr id="841" name="Grafik 15">
              <a:extLst>
                <a:ext uri="{C183D7F6-B498-43B3-948B-1728B52AA6E4}">
                  <adec:decorative xmlns:adec="http://schemas.microsoft.com/office/drawing/2017/decorative" val="1"/>
                </a:ext>
              </a:extLst>
            </p:cNvPr>
            <p:cNvPicPr/>
            <p:nvPr/>
          </p:nvPicPr>
          <p:blipFill>
            <a:blip r:embed="rId7"/>
            <a:stretch/>
          </p:blipFill>
          <p:spPr>
            <a:xfrm>
              <a:off x="10034640" y="1490040"/>
              <a:ext cx="430560" cy="430560"/>
            </a:xfrm>
            <a:prstGeom prst="rect">
              <a:avLst/>
            </a:prstGeom>
            <a:noFill/>
            <a:ln w="0">
              <a:noFill/>
            </a:ln>
          </p:spPr>
        </p:pic>
        <p:pic>
          <p:nvPicPr>
            <p:cNvPr id="842" name="Grafik 16">
              <a:extLst>
                <a:ext uri="{C183D7F6-B498-43B3-948B-1728B52AA6E4}">
                  <adec:decorative xmlns:adec="http://schemas.microsoft.com/office/drawing/2017/decorative" val="1"/>
                </a:ext>
              </a:extLst>
            </p:cNvPr>
            <p:cNvPicPr/>
            <p:nvPr/>
          </p:nvPicPr>
          <p:blipFill>
            <a:blip r:embed="rId6"/>
            <a:stretch/>
          </p:blipFill>
          <p:spPr>
            <a:xfrm>
              <a:off x="10162440" y="2027520"/>
              <a:ext cx="430560" cy="430560"/>
            </a:xfrm>
            <a:prstGeom prst="rect">
              <a:avLst/>
            </a:prstGeom>
            <a:noFill/>
            <a:ln w="0">
              <a:noFill/>
            </a:ln>
          </p:spPr>
        </p:pic>
        <p:pic>
          <p:nvPicPr>
            <p:cNvPr id="843" name="Grafik 17">
              <a:extLst>
                <a:ext uri="{C183D7F6-B498-43B3-948B-1728B52AA6E4}">
                  <adec:decorative xmlns:adec="http://schemas.microsoft.com/office/drawing/2017/decorative" val="1"/>
                </a:ext>
              </a:extLst>
            </p:cNvPr>
            <p:cNvPicPr/>
            <p:nvPr/>
          </p:nvPicPr>
          <p:blipFill>
            <a:blip r:embed="rId6"/>
            <a:stretch/>
          </p:blipFill>
          <p:spPr>
            <a:xfrm>
              <a:off x="8976240" y="1962720"/>
              <a:ext cx="430560" cy="430560"/>
            </a:xfrm>
            <a:prstGeom prst="rect">
              <a:avLst/>
            </a:prstGeom>
            <a:noFill/>
            <a:ln w="0">
              <a:noFill/>
            </a:ln>
          </p:spPr>
        </p:pic>
        <p:pic>
          <p:nvPicPr>
            <p:cNvPr id="844" name="Grafik 20">
              <a:extLst>
                <a:ext uri="{C183D7F6-B498-43B3-948B-1728B52AA6E4}">
                  <adec:decorative xmlns:adec="http://schemas.microsoft.com/office/drawing/2017/decorative" val="1"/>
                </a:ext>
              </a:extLst>
            </p:cNvPr>
            <p:cNvPicPr/>
            <p:nvPr/>
          </p:nvPicPr>
          <p:blipFill>
            <a:blip r:embed="rId7"/>
            <a:stretch/>
          </p:blipFill>
          <p:spPr>
            <a:xfrm>
              <a:off x="8260560" y="2018880"/>
              <a:ext cx="430560" cy="430560"/>
            </a:xfrm>
            <a:prstGeom prst="rect">
              <a:avLst/>
            </a:prstGeom>
            <a:noFill/>
            <a:ln w="0">
              <a:noFill/>
            </a:ln>
          </p:spPr>
        </p:pic>
        <p:pic>
          <p:nvPicPr>
            <p:cNvPr id="845" name="Grafik 21">
              <a:extLst>
                <a:ext uri="{C183D7F6-B498-43B3-948B-1728B52AA6E4}">
                  <adec:decorative xmlns:adec="http://schemas.microsoft.com/office/drawing/2017/decorative" val="1"/>
                </a:ext>
              </a:extLst>
            </p:cNvPr>
            <p:cNvPicPr/>
            <p:nvPr/>
          </p:nvPicPr>
          <p:blipFill>
            <a:blip r:embed="rId6"/>
            <a:stretch/>
          </p:blipFill>
          <p:spPr>
            <a:xfrm>
              <a:off x="9509400" y="1981800"/>
              <a:ext cx="430560" cy="430560"/>
            </a:xfrm>
            <a:prstGeom prst="rect">
              <a:avLst/>
            </a:prstGeom>
            <a:noFill/>
            <a:ln w="0">
              <a:noFill/>
            </a:ln>
          </p:spPr>
        </p:pic>
        <p:pic>
          <p:nvPicPr>
            <p:cNvPr id="846" name="Grafik 30" descr="Grey person symbol at the top of a sampling pyramid with arrows pointing from it towards two green and lavender coloured person symbols. From these other arrows point to three other person symbols each. "/>
            <p:cNvPicPr/>
            <p:nvPr/>
          </p:nvPicPr>
          <p:blipFill>
            <a:blip r:embed="rId8"/>
            <a:stretch/>
          </p:blipFill>
          <p:spPr>
            <a:xfrm>
              <a:off x="9318960" y="1122840"/>
              <a:ext cx="430560" cy="430560"/>
            </a:xfrm>
            <a:prstGeom prst="rect">
              <a:avLst/>
            </a:prstGeom>
            <a:noFill/>
            <a:ln w="0">
              <a:noFill/>
            </a:ln>
          </p:spPr>
        </p:pic>
        <p:cxnSp>
          <p:nvCxnSpPr>
            <p:cNvPr id="851" name="Gerade Verbindung mit Pfeil 33">
              <a:extLst>
                <a:ext uri="{C183D7F6-B498-43B3-948B-1728B52AA6E4}">
                  <adec:decorative xmlns:adec="http://schemas.microsoft.com/office/drawing/2017/decorative" val="1"/>
                </a:ext>
              </a:extLst>
            </p:cNvPr>
            <p:cNvCxnSpPr>
              <a:stCxn id="846" idx="3"/>
            </p:cNvCxnSpPr>
            <p:nvPr/>
          </p:nvCxnSpPr>
          <p:spPr>
            <a:xfrm>
              <a:off x="9749880" y="1338120"/>
              <a:ext cx="345240" cy="153360"/>
            </a:xfrm>
            <a:prstGeom prst="straightConnector1">
              <a:avLst/>
            </a:prstGeom>
            <a:ln w="0">
              <a:solidFill>
                <a:srgbClr val="4472C4"/>
              </a:solidFill>
              <a:tailEnd type="triangle" w="med" len="med"/>
            </a:ln>
          </p:spPr>
        </p:cxnSp>
        <p:cxnSp>
          <p:nvCxnSpPr>
            <p:cNvPr id="852" name="Gerade Verbindung mit Pfeil 35">
              <a:extLst>
                <a:ext uri="{C183D7F6-B498-43B3-948B-1728B52AA6E4}">
                  <adec:decorative xmlns:adec="http://schemas.microsoft.com/office/drawing/2017/decorative" val="1"/>
                </a:ext>
              </a:extLst>
            </p:cNvPr>
            <p:cNvCxnSpPr/>
            <p:nvPr/>
          </p:nvCxnSpPr>
          <p:spPr>
            <a:xfrm flipH="1">
              <a:off x="9035280" y="1289160"/>
              <a:ext cx="357480" cy="150120"/>
            </a:xfrm>
            <a:prstGeom prst="straightConnector1">
              <a:avLst/>
            </a:prstGeom>
            <a:ln w="0">
              <a:solidFill>
                <a:srgbClr val="4472C4"/>
              </a:solidFill>
              <a:tailEnd type="triangle" w="med" len="med"/>
            </a:ln>
          </p:spPr>
        </p:cxnSp>
        <p:cxnSp>
          <p:nvCxnSpPr>
            <p:cNvPr id="853" name="Gerade Verbindung mit Pfeil 34">
              <a:extLst>
                <a:ext uri="{C183D7F6-B498-43B3-948B-1728B52AA6E4}">
                  <adec:decorative xmlns:adec="http://schemas.microsoft.com/office/drawing/2017/decorative" val="1"/>
                </a:ext>
              </a:extLst>
            </p:cNvPr>
            <p:cNvCxnSpPr>
              <a:endCxn id="838" idx="3"/>
            </p:cNvCxnSpPr>
            <p:nvPr/>
          </p:nvCxnSpPr>
          <p:spPr>
            <a:xfrm flipH="1">
              <a:off x="8321040" y="1713960"/>
              <a:ext cx="227160" cy="140400"/>
            </a:xfrm>
            <a:prstGeom prst="straightConnector1">
              <a:avLst/>
            </a:prstGeom>
            <a:ln w="0">
              <a:solidFill>
                <a:srgbClr val="4472C4"/>
              </a:solidFill>
              <a:tailEnd type="triangle" w="med" len="med"/>
            </a:ln>
          </p:spPr>
        </p:cxnSp>
        <p:cxnSp>
          <p:nvCxnSpPr>
            <p:cNvPr id="854" name="Gerade Verbindung mit Pfeil 40">
              <a:extLst>
                <a:ext uri="{C183D7F6-B498-43B3-948B-1728B52AA6E4}">
                  <adec:decorative xmlns:adec="http://schemas.microsoft.com/office/drawing/2017/decorative" val="1"/>
                </a:ext>
              </a:extLst>
            </p:cNvPr>
            <p:cNvCxnSpPr/>
            <p:nvPr/>
          </p:nvCxnSpPr>
          <p:spPr>
            <a:xfrm flipH="1">
              <a:off x="8642880" y="1866600"/>
              <a:ext cx="57960" cy="265320"/>
            </a:xfrm>
            <a:prstGeom prst="straightConnector1">
              <a:avLst/>
            </a:prstGeom>
            <a:ln w="0">
              <a:solidFill>
                <a:srgbClr val="4472C4"/>
              </a:solidFill>
              <a:tailEnd type="triangle" w="med" len="med"/>
            </a:ln>
          </p:spPr>
        </p:cxnSp>
        <p:cxnSp>
          <p:nvCxnSpPr>
            <p:cNvPr id="855" name="Gerade Verbindung mit Pfeil 46">
              <a:extLst>
                <a:ext uri="{C183D7F6-B498-43B3-948B-1728B52AA6E4}">
                  <adec:decorative xmlns:adec="http://schemas.microsoft.com/office/drawing/2017/decorative" val="1"/>
                </a:ext>
              </a:extLst>
            </p:cNvPr>
            <p:cNvCxnSpPr/>
            <p:nvPr/>
          </p:nvCxnSpPr>
          <p:spPr>
            <a:xfrm>
              <a:off x="8976240" y="1784160"/>
              <a:ext cx="158760" cy="179640"/>
            </a:xfrm>
            <a:prstGeom prst="straightConnector1">
              <a:avLst/>
            </a:prstGeom>
            <a:ln w="0">
              <a:solidFill>
                <a:srgbClr val="4472C4"/>
              </a:solidFill>
              <a:tailEnd type="triangle" w="med" len="med"/>
            </a:ln>
          </p:spPr>
        </p:cxnSp>
        <p:cxnSp>
          <p:nvCxnSpPr>
            <p:cNvPr id="856" name="Gerade Verbindung mit Pfeil 48">
              <a:extLst>
                <a:ext uri="{C183D7F6-B498-43B3-948B-1728B52AA6E4}">
                  <adec:decorative xmlns:adec="http://schemas.microsoft.com/office/drawing/2017/decorative" val="1"/>
                </a:ext>
              </a:extLst>
            </p:cNvPr>
            <p:cNvCxnSpPr/>
            <p:nvPr/>
          </p:nvCxnSpPr>
          <p:spPr>
            <a:xfrm flipH="1">
              <a:off x="9775080" y="1866600"/>
              <a:ext cx="226440" cy="141480"/>
            </a:xfrm>
            <a:prstGeom prst="straightConnector1">
              <a:avLst/>
            </a:prstGeom>
            <a:ln w="0">
              <a:solidFill>
                <a:srgbClr val="4472C4"/>
              </a:solidFill>
              <a:tailEnd type="triangle" w="med" len="med"/>
            </a:ln>
          </p:spPr>
        </p:cxnSp>
        <p:cxnSp>
          <p:nvCxnSpPr>
            <p:cNvPr id="857" name="Gerade Verbindung mit Pfeil 49">
              <a:extLst>
                <a:ext uri="{C183D7F6-B498-43B3-948B-1728B52AA6E4}">
                  <adec:decorative xmlns:adec="http://schemas.microsoft.com/office/drawing/2017/decorative" val="1"/>
                </a:ext>
              </a:extLst>
            </p:cNvPr>
            <p:cNvCxnSpPr/>
            <p:nvPr/>
          </p:nvCxnSpPr>
          <p:spPr>
            <a:xfrm>
              <a:off x="10225800" y="1916640"/>
              <a:ext cx="26280" cy="235080"/>
            </a:xfrm>
            <a:prstGeom prst="straightConnector1">
              <a:avLst/>
            </a:prstGeom>
            <a:ln w="0">
              <a:solidFill>
                <a:srgbClr val="4472C4"/>
              </a:solidFill>
              <a:tailEnd type="triangle" w="med" len="med"/>
            </a:ln>
          </p:spPr>
        </p:cxnSp>
        <p:cxnSp>
          <p:nvCxnSpPr>
            <p:cNvPr id="858" name="Gerade Verbindung mit Pfeil 50">
              <a:extLst>
                <a:ext uri="{C183D7F6-B498-43B3-948B-1728B52AA6E4}">
                  <adec:decorative xmlns:adec="http://schemas.microsoft.com/office/drawing/2017/decorative" val="1"/>
                </a:ext>
              </a:extLst>
            </p:cNvPr>
            <p:cNvCxnSpPr>
              <a:endCxn id="839" idx="1"/>
            </p:cNvCxnSpPr>
            <p:nvPr/>
          </p:nvCxnSpPr>
          <p:spPr>
            <a:xfrm>
              <a:off x="10459800" y="1789200"/>
              <a:ext cx="263160" cy="115560"/>
            </a:xfrm>
            <a:prstGeom prst="straightConnector1">
              <a:avLst/>
            </a:prstGeom>
            <a:ln w="0">
              <a:solidFill>
                <a:srgbClr val="4472C4"/>
              </a:solidFill>
              <a:tailEnd type="triangle" w="med" len="med"/>
            </a:ln>
          </p:spPr>
        </p:cxnSp>
      </p:grpSp>
      <p:sp>
        <p:nvSpPr>
          <p:cNvPr id="28" name="Textfeld 27" descr="Image source">
            <a:extLst>
              <a:ext uri="{FF2B5EF4-FFF2-40B4-BE49-F238E27FC236}">
                <a16:creationId xmlns:a16="http://schemas.microsoft.com/office/drawing/2014/main" id="{0F5A87B8-CF18-4DC1-9BC1-699F1E7ACE12}"/>
              </a:ext>
            </a:extLst>
          </p:cNvPr>
          <p:cNvSpPr txBox="1"/>
          <p:nvPr/>
        </p:nvSpPr>
        <p:spPr>
          <a:xfrm>
            <a:off x="9625926" y="996672"/>
            <a:ext cx="2564754" cy="276999"/>
          </a:xfrm>
          <a:prstGeom prst="rect">
            <a:avLst/>
          </a:prstGeom>
          <a:noFill/>
        </p:spPr>
        <p:txBody>
          <a:bodyPr wrap="square">
            <a:spAutoFit/>
          </a:bodyPr>
          <a:lstStyle/>
          <a:p>
            <a:r>
              <a:rPr lang="en-US" sz="600" dirty="0">
                <a:solidFill>
                  <a:schemeClr val="bg1">
                    <a:lumMod val="75000"/>
                  </a:schemeClr>
                </a:solidFill>
                <a:latin typeface="Arial" panose="020B0604020202020204" pitchFamily="34" charset="0"/>
                <a:cs typeface="Arial" panose="020B0604020202020204" pitchFamily="34" charset="0"/>
              </a:rPr>
              <a:t>Adapted from: </a:t>
            </a:r>
            <a:r>
              <a:rPr lang="en-US" sz="600" dirty="0" err="1">
                <a:solidFill>
                  <a:schemeClr val="bg1">
                    <a:lumMod val="75000"/>
                  </a:schemeClr>
                </a:solidFill>
                <a:latin typeface="Arial" panose="020B0604020202020204" pitchFamily="34" charset="0"/>
                <a:cs typeface="Arial" panose="020B0604020202020204" pitchFamily="34" charset="0"/>
              </a:rPr>
              <a:t>Scribbr</a:t>
            </a:r>
            <a:r>
              <a:rPr lang="en-US" sz="600" dirty="0">
                <a:solidFill>
                  <a:schemeClr val="bg1">
                    <a:lumMod val="75000"/>
                  </a:schemeClr>
                </a:solidFill>
                <a:latin typeface="Arial" panose="020B0604020202020204" pitchFamily="34" charset="0"/>
                <a:cs typeface="Arial" panose="020B0604020202020204" pitchFamily="34" charset="0"/>
              </a:rPr>
              <a:t>. (n.d.). </a:t>
            </a:r>
            <a:r>
              <a:rPr lang="en-US" sz="600" i="1" dirty="0">
                <a:solidFill>
                  <a:schemeClr val="bg1">
                    <a:lumMod val="75000"/>
                  </a:schemeClr>
                </a:solidFill>
                <a:latin typeface="Arial" panose="020B0604020202020204" pitchFamily="34" charset="0"/>
                <a:cs typeface="Arial" panose="020B0604020202020204" pitchFamily="34" charset="0"/>
              </a:rPr>
              <a:t>Sampling methods</a:t>
            </a:r>
            <a:r>
              <a:rPr lang="en-US" sz="600" dirty="0">
                <a:solidFill>
                  <a:schemeClr val="bg1">
                    <a:lumMod val="75000"/>
                  </a:schemeClr>
                </a:solidFill>
                <a:latin typeface="Arial" panose="020B0604020202020204" pitchFamily="34" charset="0"/>
                <a:cs typeface="Arial" panose="020B0604020202020204" pitchFamily="34" charset="0"/>
              </a:rPr>
              <a:t>. Retrieved July 9, 2025, from </a:t>
            </a:r>
            <a:r>
              <a:rPr lang="en-US" sz="600" dirty="0">
                <a:solidFill>
                  <a:schemeClr val="bg1">
                    <a:lumMod val="75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https://www.scribbr.com/methodology/sampling-methods/</a:t>
            </a:r>
            <a:endParaRPr lang="en-US" sz="600" dirty="0">
              <a:solidFill>
                <a:schemeClr val="bg1">
                  <a:lumMod val="75000"/>
                </a:schemeClr>
              </a:solidFill>
              <a:latin typeface="Arial" panose="020B0604020202020204" pitchFamily="34" charset="0"/>
              <a:cs typeface="Arial" panose="020B0604020202020204" pitchFamily="34" charset="0"/>
            </a:endParaRPr>
          </a:p>
        </p:txBody>
      </p:sp>
      <p:sp>
        <p:nvSpPr>
          <p:cNvPr id="848" name="Textfeld 43"/>
          <p:cNvSpPr/>
          <p:nvPr/>
        </p:nvSpPr>
        <p:spPr>
          <a:xfrm>
            <a:off x="407520" y="2895120"/>
            <a:ext cx="5330160" cy="368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How?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Begin with a small group of participants recruited via online forums, social media, or email, then ask them to share the survey with others who meet the study criteria. </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Example</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A sociologist wants to survey freelancers about job satisfaction and uses a few initial contacts from LinkedIn. She asks these initial participants to share the survey link with other freelancers they know.</a:t>
            </a:r>
            <a:endParaRPr lang="en-US" sz="1800" b="0" strike="noStrike" spc="-1" dirty="0">
              <a:solidFill>
                <a:srgbClr val="000000"/>
              </a:solidFill>
              <a:latin typeface="Calibri"/>
            </a:endParaRPr>
          </a:p>
        </p:txBody>
      </p:sp>
      <p:sp>
        <p:nvSpPr>
          <p:cNvPr id="850" name="Textfeld 45"/>
          <p:cNvSpPr/>
          <p:nvPr/>
        </p:nvSpPr>
        <p:spPr>
          <a:xfrm>
            <a:off x="5830560" y="2565000"/>
            <a:ext cx="6096600" cy="3565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Effective for reaching hard-to-reach populations (e.g., certain social groups, online communities).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Cost-effective, as it relies on referrals rather than broad recruitment.</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studying populations difficult to identify or access (e.g., people with specific health conditions)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For social research focused on communities or network-based studies.</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86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86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5182F98C-2D14-4074-82D6-1E100463ABA6}" type="slidenum">
              <a:rPr lang="en-US" sz="1200" b="0" strike="noStrike" spc="-1" smtClean="0">
                <a:solidFill>
                  <a:schemeClr val="lt1">
                    <a:lumMod val="50000"/>
                  </a:schemeClr>
                </a:solidFill>
              </a:rPr>
              <a:t>42</a:t>
            </a:fld>
            <a:endParaRPr lang="en-US" sz="1200" b="0" strike="noStrike" spc="-1" dirty="0">
              <a:solidFill>
                <a:srgbClr val="000000"/>
              </a:solidFill>
              <a:latin typeface="Calibri"/>
            </a:endParaRPr>
          </a:p>
        </p:txBody>
      </p:sp>
      <p:sp>
        <p:nvSpPr>
          <p:cNvPr id="3" name="Titel 2">
            <a:extLst>
              <a:ext uri="{FF2B5EF4-FFF2-40B4-BE49-F238E27FC236}">
                <a16:creationId xmlns:a16="http://schemas.microsoft.com/office/drawing/2014/main" id="{B3D9FAFA-E3DC-4306-BC38-56739E2534DB}"/>
              </a:ext>
            </a:extLst>
          </p:cNvPr>
          <p:cNvSpPr>
            <a:spLocks noGrp="1"/>
          </p:cNvSpPr>
          <p:nvPr>
            <p:ph type="title"/>
          </p:nvPr>
        </p:nvSpPr>
        <p:spPr>
          <a:xfrm>
            <a:off x="152868" y="174019"/>
            <a:ext cx="9262566" cy="563760"/>
          </a:xfrm>
        </p:spPr>
        <p:txBody>
          <a:bodyPr/>
          <a:lstStyle/>
          <a:p>
            <a:r>
              <a:rPr lang="en-US" sz="2400" dirty="0">
                <a:solidFill>
                  <a:schemeClr val="bg1"/>
                </a:solidFill>
                <a:latin typeface="Arial" panose="020B0604020202020204" pitchFamily="34" charset="0"/>
                <a:cs typeface="Arial" panose="020B0604020202020204" pitchFamily="34" charset="0"/>
              </a:rPr>
              <a:t>Exercise: Matching Research Scenarios with Sampling Strategies</a:t>
            </a:r>
          </a:p>
        </p:txBody>
      </p:sp>
      <p:pic>
        <p:nvPicPr>
          <p:cNvPr id="863"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872" name="Textfeld 25"/>
          <p:cNvSpPr/>
          <p:nvPr/>
        </p:nvSpPr>
        <p:spPr>
          <a:xfrm>
            <a:off x="371880" y="1221120"/>
            <a:ext cx="72630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Match each scenario to the most suitable sampling strategy. </a:t>
            </a:r>
            <a:endParaRPr lang="en-US" sz="1800" b="0" strike="noStrike" spc="-1" dirty="0">
              <a:solidFill>
                <a:srgbClr val="000000"/>
              </a:solidFill>
              <a:latin typeface="Calibri"/>
            </a:endParaRPr>
          </a:p>
        </p:txBody>
      </p:sp>
      <p:sp>
        <p:nvSpPr>
          <p:cNvPr id="871" name="Textfeld 23"/>
          <p:cNvSpPr/>
          <p:nvPr/>
        </p:nvSpPr>
        <p:spPr>
          <a:xfrm>
            <a:off x="9192240" y="1656720"/>
            <a:ext cx="4318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Sampling Strategies</a:t>
            </a:r>
            <a:endParaRPr lang="en-US" sz="1800" b="0" strike="noStrike" spc="-1" dirty="0">
              <a:solidFill>
                <a:srgbClr val="000000"/>
              </a:solidFill>
              <a:latin typeface="Calibri"/>
            </a:endParaRPr>
          </a:p>
        </p:txBody>
      </p:sp>
      <p:pic>
        <p:nvPicPr>
          <p:cNvPr id="866" name="Grafik 44" descr="check mark ">
            <a:extLst>
              <a:ext uri="{C183D7F6-B498-43B3-948B-1728B52AA6E4}">
                <adec:decorative xmlns:adec="http://schemas.microsoft.com/office/drawing/2017/decorative" val="0"/>
              </a:ext>
            </a:extLst>
          </p:cNvPr>
          <p:cNvPicPr/>
          <p:nvPr/>
        </p:nvPicPr>
        <p:blipFill>
          <a:blip r:embed="rId6">
            <a:extLst>
              <a:ext uri="{96DAC541-7B7A-43D3-8B79-37D633B846F1}">
                <asvg:svgBlip xmlns:asvg="http://schemas.microsoft.com/office/drawing/2016/SVG/main" r:embed="rId7"/>
              </a:ext>
            </a:extLst>
          </a:blip>
          <a:stretch/>
        </p:blipFill>
        <p:spPr>
          <a:xfrm>
            <a:off x="9182880" y="1998360"/>
            <a:ext cx="348840" cy="348840"/>
          </a:xfrm>
          <a:prstGeom prst="rect">
            <a:avLst/>
          </a:prstGeom>
          <a:noFill/>
          <a:ln w="0">
            <a:noFill/>
          </a:ln>
        </p:spPr>
      </p:pic>
      <p:sp>
        <p:nvSpPr>
          <p:cNvPr id="865" name="Textfeld 41"/>
          <p:cNvSpPr/>
          <p:nvPr/>
        </p:nvSpPr>
        <p:spPr>
          <a:xfrm>
            <a:off x="9515660" y="1984320"/>
            <a:ext cx="3454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Simple random sampling</a:t>
            </a:r>
            <a:endParaRPr lang="en-US" sz="1800" b="0" strike="noStrike" spc="-1" dirty="0">
              <a:solidFill>
                <a:srgbClr val="000000"/>
              </a:solidFill>
              <a:latin typeface="Calibri"/>
            </a:endParaRPr>
          </a:p>
        </p:txBody>
      </p:sp>
      <p:pic>
        <p:nvPicPr>
          <p:cNvPr id="867" name="Grafik 46" descr="cross mark">
            <a:extLst>
              <a:ext uri="{C183D7F6-B498-43B3-948B-1728B52AA6E4}">
                <adec:decorative xmlns:adec="http://schemas.microsoft.com/office/drawing/2017/decorative" val="0"/>
              </a:ext>
            </a:extLst>
          </p:cNvPr>
          <p:cNvPicPr/>
          <p:nvPr/>
        </p:nvPicPr>
        <p:blipFill>
          <a:blip r:embed="rId8">
            <a:extLst>
              <a:ext uri="{96DAC541-7B7A-43D3-8B79-37D633B846F1}">
                <asvg:svgBlip xmlns:asvg="http://schemas.microsoft.com/office/drawing/2016/SVG/main" r:embed="rId9"/>
              </a:ext>
            </a:extLst>
          </a:blip>
          <a:stretch/>
        </p:blipFill>
        <p:spPr>
          <a:xfrm>
            <a:off x="9182880" y="2425320"/>
            <a:ext cx="367920" cy="367920"/>
          </a:xfrm>
          <a:prstGeom prst="rect">
            <a:avLst/>
          </a:prstGeom>
          <a:noFill/>
          <a:ln w="0">
            <a:noFill/>
          </a:ln>
        </p:spPr>
      </p:pic>
      <p:sp>
        <p:nvSpPr>
          <p:cNvPr id="34" name="Textfeld 41">
            <a:extLst>
              <a:ext uri="{FF2B5EF4-FFF2-40B4-BE49-F238E27FC236}">
                <a16:creationId xmlns:a16="http://schemas.microsoft.com/office/drawing/2014/main" id="{90715F22-82BB-41D5-8FBD-04CEC8F667A1}"/>
              </a:ext>
            </a:extLst>
          </p:cNvPr>
          <p:cNvSpPr/>
          <p:nvPr/>
        </p:nvSpPr>
        <p:spPr>
          <a:xfrm>
            <a:off x="9528056" y="2478102"/>
            <a:ext cx="3454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Stratified sampling</a:t>
            </a:r>
            <a:endParaRPr lang="en-US" sz="1800" b="0" strike="noStrike" spc="-1" dirty="0">
              <a:solidFill>
                <a:srgbClr val="000000"/>
              </a:solidFill>
              <a:latin typeface="Calibri"/>
            </a:endParaRPr>
          </a:p>
        </p:txBody>
      </p:sp>
      <p:pic>
        <p:nvPicPr>
          <p:cNvPr id="869" name="Grafik 52" descr="arrow"/>
          <p:cNvPicPr/>
          <p:nvPr/>
        </p:nvPicPr>
        <p:blipFill>
          <a:blip r:embed="rId10">
            <a:extLst>
              <a:ext uri="{96DAC541-7B7A-43D3-8B79-37D633B846F1}">
                <asvg:svgBlip xmlns:asvg="http://schemas.microsoft.com/office/drawing/2016/SVG/main" r:embed="rId11"/>
              </a:ext>
            </a:extLst>
          </a:blip>
          <a:stretch/>
        </p:blipFill>
        <p:spPr>
          <a:xfrm rot="10800000">
            <a:off x="9194040" y="2846520"/>
            <a:ext cx="300600" cy="380160"/>
          </a:xfrm>
          <a:prstGeom prst="rect">
            <a:avLst/>
          </a:prstGeom>
          <a:noFill/>
          <a:ln w="0">
            <a:noFill/>
          </a:ln>
        </p:spPr>
      </p:pic>
      <p:sp>
        <p:nvSpPr>
          <p:cNvPr id="36" name="Textfeld 41">
            <a:extLst>
              <a:ext uri="{FF2B5EF4-FFF2-40B4-BE49-F238E27FC236}">
                <a16:creationId xmlns:a16="http://schemas.microsoft.com/office/drawing/2014/main" id="{6864883C-56D8-4123-9E09-EE82B8941AED}"/>
              </a:ext>
            </a:extLst>
          </p:cNvPr>
          <p:cNvSpPr/>
          <p:nvPr/>
        </p:nvSpPr>
        <p:spPr>
          <a:xfrm>
            <a:off x="9558360" y="2863080"/>
            <a:ext cx="2633640"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Cluster sampling</a:t>
            </a:r>
            <a:endParaRPr lang="en-US" sz="1800" b="0" strike="noStrike" spc="-1" dirty="0">
              <a:solidFill>
                <a:srgbClr val="000000"/>
              </a:solidFill>
              <a:latin typeface="Calibri"/>
            </a:endParaRPr>
          </a:p>
        </p:txBody>
      </p:sp>
      <p:pic>
        <p:nvPicPr>
          <p:cNvPr id="868" name="Grafik 48" descr="heart"/>
          <p:cNvPicPr/>
          <p:nvPr/>
        </p:nvPicPr>
        <p:blipFill>
          <a:blip r:embed="rId12">
            <a:extLst>
              <a:ext uri="{96DAC541-7B7A-43D3-8B79-37D633B846F1}">
                <asvg:svgBlip xmlns:asvg="http://schemas.microsoft.com/office/drawing/2016/SVG/main" r:embed="rId13"/>
              </a:ext>
            </a:extLst>
          </a:blip>
          <a:stretch/>
        </p:blipFill>
        <p:spPr>
          <a:xfrm>
            <a:off x="9192240" y="3298680"/>
            <a:ext cx="348840" cy="348840"/>
          </a:xfrm>
          <a:prstGeom prst="rect">
            <a:avLst/>
          </a:prstGeom>
          <a:noFill/>
          <a:ln w="0">
            <a:noFill/>
          </a:ln>
        </p:spPr>
      </p:pic>
      <p:sp>
        <p:nvSpPr>
          <p:cNvPr id="35" name="Textfeld 41">
            <a:extLst>
              <a:ext uri="{FF2B5EF4-FFF2-40B4-BE49-F238E27FC236}">
                <a16:creationId xmlns:a16="http://schemas.microsoft.com/office/drawing/2014/main" id="{0A2BA580-F05F-466F-BB02-AF0F83B39827}"/>
              </a:ext>
            </a:extLst>
          </p:cNvPr>
          <p:cNvSpPr/>
          <p:nvPr/>
        </p:nvSpPr>
        <p:spPr>
          <a:xfrm>
            <a:off x="9558050" y="3306048"/>
            <a:ext cx="3454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Convenience sampling</a:t>
            </a:r>
            <a:endParaRPr lang="en-US" sz="1800" b="0" strike="noStrike" spc="-1" dirty="0">
              <a:solidFill>
                <a:srgbClr val="000000"/>
              </a:solidFill>
              <a:latin typeface="Calibri"/>
            </a:endParaRPr>
          </a:p>
        </p:txBody>
      </p:sp>
      <p:pic>
        <p:nvPicPr>
          <p:cNvPr id="870" name="Grafik 54" descr="star"/>
          <p:cNvPicPr/>
          <p:nvPr/>
        </p:nvPicPr>
        <p:blipFill>
          <a:blip r:embed="rId14">
            <a:extLst>
              <a:ext uri="{96DAC541-7B7A-43D3-8B79-37D633B846F1}">
                <asvg:svgBlip xmlns:asvg="http://schemas.microsoft.com/office/drawing/2016/SVG/main" r:embed="rId15"/>
              </a:ext>
            </a:extLst>
          </a:blip>
          <a:stretch/>
        </p:blipFill>
        <p:spPr>
          <a:xfrm>
            <a:off x="9171360" y="3658680"/>
            <a:ext cx="380160" cy="380160"/>
          </a:xfrm>
          <a:prstGeom prst="rect">
            <a:avLst/>
          </a:prstGeom>
          <a:noFill/>
          <a:ln w="0">
            <a:noFill/>
          </a:ln>
        </p:spPr>
      </p:pic>
      <p:sp>
        <p:nvSpPr>
          <p:cNvPr id="37" name="Textfeld 41">
            <a:extLst>
              <a:ext uri="{FF2B5EF4-FFF2-40B4-BE49-F238E27FC236}">
                <a16:creationId xmlns:a16="http://schemas.microsoft.com/office/drawing/2014/main" id="{C5B26C6B-8F89-43DB-BAAE-516AB9E0A0C7}"/>
              </a:ext>
            </a:extLst>
          </p:cNvPr>
          <p:cNvSpPr/>
          <p:nvPr/>
        </p:nvSpPr>
        <p:spPr>
          <a:xfrm>
            <a:off x="9558050" y="3710730"/>
            <a:ext cx="3454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Snowball sampling</a:t>
            </a:r>
            <a:endParaRPr lang="en-US" sz="1800" b="0" strike="noStrike" spc="-1" dirty="0">
              <a:solidFill>
                <a:srgbClr val="000000"/>
              </a:solidFill>
              <a:latin typeface="Calibri"/>
            </a:endParaRPr>
          </a:p>
        </p:txBody>
      </p:sp>
      <p:sp>
        <p:nvSpPr>
          <p:cNvPr id="864" name="Textfeld 31"/>
          <p:cNvSpPr/>
          <p:nvPr/>
        </p:nvSpPr>
        <p:spPr>
          <a:xfrm>
            <a:off x="371880" y="1700640"/>
            <a:ext cx="4318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Scenario</a:t>
            </a:r>
            <a:endParaRPr lang="en-US" sz="1800" b="0" strike="noStrike" spc="-1" dirty="0">
              <a:solidFill>
                <a:srgbClr val="000000"/>
              </a:solidFill>
              <a:latin typeface="Calibri"/>
            </a:endParaRPr>
          </a:p>
        </p:txBody>
      </p:sp>
      <p:sp>
        <p:nvSpPr>
          <p:cNvPr id="876" name="Textfeld 35"/>
          <p:cNvSpPr/>
          <p:nvPr/>
        </p:nvSpPr>
        <p:spPr>
          <a:xfrm>
            <a:off x="335520" y="2133000"/>
            <a:ext cx="4042800" cy="73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400" b="0" strike="noStrike" spc="-1" dirty="0">
                <a:solidFill>
                  <a:schemeClr val="dk1"/>
                </a:solidFill>
                <a:latin typeface="Arial"/>
                <a:ea typeface="Arial"/>
              </a:rPr>
              <a:t>You want to measure student satisfaction across all universities in a country and randomly select 1,000 students from a national database.</a:t>
            </a:r>
            <a:endParaRPr lang="en-US" sz="1400" b="0" strike="noStrike" spc="-1" dirty="0">
              <a:solidFill>
                <a:srgbClr val="000000"/>
              </a:solidFill>
              <a:latin typeface="Calibri"/>
            </a:endParaRPr>
          </a:p>
        </p:txBody>
      </p:sp>
      <p:sp>
        <p:nvSpPr>
          <p:cNvPr id="875" name="Textfeld 33"/>
          <p:cNvSpPr/>
          <p:nvPr/>
        </p:nvSpPr>
        <p:spPr>
          <a:xfrm>
            <a:off x="4439880" y="1700640"/>
            <a:ext cx="4318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Strategy</a:t>
            </a:r>
            <a:endParaRPr lang="en-US" sz="1800" b="0" strike="noStrike" spc="-1" dirty="0">
              <a:solidFill>
                <a:srgbClr val="000000"/>
              </a:solidFill>
              <a:latin typeface="Calibri"/>
            </a:endParaRPr>
          </a:p>
        </p:txBody>
      </p:sp>
      <p:sp>
        <p:nvSpPr>
          <p:cNvPr id="31" name="Textfeld 30">
            <a:extLst>
              <a:ext uri="{FF2B5EF4-FFF2-40B4-BE49-F238E27FC236}">
                <a16:creationId xmlns:a16="http://schemas.microsoft.com/office/drawing/2014/main" id="{87B91514-8FC7-4DB2-8068-769FD37C0DD6}"/>
              </a:ext>
            </a:extLst>
          </p:cNvPr>
          <p:cNvSpPr txBox="1"/>
          <p:nvPr/>
        </p:nvSpPr>
        <p:spPr>
          <a:xfrm>
            <a:off x="4690800" y="2400300"/>
            <a:ext cx="360738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Simple random sampling</a:t>
            </a:r>
          </a:p>
        </p:txBody>
      </p:sp>
      <p:sp>
        <p:nvSpPr>
          <p:cNvPr id="877" name="Textfeld 37"/>
          <p:cNvSpPr/>
          <p:nvPr/>
        </p:nvSpPr>
        <p:spPr>
          <a:xfrm>
            <a:off x="345240" y="3069000"/>
            <a:ext cx="4237200" cy="73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400" b="0" strike="noStrike" spc="-1" dirty="0">
                <a:solidFill>
                  <a:schemeClr val="dk1"/>
                </a:solidFill>
                <a:latin typeface="Arial"/>
                <a:ea typeface="Arial"/>
              </a:rPr>
              <a:t>To study voter behavior, you ensure proportional representation by sampling voters based on age groups </a:t>
            </a:r>
            <a:endParaRPr lang="en-US" sz="1400" b="0" strike="noStrike" spc="-1" dirty="0">
              <a:solidFill>
                <a:srgbClr val="000000"/>
              </a:solidFill>
              <a:latin typeface="Calibri"/>
            </a:endParaRPr>
          </a:p>
        </p:txBody>
      </p:sp>
      <p:sp>
        <p:nvSpPr>
          <p:cNvPr id="32" name="Textfeld 31">
            <a:extLst>
              <a:ext uri="{FF2B5EF4-FFF2-40B4-BE49-F238E27FC236}">
                <a16:creationId xmlns:a16="http://schemas.microsoft.com/office/drawing/2014/main" id="{EF7ADB79-B0DF-4CE7-807B-72EFBC5687F8}"/>
              </a:ext>
            </a:extLst>
          </p:cNvPr>
          <p:cNvSpPr txBox="1"/>
          <p:nvPr/>
        </p:nvSpPr>
        <p:spPr>
          <a:xfrm>
            <a:off x="4683180" y="3227070"/>
            <a:ext cx="360738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Stratified sampling</a:t>
            </a:r>
          </a:p>
        </p:txBody>
      </p:sp>
      <p:sp>
        <p:nvSpPr>
          <p:cNvPr id="878" name="Textfeld 42"/>
          <p:cNvSpPr/>
          <p:nvPr/>
        </p:nvSpPr>
        <p:spPr>
          <a:xfrm>
            <a:off x="345240" y="3914640"/>
            <a:ext cx="4093200" cy="73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400" b="0" strike="noStrike" spc="-1" dirty="0">
                <a:solidFill>
                  <a:schemeClr val="dk1"/>
                </a:solidFill>
                <a:latin typeface="Arial"/>
                <a:ea typeface="Arial"/>
              </a:rPr>
              <a:t>You’re researching opinions about a new social media platform and survey people who respond to a link you post on Instagram</a:t>
            </a:r>
            <a:endParaRPr lang="en-US" sz="1400" b="0" strike="noStrike" spc="-1" dirty="0">
              <a:solidFill>
                <a:srgbClr val="000000"/>
              </a:solidFill>
              <a:latin typeface="Calibri"/>
            </a:endParaRPr>
          </a:p>
        </p:txBody>
      </p:sp>
      <p:sp>
        <p:nvSpPr>
          <p:cNvPr id="30" name="Textfeld 29">
            <a:extLst>
              <a:ext uri="{FF2B5EF4-FFF2-40B4-BE49-F238E27FC236}">
                <a16:creationId xmlns:a16="http://schemas.microsoft.com/office/drawing/2014/main" id="{834BF892-9639-449B-99A8-F0D81832472C}"/>
              </a:ext>
            </a:extLst>
          </p:cNvPr>
          <p:cNvSpPr txBox="1"/>
          <p:nvPr/>
        </p:nvSpPr>
        <p:spPr>
          <a:xfrm>
            <a:off x="4686990" y="4088130"/>
            <a:ext cx="267012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Convenience sampling</a:t>
            </a:r>
          </a:p>
        </p:txBody>
      </p:sp>
      <p:cxnSp>
        <p:nvCxnSpPr>
          <p:cNvPr id="873" name="Gerader Verbinder 5">
            <a:extLst>
              <a:ext uri="{C183D7F6-B498-43B3-948B-1728B52AA6E4}">
                <adec:decorative xmlns:adec="http://schemas.microsoft.com/office/drawing/2017/decorative" val="1"/>
              </a:ext>
            </a:extLst>
          </p:cNvPr>
          <p:cNvCxnSpPr/>
          <p:nvPr/>
        </p:nvCxnSpPr>
        <p:spPr>
          <a:xfrm>
            <a:off x="4367520" y="1772640"/>
            <a:ext cx="1440" cy="4974120"/>
          </a:xfrm>
          <a:prstGeom prst="straightConnector1">
            <a:avLst/>
          </a:prstGeom>
          <a:ln w="0">
            <a:solidFill>
              <a:srgbClr val="4472C4"/>
            </a:solidFill>
          </a:ln>
        </p:spPr>
      </p:cxnSp>
      <p:cxnSp>
        <p:nvCxnSpPr>
          <p:cNvPr id="874" name="Gerader Verbinder 29">
            <a:extLst>
              <a:ext uri="{C183D7F6-B498-43B3-948B-1728B52AA6E4}">
                <adec:decorative xmlns:adec="http://schemas.microsoft.com/office/drawing/2017/decorative" val="1"/>
              </a:ext>
            </a:extLst>
          </p:cNvPr>
          <p:cNvCxnSpPr/>
          <p:nvPr/>
        </p:nvCxnSpPr>
        <p:spPr>
          <a:xfrm>
            <a:off x="371880" y="2070000"/>
            <a:ext cx="8029800" cy="1440"/>
          </a:xfrm>
          <a:prstGeom prst="straightConnector1">
            <a:avLst/>
          </a:prstGeom>
          <a:ln w="0">
            <a:solidFill>
              <a:srgbClr val="4472C4"/>
            </a:solidFill>
          </a:ln>
        </p:spPr>
      </p:cxnSp>
      <p:sp>
        <p:nvSpPr>
          <p:cNvPr id="879" name="Textfeld 45"/>
          <p:cNvSpPr/>
          <p:nvPr/>
        </p:nvSpPr>
        <p:spPr>
          <a:xfrm>
            <a:off x="323640" y="4779000"/>
            <a:ext cx="404280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400" b="0" strike="noStrike" spc="-1" dirty="0">
                <a:solidFill>
                  <a:schemeClr val="dk1"/>
                </a:solidFill>
                <a:latin typeface="Arial"/>
                <a:ea typeface="Arial"/>
              </a:rPr>
              <a:t>You are studying cybersecurity practices among freelance developers. Since there is no public list, you start with 10 developers you know and ask them to recommend others.</a:t>
            </a:r>
            <a:endParaRPr lang="en-US" sz="14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3C079C59-B0D8-4DBD-8F14-F7208AF0F3DD}"/>
              </a:ext>
            </a:extLst>
          </p:cNvPr>
          <p:cNvSpPr txBox="1"/>
          <p:nvPr/>
        </p:nvSpPr>
        <p:spPr>
          <a:xfrm>
            <a:off x="4690800" y="4937760"/>
            <a:ext cx="267012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Snowball sampling</a:t>
            </a:r>
          </a:p>
        </p:txBody>
      </p:sp>
      <p:sp>
        <p:nvSpPr>
          <p:cNvPr id="880" name="Textfeld 47"/>
          <p:cNvSpPr/>
          <p:nvPr/>
        </p:nvSpPr>
        <p:spPr>
          <a:xfrm>
            <a:off x="323640" y="5877360"/>
            <a:ext cx="4042800" cy="73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400" b="0" strike="noStrike" spc="-1" dirty="0">
                <a:solidFill>
                  <a:schemeClr val="dk1"/>
                </a:solidFill>
                <a:latin typeface="Arial"/>
                <a:ea typeface="Arial"/>
              </a:rPr>
              <a:t>To study the effectiveness of a vaccination campaign in urban areas, you randomly select 10 cities and survey all residents in those cities.</a:t>
            </a:r>
            <a:endParaRPr lang="en-US" sz="1400" b="0" strike="noStrike" spc="-1" dirty="0">
              <a:solidFill>
                <a:srgbClr val="000000"/>
              </a:solidFill>
              <a:latin typeface="Calibri"/>
            </a:endParaRPr>
          </a:p>
        </p:txBody>
      </p:sp>
      <p:cxnSp>
        <p:nvCxnSpPr>
          <p:cNvPr id="881" name="Gerader Verbinder 49">
            <a:extLst>
              <a:ext uri="{C183D7F6-B498-43B3-948B-1728B52AA6E4}">
                <adec:decorative xmlns:adec="http://schemas.microsoft.com/office/drawing/2017/decorative" val="1"/>
              </a:ext>
            </a:extLst>
          </p:cNvPr>
          <p:cNvCxnSpPr/>
          <p:nvPr/>
        </p:nvCxnSpPr>
        <p:spPr>
          <a:xfrm>
            <a:off x="371880" y="2996640"/>
            <a:ext cx="8029800" cy="1440"/>
          </a:xfrm>
          <a:prstGeom prst="straightConnector1">
            <a:avLst/>
          </a:prstGeom>
          <a:ln w="0">
            <a:solidFill>
              <a:srgbClr val="4472C4"/>
            </a:solidFill>
          </a:ln>
        </p:spPr>
      </p:cxnSp>
      <p:cxnSp>
        <p:nvCxnSpPr>
          <p:cNvPr id="882" name="Gerader Verbinder 51">
            <a:extLst>
              <a:ext uri="{C183D7F6-B498-43B3-948B-1728B52AA6E4}">
                <adec:decorative xmlns:adec="http://schemas.microsoft.com/office/drawing/2017/decorative" val="1"/>
              </a:ext>
            </a:extLst>
          </p:cNvPr>
          <p:cNvCxnSpPr/>
          <p:nvPr/>
        </p:nvCxnSpPr>
        <p:spPr>
          <a:xfrm>
            <a:off x="371880" y="3861000"/>
            <a:ext cx="8029800" cy="1440"/>
          </a:xfrm>
          <a:prstGeom prst="straightConnector1">
            <a:avLst/>
          </a:prstGeom>
          <a:ln w="0">
            <a:solidFill>
              <a:srgbClr val="4472C4"/>
            </a:solidFill>
          </a:ln>
        </p:spPr>
      </p:cxnSp>
      <p:cxnSp>
        <p:nvCxnSpPr>
          <p:cNvPr id="883" name="Gerader Verbinder 53">
            <a:extLst>
              <a:ext uri="{C183D7F6-B498-43B3-948B-1728B52AA6E4}">
                <adec:decorative xmlns:adec="http://schemas.microsoft.com/office/drawing/2017/decorative" val="1"/>
              </a:ext>
            </a:extLst>
          </p:cNvPr>
          <p:cNvCxnSpPr/>
          <p:nvPr/>
        </p:nvCxnSpPr>
        <p:spPr>
          <a:xfrm>
            <a:off x="371880" y="4725000"/>
            <a:ext cx="8029800" cy="1440"/>
          </a:xfrm>
          <a:prstGeom prst="straightConnector1">
            <a:avLst/>
          </a:prstGeom>
          <a:ln w="0">
            <a:solidFill>
              <a:srgbClr val="4472C4"/>
            </a:solidFill>
          </a:ln>
        </p:spPr>
      </p:cxnSp>
      <p:cxnSp>
        <p:nvCxnSpPr>
          <p:cNvPr id="884" name="Gerader Verbinder 55">
            <a:extLst>
              <a:ext uri="{C183D7F6-B498-43B3-948B-1728B52AA6E4}">
                <adec:decorative xmlns:adec="http://schemas.microsoft.com/office/drawing/2017/decorative" val="1"/>
              </a:ext>
            </a:extLst>
          </p:cNvPr>
          <p:cNvCxnSpPr/>
          <p:nvPr/>
        </p:nvCxnSpPr>
        <p:spPr>
          <a:xfrm>
            <a:off x="371880" y="5805000"/>
            <a:ext cx="8029800" cy="1440"/>
          </a:xfrm>
          <a:prstGeom prst="straightConnector1">
            <a:avLst/>
          </a:prstGeom>
          <a:ln w="0">
            <a:solidFill>
              <a:srgbClr val="4472C4"/>
            </a:solidFill>
          </a:ln>
        </p:spPr>
      </p:cxnSp>
      <p:sp>
        <p:nvSpPr>
          <p:cNvPr id="29" name="Textfeld 28">
            <a:extLst>
              <a:ext uri="{FF2B5EF4-FFF2-40B4-BE49-F238E27FC236}">
                <a16:creationId xmlns:a16="http://schemas.microsoft.com/office/drawing/2014/main" id="{47AE30E3-4D8C-4F57-A3BD-138FEFA81688}"/>
              </a:ext>
            </a:extLst>
          </p:cNvPr>
          <p:cNvSpPr txBox="1"/>
          <p:nvPr/>
        </p:nvSpPr>
        <p:spPr>
          <a:xfrm>
            <a:off x="4717470" y="6096000"/>
            <a:ext cx="267012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Cluster sampling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0" grpId="0"/>
      <p:bldP spid="2" grpId="0"/>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88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88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6FB2AF31-9686-43E9-90F0-08E799DFF237}" type="slidenum">
              <a:rPr lang="en-US" sz="1200" b="0" strike="noStrike" spc="-1" smtClean="0">
                <a:solidFill>
                  <a:schemeClr val="lt1">
                    <a:lumMod val="50000"/>
                  </a:schemeClr>
                </a:solidFill>
              </a:rPr>
              <a:t>43</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FC0A7D3B-EE92-4B87-AED6-FB9CCEB1D8B7}"/>
              </a:ext>
            </a:extLst>
          </p:cNvPr>
          <p:cNvSpPr>
            <a:spLocks noGrp="1"/>
          </p:cNvSpPr>
          <p:nvPr>
            <p:ph type="title"/>
          </p:nvPr>
        </p:nvSpPr>
        <p:spPr>
          <a:xfrm>
            <a:off x="353001" y="270135"/>
            <a:ext cx="2493699" cy="447990"/>
          </a:xfrm>
        </p:spPr>
        <p:txBody>
          <a:bodyPr/>
          <a:lstStyle/>
          <a:p>
            <a:r>
              <a:rPr lang="en-US" sz="2400" dirty="0">
                <a:solidFill>
                  <a:schemeClr val="bg1"/>
                </a:solidFill>
                <a:latin typeface="Arial" panose="020B0604020202020204" pitchFamily="34" charset="0"/>
                <a:cs typeface="Arial" panose="020B0604020202020204" pitchFamily="34" charset="0"/>
              </a:rPr>
              <a:t>Sampling</a:t>
            </a:r>
          </a:p>
        </p:txBody>
      </p:sp>
      <p:pic>
        <p:nvPicPr>
          <p:cNvPr id="88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890" name="Textfeld 6"/>
          <p:cNvSpPr/>
          <p:nvPr/>
        </p:nvSpPr>
        <p:spPr>
          <a:xfrm>
            <a:off x="390960" y="12333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Sample Size</a:t>
            </a:r>
            <a:endParaRPr lang="en-US" sz="2800" b="0" strike="noStrike" spc="-1" dirty="0">
              <a:solidFill>
                <a:srgbClr val="000000"/>
              </a:solidFill>
              <a:latin typeface="Calibri"/>
            </a:endParaRPr>
          </a:p>
        </p:txBody>
      </p:sp>
      <p:sp>
        <p:nvSpPr>
          <p:cNvPr id="891" name="Textfeld 20"/>
          <p:cNvSpPr/>
          <p:nvPr/>
        </p:nvSpPr>
        <p:spPr>
          <a:xfrm>
            <a:off x="390960" y="1845000"/>
            <a:ext cx="4911480" cy="223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Why sample size matters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Ensures the survey results accurately represent the population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Reduces the margin of error and increases confidence in results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Balances the need for robust data with resource constraints (time, money, etc.)</a:t>
            </a:r>
            <a:endParaRPr lang="en-US" sz="1800" b="0" strike="noStrike" spc="-1" dirty="0">
              <a:solidFill>
                <a:srgbClr val="000000"/>
              </a:solidFill>
              <a:latin typeface="Calibri"/>
            </a:endParaRPr>
          </a:p>
        </p:txBody>
      </p:sp>
      <p:sp>
        <p:nvSpPr>
          <p:cNvPr id="892" name="Textfeld 21"/>
          <p:cNvSpPr/>
          <p:nvPr/>
        </p:nvSpPr>
        <p:spPr>
          <a:xfrm>
            <a:off x="6023880" y="1809720"/>
            <a:ext cx="6096600" cy="246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Key factors influencing sample size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Population size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Margin of error (confidence interval, typically +/- 5%)</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Confidence level ( 95% or 99%)</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Variability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Sampling strategy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Anticipated response rate</a:t>
            </a:r>
            <a:endParaRPr lang="en-US" sz="1800" b="0" strike="noStrike" spc="-1" dirty="0">
              <a:solidFill>
                <a:srgbClr val="000000"/>
              </a:solidFill>
              <a:latin typeface="Calibri"/>
            </a:endParaRPr>
          </a:p>
        </p:txBody>
      </p:sp>
      <p:sp>
        <p:nvSpPr>
          <p:cNvPr id="894" name="Textfeld 23"/>
          <p:cNvSpPr/>
          <p:nvPr/>
        </p:nvSpPr>
        <p:spPr>
          <a:xfrm>
            <a:off x="606960" y="4544550"/>
            <a:ext cx="49114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Tools </a:t>
            </a:r>
            <a:r>
              <a:rPr lang="en-US" b="1" spc="-1" dirty="0">
                <a:solidFill>
                  <a:srgbClr val="0070C0"/>
                </a:solidFill>
                <a:latin typeface="Arial"/>
                <a:ea typeface="Arial"/>
              </a:rPr>
              <a:t>&amp; </a:t>
            </a:r>
            <a:r>
              <a:rPr lang="en-US" sz="1800" b="1" strike="noStrike" spc="-1" dirty="0">
                <a:solidFill>
                  <a:srgbClr val="0070C0"/>
                </a:solidFill>
                <a:latin typeface="Arial"/>
                <a:ea typeface="Arial"/>
              </a:rPr>
              <a:t>Guidelines</a:t>
            </a:r>
            <a:endParaRPr lang="en-US" sz="1800" b="0" strike="noStrike" spc="-1" dirty="0">
              <a:solidFill>
                <a:srgbClr val="000000"/>
              </a:solidFill>
              <a:latin typeface="Calibri"/>
            </a:endParaRPr>
          </a:p>
        </p:txBody>
      </p:sp>
      <p:sp>
        <p:nvSpPr>
          <p:cNvPr id="893" name="Textfeld 22"/>
          <p:cNvSpPr/>
          <p:nvPr/>
        </p:nvSpPr>
        <p:spPr>
          <a:xfrm>
            <a:off x="551520" y="4705470"/>
            <a:ext cx="10511640" cy="17067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a:solidFill>
                  <a:schemeClr val="dk1"/>
                </a:solidFill>
                <a:uFillTx/>
                <a:latin typeface="Arial"/>
                <a:ea typeface="Arial"/>
                <a:hlinkClick r:id="rId6"/>
              </a:rPr>
              <a:t>Australian Bureau of Statistics Sample Size Calculator</a:t>
            </a:r>
            <a:r>
              <a:rPr lang="en-US" sz="1800" b="0" strike="noStrike" spc="-1" dirty="0">
                <a:solidFill>
                  <a:schemeClr val="dk1"/>
                </a:solidFill>
                <a:latin typeface="Arial"/>
                <a:ea typeface="Arial"/>
              </a:rPr>
              <a:t> </a:t>
            </a:r>
          </a:p>
          <a:p>
            <a:pPr defTabSz="914400">
              <a:lnSpc>
                <a:spcPct val="100000"/>
              </a:lnSpc>
              <a:spcAft>
                <a:spcPts val="601"/>
              </a:spcAft>
            </a:pPr>
            <a:r>
              <a:rPr lang="en-US" spc="-1" dirty="0">
                <a:solidFill>
                  <a:schemeClr val="dk1"/>
                </a:solidFill>
                <a:latin typeface="Arial"/>
                <a:ea typeface="Arial"/>
                <a:hlinkClick r:id="rId7"/>
              </a:rPr>
              <a:t>UK Sample Size Calculator</a:t>
            </a:r>
            <a:endParaRPr lang="en-US" sz="1800" b="0" strike="noStrike" spc="-1" dirty="0">
              <a:solidFill>
                <a:schemeClr val="dk1"/>
              </a:solidFill>
              <a:latin typeface="Arial"/>
              <a:ea typeface="Arial"/>
            </a:endParaRPr>
          </a:p>
          <a:p>
            <a:pPr defTabSz="914400">
              <a:lnSpc>
                <a:spcPct val="100000"/>
              </a:lnSpc>
              <a:spcAft>
                <a:spcPts val="601"/>
              </a:spcAft>
            </a:pPr>
            <a:r>
              <a:rPr lang="en-US" spc="-1" dirty="0">
                <a:solidFill>
                  <a:schemeClr val="dk1"/>
                </a:solidFill>
                <a:latin typeface="Arial"/>
                <a:hlinkClick r:id="rId8"/>
              </a:rPr>
              <a:t>G*Power </a:t>
            </a:r>
            <a:r>
              <a:rPr lang="en-US" spc="-1" dirty="0">
                <a:solidFill>
                  <a:schemeClr val="dk1"/>
                </a:solidFill>
                <a:latin typeface="Arial"/>
              </a:rPr>
              <a:t>Desktop Application</a:t>
            </a:r>
            <a:endParaRPr lang="en-US" sz="1800" b="0" strike="noStrike" spc="-1" dirty="0">
              <a:solidFill>
                <a:srgbClr val="000000"/>
              </a:solidFill>
              <a:latin typeface="Calibri"/>
            </a:endParaRPr>
          </a:p>
          <a:p>
            <a:pPr defTabSz="914400">
              <a:lnSpc>
                <a:spcPct val="100000"/>
              </a:lnSpc>
            </a:pPr>
            <a:r>
              <a:rPr lang="en-US" sz="1800" b="0" u="sng" strike="noStrike" spc="-1" dirty="0">
                <a:solidFill>
                  <a:schemeClr val="dk1"/>
                </a:solidFill>
                <a:uFillTx/>
                <a:latin typeface="Arial"/>
                <a:ea typeface="Arial"/>
                <a:hlinkClick r:id="rId9"/>
              </a:rPr>
              <a:t>Gesis Sample Size Calculation For Complex Sampling Designs</a:t>
            </a:r>
            <a:r>
              <a:rPr lang="en-US" sz="1800" b="0" strike="noStrike" spc="-1" dirty="0">
                <a:solidFill>
                  <a:schemeClr val="dk1"/>
                </a:solidFill>
                <a:latin typeface="Arial"/>
                <a:ea typeface="Arial"/>
              </a:rPr>
              <a:t> </a:t>
            </a:r>
            <a:endParaRPr lang="en-US" sz="1800" b="0" strike="noStrike" spc="-1" dirty="0">
              <a:solidFill>
                <a:srgbClr val="000000"/>
              </a:solidFill>
              <a:latin typeface="Calibri"/>
            </a:endParaRPr>
          </a:p>
        </p:txBody>
      </p:sp>
      <p:sp>
        <p:nvSpPr>
          <p:cNvPr id="12" name="Textfeld 22">
            <a:extLst>
              <a:ext uri="{FF2B5EF4-FFF2-40B4-BE49-F238E27FC236}">
                <a16:creationId xmlns:a16="http://schemas.microsoft.com/office/drawing/2014/main" id="{04732832-B2C8-4FCB-A091-E80D8CEE1D19}"/>
              </a:ext>
            </a:extLst>
          </p:cNvPr>
          <p:cNvSpPr/>
          <p:nvPr/>
        </p:nvSpPr>
        <p:spPr>
          <a:xfrm>
            <a:off x="7036140" y="4697850"/>
            <a:ext cx="6817020" cy="99882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uFillTx/>
                <a:latin typeface="Arial"/>
                <a:ea typeface="Arial"/>
              </a:rPr>
              <a:t>Stata </a:t>
            </a:r>
            <a:r>
              <a:rPr lang="en-US" sz="1800" b="0" strike="noStrike" spc="-1" dirty="0">
                <a:solidFill>
                  <a:schemeClr val="dk1"/>
                </a:solidFill>
                <a:uFillTx/>
                <a:latin typeface="Arial"/>
                <a:ea typeface="Arial"/>
                <a:hlinkClick r:id="rId10"/>
              </a:rPr>
              <a:t>power</a:t>
            </a:r>
            <a:r>
              <a:rPr lang="en-US" sz="1800" b="0" strike="noStrike" spc="-1" dirty="0">
                <a:solidFill>
                  <a:schemeClr val="dk1"/>
                </a:solidFill>
                <a:uFillTx/>
                <a:latin typeface="Arial"/>
                <a:ea typeface="Arial"/>
              </a:rPr>
              <a:t> ado</a:t>
            </a:r>
          </a:p>
          <a:p>
            <a:pPr defTabSz="914400">
              <a:lnSpc>
                <a:spcPct val="100000"/>
              </a:lnSpc>
              <a:spcAft>
                <a:spcPts val="601"/>
              </a:spcAft>
            </a:pPr>
            <a:r>
              <a:rPr lang="en-US" spc="-1" dirty="0">
                <a:solidFill>
                  <a:schemeClr val="dk1"/>
                </a:solidFill>
                <a:latin typeface="Arial"/>
                <a:ea typeface="Arial"/>
              </a:rPr>
              <a:t>R </a:t>
            </a:r>
            <a:r>
              <a:rPr lang="en-US" spc="-1" dirty="0" err="1">
                <a:solidFill>
                  <a:schemeClr val="dk1"/>
                </a:solidFill>
                <a:latin typeface="Arial"/>
                <a:ea typeface="Arial"/>
                <a:hlinkClick r:id="rId11"/>
              </a:rPr>
              <a:t>pwr</a:t>
            </a:r>
            <a:r>
              <a:rPr lang="en-US" spc="-1" dirty="0">
                <a:solidFill>
                  <a:schemeClr val="dk1"/>
                </a:solidFill>
                <a:latin typeface="Arial"/>
                <a:ea typeface="Arial"/>
              </a:rPr>
              <a:t> and </a:t>
            </a:r>
            <a:r>
              <a:rPr lang="en-US" spc="-1" dirty="0" err="1">
                <a:solidFill>
                  <a:schemeClr val="dk1"/>
                </a:solidFill>
                <a:latin typeface="Arial"/>
                <a:ea typeface="Arial"/>
                <a:hlinkClick r:id="rId12"/>
              </a:rPr>
              <a:t>practools</a:t>
            </a:r>
            <a:r>
              <a:rPr lang="en-US" spc="-1" dirty="0">
                <a:solidFill>
                  <a:schemeClr val="dk1"/>
                </a:solidFill>
                <a:latin typeface="Arial"/>
                <a:ea typeface="Arial"/>
              </a:rPr>
              <a:t> packages</a:t>
            </a:r>
            <a:endParaRPr lang="en-US" sz="1800" b="0" strike="noStrike" spc="-1" dirty="0">
              <a:solidFill>
                <a:schemeClr val="dk1"/>
              </a:solidFill>
              <a:latin typeface="Arial"/>
              <a:ea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894"/>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893"/>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Wolke 19">
            <a:extLst>
              <a:ext uri="{C183D7F6-B498-43B3-948B-1728B52AA6E4}">
                <adec:decorative xmlns:adec="http://schemas.microsoft.com/office/drawing/2017/decorative" val="1"/>
              </a:ext>
            </a:extLst>
          </p:cNvPr>
          <p:cNvSpPr/>
          <p:nvPr/>
        </p:nvSpPr>
        <p:spPr>
          <a:xfrm rot="358200">
            <a:off x="6649920" y="1788120"/>
            <a:ext cx="5159880" cy="2674440"/>
          </a:xfrm>
          <a:prstGeom prst="cloud">
            <a:avLst/>
          </a:prstGeom>
          <a:solidFill>
            <a:schemeClr val="accent6">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600" b="0" strike="noStrike" spc="-1" dirty="0">
              <a:solidFill>
                <a:schemeClr val="dk1"/>
              </a:solidFill>
              <a:latin typeface="Arial"/>
              <a:ea typeface="Arial"/>
            </a:endParaRPr>
          </a:p>
        </p:txBody>
      </p:sp>
      <p:sp>
        <p:nvSpPr>
          <p:cNvPr id="896" name="Wolke 16">
            <a:extLst>
              <a:ext uri="{C183D7F6-B498-43B3-948B-1728B52AA6E4}">
                <adec:decorative xmlns:adec="http://schemas.microsoft.com/office/drawing/2017/decorative" val="1"/>
              </a:ext>
            </a:extLst>
          </p:cNvPr>
          <p:cNvSpPr/>
          <p:nvPr/>
        </p:nvSpPr>
        <p:spPr>
          <a:xfrm rot="645600">
            <a:off x="442800" y="4378320"/>
            <a:ext cx="3372120" cy="2354760"/>
          </a:xfrm>
          <a:prstGeom prst="cloud">
            <a:avLst/>
          </a:prstGeom>
          <a:solidFill>
            <a:schemeClr val="accent4">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600" b="0" strike="noStrike" spc="-1" dirty="0">
              <a:solidFill>
                <a:schemeClr val="dk1"/>
              </a:solidFill>
              <a:latin typeface="Arial"/>
              <a:ea typeface="Arial"/>
            </a:endParaRPr>
          </a:p>
        </p:txBody>
      </p:sp>
      <p:sp>
        <p:nvSpPr>
          <p:cNvPr id="897" name="Wolke 12">
            <a:extLst>
              <a:ext uri="{C183D7F6-B498-43B3-948B-1728B52AA6E4}">
                <adec:decorative xmlns:adec="http://schemas.microsoft.com/office/drawing/2017/decorative" val="1"/>
              </a:ext>
            </a:extLst>
          </p:cNvPr>
          <p:cNvSpPr/>
          <p:nvPr/>
        </p:nvSpPr>
        <p:spPr>
          <a:xfrm rot="603600">
            <a:off x="752400" y="1731960"/>
            <a:ext cx="3903840" cy="2653920"/>
          </a:xfrm>
          <a:prstGeom prst="cloud">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600" b="0" strike="noStrike" spc="-1" dirty="0">
              <a:solidFill>
                <a:schemeClr val="dk1"/>
              </a:solidFill>
              <a:latin typeface="Arial"/>
              <a:ea typeface="Arial"/>
            </a:endParaRPr>
          </a:p>
        </p:txBody>
      </p:sp>
      <p:sp>
        <p:nvSpPr>
          <p:cNvPr id="898" name="Wolke 18">
            <a:extLst>
              <a:ext uri="{C183D7F6-B498-43B3-948B-1728B52AA6E4}">
                <adec:decorative xmlns:adec="http://schemas.microsoft.com/office/drawing/2017/decorative" val="1"/>
              </a:ext>
            </a:extLst>
          </p:cNvPr>
          <p:cNvSpPr/>
          <p:nvPr/>
        </p:nvSpPr>
        <p:spPr>
          <a:xfrm>
            <a:off x="8445960" y="4509000"/>
            <a:ext cx="3337200" cy="2214000"/>
          </a:xfrm>
          <a:prstGeom prst="cloud">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600" b="0" strike="noStrike" spc="-1" dirty="0">
              <a:solidFill>
                <a:schemeClr val="dk1"/>
              </a:solidFill>
              <a:latin typeface="Arial"/>
              <a:ea typeface="Arial"/>
            </a:endParaRPr>
          </a:p>
        </p:txBody>
      </p:sp>
      <p:pic>
        <p:nvPicPr>
          <p:cNvPr id="89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90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901"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34CDC27-7031-4227-A243-BC864411F518}" type="slidenum">
              <a:rPr lang="en-US" sz="1200" b="0" strike="noStrike" spc="-1" smtClean="0">
                <a:solidFill>
                  <a:schemeClr val="lt1">
                    <a:lumMod val="50000"/>
                  </a:schemeClr>
                </a:solidFill>
              </a:rPr>
              <a:t>44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764476F5-BF8D-4934-AA2D-7FD1F9B83CF4}"/>
              </a:ext>
            </a:extLst>
          </p:cNvPr>
          <p:cNvSpPr>
            <a:spLocks noGrp="1"/>
          </p:cNvSpPr>
          <p:nvPr>
            <p:ph type="title"/>
          </p:nvPr>
        </p:nvSpPr>
        <p:spPr>
          <a:xfrm>
            <a:off x="259080" y="171240"/>
            <a:ext cx="1935600" cy="621360"/>
          </a:xfrm>
        </p:spPr>
        <p:txBody>
          <a:bodyPr/>
          <a:lstStyle/>
          <a:p>
            <a:r>
              <a:rPr lang="en-US" sz="2400" dirty="0">
                <a:solidFill>
                  <a:schemeClr val="bg1"/>
                </a:solidFill>
                <a:latin typeface="Arial" panose="020B0604020202020204" pitchFamily="34" charset="0"/>
                <a:cs typeface="Arial" panose="020B0604020202020204" pitchFamily="34" charset="0"/>
              </a:rPr>
              <a:t>Sampling</a:t>
            </a:r>
          </a:p>
        </p:txBody>
      </p:sp>
      <p:pic>
        <p:nvPicPr>
          <p:cNvPr id="902"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904" name="Textfeld 6"/>
          <p:cNvSpPr/>
          <p:nvPr/>
        </p:nvSpPr>
        <p:spPr>
          <a:xfrm>
            <a:off x="390960" y="12333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What to consider in choosing a sampling strategy?</a:t>
            </a:r>
            <a:endParaRPr lang="en-US" sz="2800" b="0" strike="noStrike" spc="-1" dirty="0">
              <a:solidFill>
                <a:srgbClr val="000000"/>
              </a:solidFill>
              <a:latin typeface="Calibri"/>
            </a:endParaRPr>
          </a:p>
        </p:txBody>
      </p:sp>
      <p:grpSp>
        <p:nvGrpSpPr>
          <p:cNvPr id="3" name="Gruppieren 2" descr="Smiling person with braids is holding her hands up. ">
            <a:extLst>
              <a:ext uri="{FF2B5EF4-FFF2-40B4-BE49-F238E27FC236}">
                <a16:creationId xmlns:a16="http://schemas.microsoft.com/office/drawing/2014/main" id="{B25B8B9A-2794-458E-A155-29FA3018A1D6}"/>
              </a:ext>
            </a:extLst>
          </p:cNvPr>
          <p:cNvGrpSpPr/>
          <p:nvPr/>
        </p:nvGrpSpPr>
        <p:grpSpPr>
          <a:xfrm>
            <a:off x="4295880" y="2994120"/>
            <a:ext cx="3651840" cy="4033800"/>
            <a:chOff x="4295880" y="2994120"/>
            <a:chExt cx="3651840" cy="4033800"/>
          </a:xfrm>
        </p:grpSpPr>
        <p:pic>
          <p:nvPicPr>
            <p:cNvPr id="909" name="Grafik 13">
              <a:extLs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p:blipFill>
          <p:spPr>
            <a:xfrm>
              <a:off x="4295880" y="4739400"/>
              <a:ext cx="3651840" cy="2288520"/>
            </a:xfrm>
            <a:prstGeom prst="rect">
              <a:avLst/>
            </a:prstGeom>
            <a:noFill/>
            <a:ln w="0">
              <a:noFill/>
            </a:ln>
          </p:spPr>
        </p:pic>
        <p:pic>
          <p:nvPicPr>
            <p:cNvPr id="910" name="Grafik 14" descr="Smiling person with braids is holding her hands up. "/>
            <p:cNvPicPr/>
            <p:nvPr/>
          </p:nvPicPr>
          <p:blipFill>
            <a:blip r:embed="rId8">
              <a:extLst>
                <a:ext uri="{96DAC541-7B7A-43D3-8B79-37D633B846F1}">
                  <asvg:svgBlip xmlns:asvg="http://schemas.microsoft.com/office/drawing/2016/SVG/main" r:embed="rId9"/>
                </a:ext>
              </a:extLst>
            </a:blip>
            <a:stretch/>
          </p:blipFill>
          <p:spPr>
            <a:xfrm>
              <a:off x="4672080" y="2994120"/>
              <a:ext cx="2032920" cy="2305800"/>
            </a:xfrm>
            <a:prstGeom prst="rect">
              <a:avLst/>
            </a:prstGeom>
            <a:noFill/>
            <a:ln w="0">
              <a:noFill/>
            </a:ln>
          </p:spPr>
        </p:pic>
        <p:pic>
          <p:nvPicPr>
            <p:cNvPr id="911" name="Grafik 5" descr="Ein lächelndes Gesicht"/>
            <p:cNvPicPr/>
            <p:nvPr/>
          </p:nvPicPr>
          <p:blipFill>
            <a:blip r:embed="rId10">
              <a:extLst>
                <a:ext uri="{96DAC541-7B7A-43D3-8B79-37D633B846F1}">
                  <asvg:svgBlip xmlns:asvg="http://schemas.microsoft.com/office/drawing/2016/SVG/main" r:embed="rId11"/>
                </a:ext>
              </a:extLst>
            </a:blip>
            <a:stretch/>
          </p:blipFill>
          <p:spPr>
            <a:xfrm>
              <a:off x="5303880" y="3598920"/>
              <a:ext cx="1230120" cy="1268640"/>
            </a:xfrm>
            <a:prstGeom prst="rect">
              <a:avLst/>
            </a:prstGeom>
            <a:noFill/>
            <a:ln w="0">
              <a:noFill/>
            </a:ln>
          </p:spPr>
        </p:pic>
      </p:grpSp>
      <p:sp>
        <p:nvSpPr>
          <p:cNvPr id="906" name="Textfeld 10"/>
          <p:cNvSpPr/>
          <p:nvPr/>
        </p:nvSpPr>
        <p:spPr>
          <a:xfrm>
            <a:off x="1226880" y="2182680"/>
            <a:ext cx="3561480" cy="169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Target population characteristics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Population accessibility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Digital Literacy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Privacy and Anonymity</a:t>
            </a:r>
            <a:endParaRPr lang="en-US" sz="1800" b="0" strike="noStrike" spc="-1" dirty="0">
              <a:solidFill>
                <a:srgbClr val="000000"/>
              </a:solidFill>
              <a:latin typeface="Calibri"/>
            </a:endParaRPr>
          </a:p>
        </p:txBody>
      </p:sp>
      <p:sp>
        <p:nvSpPr>
          <p:cNvPr id="905" name="Textfeld 1"/>
          <p:cNvSpPr/>
          <p:nvPr/>
        </p:nvSpPr>
        <p:spPr>
          <a:xfrm>
            <a:off x="7370640" y="1960200"/>
            <a:ext cx="4054320" cy="211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Project needs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Research objectives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Generalizability requirements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Sample size/ statistical power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Urgency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Compatibility with survey design</a:t>
            </a:r>
            <a:endParaRPr lang="en-US" sz="1800" b="0" strike="noStrike" spc="-1" dirty="0">
              <a:solidFill>
                <a:srgbClr val="000000"/>
              </a:solidFill>
              <a:latin typeface="Calibri"/>
            </a:endParaRPr>
          </a:p>
        </p:txBody>
      </p:sp>
      <p:sp>
        <p:nvSpPr>
          <p:cNvPr id="907" name="Textfeld 11"/>
          <p:cNvSpPr/>
          <p:nvPr/>
        </p:nvSpPr>
        <p:spPr>
          <a:xfrm>
            <a:off x="901800" y="4786920"/>
            <a:ext cx="2962080" cy="14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Resource constraints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Budget limitations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Time constraints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Technical resources</a:t>
            </a:r>
            <a:endParaRPr lang="en-US" sz="1800" b="0" strike="noStrike" spc="-1" dirty="0">
              <a:solidFill>
                <a:srgbClr val="000000"/>
              </a:solidFill>
              <a:latin typeface="Calibri"/>
            </a:endParaRPr>
          </a:p>
        </p:txBody>
      </p:sp>
      <p:sp>
        <p:nvSpPr>
          <p:cNvPr id="908" name="Textfeld 17"/>
          <p:cNvSpPr/>
          <p:nvPr/>
        </p:nvSpPr>
        <p:spPr>
          <a:xfrm>
            <a:off x="8845560" y="5044320"/>
            <a:ext cx="309492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Others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Fraud prevention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GDPR compliance</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89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89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9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898"/>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2" name="Grafik 5">
            <a:extLst>
              <a:ext uri="{C183D7F6-B498-43B3-948B-1728B52AA6E4}">
                <adec:decorative xmlns:adec="http://schemas.microsoft.com/office/drawing/2017/decorative" val="1"/>
              </a:ext>
            </a:extLst>
          </p:cNvPr>
          <p:cNvPicPr/>
          <p:nvPr/>
        </p:nvPicPr>
        <p:blipFill>
          <a:blip r:embed="rId3"/>
          <a:srcRect l="12300"/>
          <a:stretch/>
        </p:blipFill>
        <p:spPr>
          <a:xfrm>
            <a:off x="-88168" y="0"/>
            <a:ext cx="12292200" cy="6906600"/>
          </a:xfrm>
          <a:prstGeom prst="rect">
            <a:avLst/>
          </a:prstGeom>
          <a:noFill/>
          <a:ln w="0">
            <a:noFill/>
          </a:ln>
        </p:spPr>
      </p:pic>
      <p:sp>
        <p:nvSpPr>
          <p:cNvPr id="6" name="PlaceHolder 1">
            <a:extLst>
              <a:ext uri="{FF2B5EF4-FFF2-40B4-BE49-F238E27FC236}">
                <a16:creationId xmlns:a16="http://schemas.microsoft.com/office/drawing/2014/main" id="{12DC8BD0-5E76-439B-86B0-577079E3B0DC}"/>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34CDC27-7031-4227-A243-BC864411F518}" type="slidenum">
              <a:rPr lang="en-US" sz="1200" b="0" strike="noStrike" spc="-1" smtClean="0">
                <a:solidFill>
                  <a:schemeClr val="lt1">
                    <a:lumMod val="50000"/>
                  </a:schemeClr>
                </a:solidFill>
              </a:rPr>
              <a:t>45</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19F0F735-C78E-472A-89A8-D5FA71AB4E50}"/>
              </a:ext>
            </a:extLst>
          </p:cNvPr>
          <p:cNvSpPr>
            <a:spLocks noGrp="1"/>
          </p:cNvSpPr>
          <p:nvPr>
            <p:ph type="title"/>
          </p:nvPr>
        </p:nvSpPr>
        <p:spPr>
          <a:xfrm>
            <a:off x="3384856" y="2766960"/>
            <a:ext cx="5346152" cy="1324080"/>
          </a:xfrm>
        </p:spPr>
        <p:txBody>
          <a:bodyPr/>
          <a:lstStyle/>
          <a:p>
            <a:pPr algn="ctr"/>
            <a:r>
              <a:rPr lang="en-US" sz="2800" b="1" dirty="0">
                <a:solidFill>
                  <a:schemeClr val="bg1"/>
                </a:solidFill>
                <a:latin typeface="Arial" panose="020B0604020202020204" pitchFamily="34" charset="0"/>
                <a:cs typeface="Arial" panose="020B0604020202020204" pitchFamily="34" charset="0"/>
              </a:rPr>
              <a:t>Participant Recruitment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91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91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2A7FC98-898B-494C-A6CD-0D50083ED251}" type="slidenum">
              <a:rPr lang="en-US" sz="1200" b="0" strike="noStrike" spc="-1" smtClean="0">
                <a:solidFill>
                  <a:schemeClr val="lt1">
                    <a:lumMod val="50000"/>
                  </a:schemeClr>
                </a:solidFill>
              </a:rPr>
              <a:t>46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F5F52038-112B-4FBE-B1EE-B71AC8A9FE41}"/>
              </a:ext>
            </a:extLst>
          </p:cNvPr>
          <p:cNvSpPr>
            <a:spLocks noGrp="1"/>
          </p:cNvSpPr>
          <p:nvPr>
            <p:ph type="title"/>
          </p:nvPr>
        </p:nvSpPr>
        <p:spPr>
          <a:xfrm>
            <a:off x="390960" y="283680"/>
            <a:ext cx="3622160" cy="515160"/>
          </a:xfrm>
        </p:spPr>
        <p:txBody>
          <a:bodyPr/>
          <a:lstStyle/>
          <a:p>
            <a:r>
              <a:rPr lang="en-US" sz="2400" dirty="0">
                <a:solidFill>
                  <a:schemeClr val="bg1"/>
                </a:solidFill>
                <a:latin typeface="Arial" panose="020B0604020202020204" pitchFamily="34" charset="0"/>
                <a:cs typeface="Arial" panose="020B0604020202020204" pitchFamily="34" charset="0"/>
              </a:rPr>
              <a:t>Participant Recruitment</a:t>
            </a:r>
          </a:p>
        </p:txBody>
      </p:sp>
      <p:pic>
        <p:nvPicPr>
          <p:cNvPr id="91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924" name="Textfeld 13"/>
          <p:cNvSpPr/>
          <p:nvPr/>
        </p:nvSpPr>
        <p:spPr>
          <a:xfrm>
            <a:off x="390960" y="12495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Recruiting modes</a:t>
            </a:r>
            <a:endParaRPr lang="en-US" sz="2800" b="0" strike="noStrike" spc="-1" dirty="0">
              <a:solidFill>
                <a:srgbClr val="000000"/>
              </a:solidFill>
              <a:latin typeface="Calibri"/>
            </a:endParaRPr>
          </a:p>
        </p:txBody>
      </p:sp>
      <p:sp>
        <p:nvSpPr>
          <p:cNvPr id="920" name="Textfeld 5"/>
          <p:cNvSpPr/>
          <p:nvPr/>
        </p:nvSpPr>
        <p:spPr>
          <a:xfrm>
            <a:off x="479520" y="1845000"/>
            <a:ext cx="5039280" cy="998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spcAft>
                <a:spcPts val="601"/>
              </a:spcAft>
            </a:pPr>
            <a:r>
              <a:rPr lang="en-US" sz="1800" b="1" strike="noStrike" spc="-1" dirty="0">
                <a:solidFill>
                  <a:srgbClr val="0070C0"/>
                </a:solidFill>
                <a:latin typeface="Arial"/>
                <a:ea typeface="Arial"/>
              </a:rPr>
              <a:t>Personal</a:t>
            </a: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chemeClr val="dk1"/>
                </a:solidFill>
                <a:latin typeface="Arial"/>
                <a:ea typeface="Arial"/>
              </a:rPr>
              <a:t>Directly contacting </a:t>
            </a:r>
            <a:r>
              <a:rPr lang="en-US" sz="1800" b="0" strike="noStrike" spc="-1" dirty="0">
                <a:solidFill>
                  <a:schemeClr val="dk1"/>
                </a:solidFill>
                <a:latin typeface="Arial"/>
                <a:ea typeface="Arial"/>
              </a:rPr>
              <a:t>individuals with a </a:t>
            </a:r>
            <a:r>
              <a:rPr lang="en-US" sz="1800" b="1" strike="noStrike" spc="-1" dirty="0">
                <a:solidFill>
                  <a:schemeClr val="dk1"/>
                </a:solidFill>
                <a:latin typeface="Arial"/>
                <a:ea typeface="Arial"/>
              </a:rPr>
              <a:t>customized </a:t>
            </a:r>
            <a:r>
              <a:rPr lang="en-US" sz="1800" b="0" strike="noStrike" spc="-1" dirty="0">
                <a:solidFill>
                  <a:schemeClr val="dk1"/>
                </a:solidFill>
                <a:latin typeface="Arial"/>
                <a:ea typeface="Arial"/>
              </a:rPr>
              <a:t>or individualized message.</a:t>
            </a:r>
            <a:endParaRPr lang="en-US" sz="1800" b="0" strike="noStrike" spc="-1" dirty="0">
              <a:solidFill>
                <a:srgbClr val="000000"/>
              </a:solidFill>
              <a:latin typeface="Calibri"/>
            </a:endParaRPr>
          </a:p>
        </p:txBody>
      </p:sp>
      <p:sp>
        <p:nvSpPr>
          <p:cNvPr id="922" name="Textfeld 11"/>
          <p:cNvSpPr/>
          <p:nvPr/>
        </p:nvSpPr>
        <p:spPr>
          <a:xfrm>
            <a:off x="551520" y="3203280"/>
            <a:ext cx="236880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Postal</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E-Mail</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Direct Messages on Social Media</a:t>
            </a:r>
            <a:endParaRPr lang="en-US" sz="1800" b="0" strike="noStrike" spc="-1" dirty="0">
              <a:solidFill>
                <a:srgbClr val="000000"/>
              </a:solidFill>
              <a:latin typeface="Calibri"/>
            </a:endParaRPr>
          </a:p>
        </p:txBody>
      </p:sp>
      <p:sp>
        <p:nvSpPr>
          <p:cNvPr id="921" name="Textfeld 10"/>
          <p:cNvSpPr/>
          <p:nvPr/>
        </p:nvSpPr>
        <p:spPr>
          <a:xfrm>
            <a:off x="5879880" y="1917000"/>
            <a:ext cx="4822920" cy="127581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spcAft>
                <a:spcPts val="601"/>
              </a:spcAft>
            </a:pPr>
            <a:r>
              <a:rPr lang="en-US" sz="1800" b="1" strike="noStrike" spc="-1" dirty="0">
                <a:solidFill>
                  <a:srgbClr val="0070C0"/>
                </a:solidFill>
                <a:latin typeface="Arial"/>
                <a:ea typeface="Arial"/>
              </a:rPr>
              <a:t>Impersonal</a:t>
            </a: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chemeClr val="dk1"/>
                </a:solidFill>
                <a:latin typeface="Arial"/>
                <a:ea typeface="Arial"/>
              </a:rPr>
              <a:t>General invitations </a:t>
            </a:r>
            <a:r>
              <a:rPr lang="en-US" sz="1800" b="0" strike="noStrike" spc="-1" dirty="0">
                <a:solidFill>
                  <a:schemeClr val="dk1"/>
                </a:solidFill>
                <a:latin typeface="Arial"/>
                <a:ea typeface="Arial"/>
              </a:rPr>
              <a:t>sent to a broader audience without customization for individual participants. </a:t>
            </a:r>
            <a:endParaRPr lang="en-US" sz="1800" b="0" strike="noStrike" spc="-1" dirty="0">
              <a:solidFill>
                <a:srgbClr val="000000"/>
              </a:solidFill>
              <a:latin typeface="Calibri"/>
            </a:endParaRPr>
          </a:p>
        </p:txBody>
      </p:sp>
      <p:sp>
        <p:nvSpPr>
          <p:cNvPr id="923" name="Textfeld 12"/>
          <p:cNvSpPr/>
          <p:nvPr/>
        </p:nvSpPr>
        <p:spPr>
          <a:xfrm>
            <a:off x="5879880" y="3270240"/>
            <a:ext cx="4678920" cy="14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Mass emails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Social Media Post or Ads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Website Banners or Pop-Ups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Online Panels</a:t>
            </a:r>
            <a:endParaRPr lang="en-US" sz="1800" b="0" strike="noStrike" spc="-1" dirty="0">
              <a:solidFill>
                <a:srgbClr val="000000"/>
              </a:solidFill>
              <a:latin typeface="Calibri"/>
            </a:endParaRPr>
          </a:p>
        </p:txBody>
      </p:sp>
      <p:pic>
        <p:nvPicPr>
          <p:cNvPr id="925" name="Grafik 2">
            <a:extLst>
              <a:ext uri="{C183D7F6-B498-43B3-948B-1728B52AA6E4}">
                <adec:decorative xmlns:adec="http://schemas.microsoft.com/office/drawing/2017/decorative" val="1"/>
              </a:ext>
            </a:extLst>
          </p:cNvPr>
          <p:cNvPicPr/>
          <p:nvPr/>
        </p:nvPicPr>
        <p:blipFill>
          <a:blip r:embed="rId6"/>
          <a:stretch/>
        </p:blipFill>
        <p:spPr>
          <a:xfrm>
            <a:off x="2456640" y="3880080"/>
            <a:ext cx="2368800" cy="2368800"/>
          </a:xfrm>
          <a:prstGeom prst="rect">
            <a:avLst/>
          </a:prstGeom>
          <a:noFill/>
          <a:ln w="0">
            <a:noFill/>
          </a:ln>
        </p:spPr>
      </p:pic>
      <p:pic>
        <p:nvPicPr>
          <p:cNvPr id="926" name="Grafik 7">
            <a:extLst>
              <a:ext uri="{C183D7F6-B498-43B3-948B-1728B52AA6E4}">
                <adec:decorative xmlns:adec="http://schemas.microsoft.com/office/drawing/2017/decorative" val="1"/>
              </a:ext>
            </a:extLst>
          </p:cNvPr>
          <p:cNvPicPr/>
          <p:nvPr/>
        </p:nvPicPr>
        <p:blipFill>
          <a:blip r:embed="rId7"/>
          <a:stretch/>
        </p:blipFill>
        <p:spPr>
          <a:xfrm>
            <a:off x="8890200" y="3996000"/>
            <a:ext cx="2252880" cy="2252880"/>
          </a:xfrm>
          <a:prstGeom prst="rect">
            <a:avLst/>
          </a:prstGeom>
          <a:noFill/>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7"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928"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929"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76C7C50-42AB-482F-BC67-D4D262F8E5FC}" type="slidenum">
              <a:rPr lang="en-US" sz="1200" b="0" strike="noStrike" spc="-1" smtClean="0">
                <a:solidFill>
                  <a:schemeClr val="lt1">
                    <a:lumMod val="50000"/>
                  </a:schemeClr>
                </a:solidFill>
              </a:rPr>
              <a:t>47</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57B4AB51-D521-4BF5-98F9-0FA047CAABEB}"/>
              </a:ext>
            </a:extLst>
          </p:cNvPr>
          <p:cNvSpPr>
            <a:spLocks noGrp="1"/>
          </p:cNvSpPr>
          <p:nvPr>
            <p:ph type="title"/>
          </p:nvPr>
        </p:nvSpPr>
        <p:spPr>
          <a:xfrm>
            <a:off x="343000" y="246060"/>
            <a:ext cx="3358000" cy="451080"/>
          </a:xfrm>
        </p:spPr>
        <p:txBody>
          <a:bodyPr/>
          <a:lstStyle/>
          <a:p>
            <a:r>
              <a:rPr lang="en-US" sz="2400" dirty="0">
                <a:solidFill>
                  <a:schemeClr val="bg1"/>
                </a:solidFill>
                <a:latin typeface="Arial" panose="020B0604020202020204" pitchFamily="34" charset="0"/>
                <a:cs typeface="Arial" panose="020B0604020202020204" pitchFamily="34" charset="0"/>
              </a:rPr>
              <a:t>Personal Recruitment</a:t>
            </a:r>
          </a:p>
        </p:txBody>
      </p:sp>
      <p:pic>
        <p:nvPicPr>
          <p:cNvPr id="930"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932" name="Textfeld 6"/>
          <p:cNvSpPr/>
          <p:nvPr/>
        </p:nvSpPr>
        <p:spPr>
          <a:xfrm>
            <a:off x="390960" y="12495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Posted invitation letter</a:t>
            </a:r>
            <a:endParaRPr lang="en-US" sz="2800" b="0" strike="noStrike" spc="-1" dirty="0">
              <a:solidFill>
                <a:srgbClr val="000000"/>
              </a:solidFill>
              <a:latin typeface="Calibri"/>
            </a:endParaRPr>
          </a:p>
        </p:txBody>
      </p:sp>
      <p:sp>
        <p:nvSpPr>
          <p:cNvPr id="933" name="Textfeld 11"/>
          <p:cNvSpPr/>
          <p:nvPr/>
        </p:nvSpPr>
        <p:spPr>
          <a:xfrm>
            <a:off x="390960" y="2017080"/>
            <a:ext cx="11032200" cy="998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Physical letter </a:t>
            </a:r>
            <a:r>
              <a:rPr lang="en-US" sz="1800" b="0" strike="noStrike" spc="-1" dirty="0">
                <a:solidFill>
                  <a:schemeClr val="dk1"/>
                </a:solidFill>
                <a:latin typeface="Arial"/>
                <a:ea typeface="Arial"/>
              </a:rPr>
              <a:t>sent via postal mail that invites recipients to participate in a web survey. </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The letter includes the survey URL or a QR code, a unique access code (if needed), and any instructions for accessing the survey online.</a:t>
            </a:r>
            <a:endParaRPr lang="en-US" sz="1800" b="0" strike="noStrike" spc="-1" dirty="0">
              <a:solidFill>
                <a:srgbClr val="000000"/>
              </a:solidFill>
              <a:latin typeface="Calibri"/>
            </a:endParaRPr>
          </a:p>
        </p:txBody>
      </p:sp>
      <p:sp>
        <p:nvSpPr>
          <p:cNvPr id="934" name="Textfeld 5"/>
          <p:cNvSpPr/>
          <p:nvPr/>
        </p:nvSpPr>
        <p:spPr>
          <a:xfrm>
            <a:off x="407520" y="3759120"/>
            <a:ext cx="5471280" cy="223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 physical letter can feel more official and trustworthy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Physical mail can convey a more personal touch, showing that effort was made to reach out individually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Postal invitations are unaffected by spam filters</a:t>
            </a:r>
            <a:endParaRPr lang="en-US" sz="1800" b="0" strike="noStrike" spc="-1" dirty="0">
              <a:solidFill>
                <a:srgbClr val="000000"/>
              </a:solidFill>
              <a:latin typeface="Calibri"/>
            </a:endParaRPr>
          </a:p>
        </p:txBody>
      </p:sp>
      <p:sp>
        <p:nvSpPr>
          <p:cNvPr id="935" name="Textfeld 15"/>
          <p:cNvSpPr/>
          <p:nvPr/>
        </p:nvSpPr>
        <p:spPr>
          <a:xfrm>
            <a:off x="6431040" y="3839400"/>
            <a:ext cx="5111280" cy="20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Cons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High printing, postage, and distribution costs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Longer lead time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Some recipients may discard unsolicited mail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Switching from letter to online mode can pose a barrier</a:t>
            </a:r>
            <a:endParaRPr lang="en-US" sz="1800" b="0" strike="noStrike" spc="-1" dirty="0">
              <a:solidFill>
                <a:srgbClr val="000000"/>
              </a:solidFill>
              <a:latin typeface="Calibri"/>
            </a:endParaRPr>
          </a:p>
        </p:txBody>
      </p:sp>
      <p:pic>
        <p:nvPicPr>
          <p:cNvPr id="936" name="Grafik 13">
            <a:extLst>
              <a:ext uri="{C183D7F6-B498-43B3-948B-1728B52AA6E4}">
                <adec:decorative xmlns:adec="http://schemas.microsoft.com/office/drawing/2017/decorative" val="1"/>
              </a:ext>
            </a:extLst>
          </p:cNvPr>
          <p:cNvPicPr/>
          <p:nvPr/>
        </p:nvPicPr>
        <p:blipFill>
          <a:blip r:embed="rId6"/>
          <a:srcRect l="21093" t="29298" r="22190" b="36297"/>
          <a:stretch/>
        </p:blipFill>
        <p:spPr>
          <a:xfrm>
            <a:off x="8987400" y="2805840"/>
            <a:ext cx="2367000" cy="1435320"/>
          </a:xfrm>
          <a:prstGeom prst="rect">
            <a:avLst/>
          </a:prstGeom>
          <a:noFill/>
          <a:ln w="0">
            <a:noFill/>
          </a:ln>
        </p:spPr>
      </p:pic>
      <p:pic>
        <p:nvPicPr>
          <p:cNvPr id="937" name="Grafik 17">
            <a:extLst>
              <a:ext uri="{C183D7F6-B498-43B3-948B-1728B52AA6E4}">
                <adec:decorative xmlns:adec="http://schemas.microsoft.com/office/drawing/2017/decorative" val="1"/>
              </a:ext>
            </a:extLst>
          </p:cNvPr>
          <p:cNvPicPr/>
          <p:nvPr/>
        </p:nvPicPr>
        <p:blipFill>
          <a:blip r:embed="rId7"/>
          <a:srcRect t="83468" r="53436" b="4718"/>
          <a:stretch/>
        </p:blipFill>
        <p:spPr>
          <a:xfrm>
            <a:off x="8268840" y="3806280"/>
            <a:ext cx="934560" cy="23580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93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940" name="PlaceHolder 1">
            <a:extLst>
              <a:ext uri="{C183D7F6-B498-43B3-948B-1728B52AA6E4}">
                <adec:decorative xmlns:adec="http://schemas.microsoft.com/office/drawing/2017/decorative" val="0"/>
              </a:ext>
            </a:extLst>
          </p:cNvPr>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617D75D9-D7CB-4FDF-B576-136350746F70}" type="slidenum">
              <a:rPr lang="en-US" sz="1200" b="0" strike="noStrike" spc="-1" smtClean="0">
                <a:solidFill>
                  <a:schemeClr val="lt1">
                    <a:lumMod val="50000"/>
                  </a:schemeClr>
                </a:solidFill>
              </a:rPr>
              <a:t>48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80488D46-C2DA-4221-AAD1-F9A386EFB126}"/>
              </a:ext>
            </a:extLst>
          </p:cNvPr>
          <p:cNvSpPr>
            <a:spLocks noGrp="1"/>
          </p:cNvSpPr>
          <p:nvPr>
            <p:ph type="title"/>
          </p:nvPr>
        </p:nvSpPr>
        <p:spPr>
          <a:xfrm>
            <a:off x="390960" y="271080"/>
            <a:ext cx="3347840" cy="438120"/>
          </a:xfrm>
        </p:spPr>
        <p:txBody>
          <a:bodyPr/>
          <a:lstStyle/>
          <a:p>
            <a:r>
              <a:rPr lang="en-US" sz="2400" dirty="0">
                <a:solidFill>
                  <a:schemeClr val="bg1"/>
                </a:solidFill>
                <a:latin typeface="Arial" panose="020B0604020202020204" pitchFamily="34" charset="0"/>
                <a:cs typeface="Arial" panose="020B0604020202020204" pitchFamily="34" charset="0"/>
              </a:rPr>
              <a:t>Personal Recruitment</a:t>
            </a:r>
          </a:p>
        </p:txBody>
      </p:sp>
      <p:pic>
        <p:nvPicPr>
          <p:cNvPr id="94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943" name="Textfeld 6"/>
          <p:cNvSpPr/>
          <p:nvPr/>
        </p:nvSpPr>
        <p:spPr>
          <a:xfrm>
            <a:off x="390960" y="12495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E-Mail &amp; Direct Message</a:t>
            </a:r>
            <a:endParaRPr lang="en-US" sz="2800" b="0" strike="noStrike" spc="-1" dirty="0">
              <a:solidFill>
                <a:srgbClr val="000000"/>
              </a:solidFill>
              <a:latin typeface="Calibri"/>
            </a:endParaRPr>
          </a:p>
        </p:txBody>
      </p:sp>
      <p:sp>
        <p:nvSpPr>
          <p:cNvPr id="944" name="Textfeld 11"/>
          <p:cNvSpPr/>
          <p:nvPr/>
        </p:nvSpPr>
        <p:spPr>
          <a:xfrm>
            <a:off x="390960" y="2017080"/>
            <a:ext cx="110322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Emails addressed to each participant by name </a:t>
            </a:r>
            <a:r>
              <a:rPr lang="en-US" sz="1800" b="0" strike="noStrike" spc="-1" dirty="0">
                <a:solidFill>
                  <a:schemeClr val="dk1"/>
                </a:solidFill>
                <a:latin typeface="Arial"/>
                <a:ea typeface="Arial"/>
              </a:rPr>
              <a:t>with tailored content or sending </a:t>
            </a:r>
            <a:r>
              <a:rPr lang="en-US" sz="1800" b="1" strike="noStrike" spc="-1" dirty="0">
                <a:solidFill>
                  <a:schemeClr val="dk1"/>
                </a:solidFill>
                <a:latin typeface="Arial"/>
                <a:ea typeface="Arial"/>
              </a:rPr>
              <a:t>personalized messages </a:t>
            </a:r>
            <a:r>
              <a:rPr lang="en-US" sz="1800" b="0" strike="noStrike" spc="-1" dirty="0">
                <a:solidFill>
                  <a:schemeClr val="dk1"/>
                </a:solidFill>
                <a:latin typeface="Arial"/>
                <a:ea typeface="Arial"/>
              </a:rPr>
              <a:t>to connections on LinkedIn, Facebook, or other platforms.</a:t>
            </a:r>
            <a:endParaRPr lang="en-US" sz="1800" b="0" strike="noStrike" spc="-1" dirty="0">
              <a:solidFill>
                <a:srgbClr val="000000"/>
              </a:solidFill>
              <a:latin typeface="Calibri"/>
            </a:endParaRPr>
          </a:p>
        </p:txBody>
      </p:sp>
      <p:sp>
        <p:nvSpPr>
          <p:cNvPr id="945" name="Textfeld 5"/>
          <p:cNvSpPr/>
          <p:nvPr/>
        </p:nvSpPr>
        <p:spPr>
          <a:xfrm>
            <a:off x="407520" y="3285000"/>
            <a:ext cx="5471280" cy="286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Feels more exclusive than mass mails and can boost engagement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Emails or messages from recognizable organizations or individuals create trust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generally yield higher response rates compared to mass emails or social media posts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Participants can simply click on a link in the message</a:t>
            </a:r>
            <a:endParaRPr lang="en-US" sz="1800" b="0" strike="noStrike" spc="-1" dirty="0">
              <a:solidFill>
                <a:srgbClr val="000000"/>
              </a:solidFill>
              <a:latin typeface="Calibri"/>
            </a:endParaRPr>
          </a:p>
        </p:txBody>
      </p:sp>
      <p:sp>
        <p:nvSpPr>
          <p:cNvPr id="946" name="Textfeld 15"/>
          <p:cNvSpPr/>
          <p:nvPr/>
        </p:nvSpPr>
        <p:spPr>
          <a:xfrm>
            <a:off x="6160320" y="4731480"/>
            <a:ext cx="547128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Cons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Crafting individualized emails is more time-intensive, especially for large samples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Risk of being marked as spam (use white lists!)</a:t>
            </a:r>
            <a:endParaRPr lang="en-US" sz="1800" b="0" strike="noStrike" spc="-1" dirty="0">
              <a:solidFill>
                <a:srgbClr val="000000"/>
              </a:solidFill>
              <a:latin typeface="Calibri"/>
            </a:endParaRPr>
          </a:p>
        </p:txBody>
      </p:sp>
      <p:pic>
        <p:nvPicPr>
          <p:cNvPr id="947" name="Grafik 2">
            <a:extLst>
              <a:ext uri="{C183D7F6-B498-43B3-948B-1728B52AA6E4}">
                <adec:decorative xmlns:adec="http://schemas.microsoft.com/office/drawing/2017/decorative" val="1"/>
              </a:ext>
            </a:extLst>
          </p:cNvPr>
          <p:cNvPicPr/>
          <p:nvPr/>
        </p:nvPicPr>
        <p:blipFill>
          <a:blip r:embed="rId6"/>
          <a:stretch/>
        </p:blipFill>
        <p:spPr>
          <a:xfrm>
            <a:off x="8528400" y="2765160"/>
            <a:ext cx="1886760" cy="1886760"/>
          </a:xfrm>
          <a:prstGeom prst="rect">
            <a:avLst/>
          </a:prstGeom>
          <a:noFill/>
          <a:ln w="0">
            <a:noFill/>
          </a:ln>
        </p:spPr>
      </p:pic>
      <p:pic>
        <p:nvPicPr>
          <p:cNvPr id="948" name="Grafik 10">
            <a:extLst>
              <a:ext uri="{C183D7F6-B498-43B3-948B-1728B52AA6E4}">
                <adec:decorative xmlns:adec="http://schemas.microsoft.com/office/drawing/2017/decorative" val="1"/>
              </a:ext>
            </a:extLst>
          </p:cNvPr>
          <p:cNvPicPr/>
          <p:nvPr/>
        </p:nvPicPr>
        <p:blipFill>
          <a:blip r:embed="rId7"/>
          <a:stretch/>
        </p:blipFill>
        <p:spPr>
          <a:xfrm>
            <a:off x="7204680" y="2931120"/>
            <a:ext cx="1720440" cy="172044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9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95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951"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2F5217FD-01BA-4F29-A577-DE36D7180D9A}" type="slidenum">
              <a:rPr lang="en-US" sz="1200" b="0" strike="noStrike" spc="-1" smtClean="0">
                <a:solidFill>
                  <a:schemeClr val="lt1">
                    <a:lumMod val="50000"/>
                  </a:schemeClr>
                </a:solidFill>
              </a:rPr>
              <a:t>49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79EBA359-3946-4613-81C6-45F4ED502E23}"/>
              </a:ext>
            </a:extLst>
          </p:cNvPr>
          <p:cNvSpPr>
            <a:spLocks noGrp="1"/>
          </p:cNvSpPr>
          <p:nvPr>
            <p:ph type="title"/>
          </p:nvPr>
        </p:nvSpPr>
        <p:spPr>
          <a:xfrm>
            <a:off x="390960" y="140760"/>
            <a:ext cx="3561200" cy="638280"/>
          </a:xfrm>
        </p:spPr>
        <p:txBody>
          <a:bodyPr/>
          <a:lstStyle/>
          <a:p>
            <a:r>
              <a:rPr lang="en-US" sz="2400" dirty="0">
                <a:solidFill>
                  <a:schemeClr val="bg1"/>
                </a:solidFill>
                <a:latin typeface="Arial" panose="020B0604020202020204" pitchFamily="34" charset="0"/>
                <a:cs typeface="Arial" panose="020B0604020202020204" pitchFamily="34" charset="0"/>
              </a:rPr>
              <a:t>Personal Recruitment</a:t>
            </a:r>
          </a:p>
        </p:txBody>
      </p:sp>
      <p:pic>
        <p:nvPicPr>
          <p:cNvPr id="952"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954" name="Textfeld 6"/>
          <p:cNvSpPr/>
          <p:nvPr/>
        </p:nvSpPr>
        <p:spPr>
          <a:xfrm>
            <a:off x="390960" y="12495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When to use?</a:t>
            </a:r>
            <a:endParaRPr lang="en-US" sz="2800" b="0" strike="noStrike" spc="-1" dirty="0">
              <a:solidFill>
                <a:srgbClr val="000000"/>
              </a:solidFill>
              <a:latin typeface="Calibri"/>
            </a:endParaRPr>
          </a:p>
        </p:txBody>
      </p:sp>
      <p:sp>
        <p:nvSpPr>
          <p:cNvPr id="957" name="Textfeld 2"/>
          <p:cNvSpPr/>
          <p:nvPr/>
        </p:nvSpPr>
        <p:spPr>
          <a:xfrm>
            <a:off x="390960" y="2163960"/>
            <a:ext cx="28954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Posted invitation letter</a:t>
            </a:r>
            <a:endParaRPr lang="en-US" sz="1800" b="0" strike="noStrike" spc="-1" dirty="0">
              <a:solidFill>
                <a:srgbClr val="000000"/>
              </a:solidFill>
              <a:latin typeface="Calibri"/>
            </a:endParaRPr>
          </a:p>
        </p:txBody>
      </p:sp>
      <p:sp>
        <p:nvSpPr>
          <p:cNvPr id="956" name="Textfeld 12"/>
          <p:cNvSpPr/>
          <p:nvPr/>
        </p:nvSpPr>
        <p:spPr>
          <a:xfrm>
            <a:off x="390960" y="2496240"/>
            <a:ext cx="5703840" cy="306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Postal addresses are known and up-to-date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Target population prefers traditional communication (e.g. older adults, rural communities, or those less engaged with digital platforms)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For regional or community-based surveys, sending physical letters to a well-defined area can be effective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offering physical incentives or rewards (e.g., mailed gift cards), a posted letter can complement the incentive and reinforce the survey’s legitimacy</a:t>
            </a:r>
            <a:endParaRPr lang="en-US" sz="1800" b="0" strike="noStrike" spc="-1" dirty="0">
              <a:solidFill>
                <a:srgbClr val="000000"/>
              </a:solidFill>
              <a:latin typeface="Calibri"/>
            </a:endParaRPr>
          </a:p>
        </p:txBody>
      </p:sp>
      <p:sp>
        <p:nvSpPr>
          <p:cNvPr id="958" name="Textfeld 13"/>
          <p:cNvSpPr/>
          <p:nvPr/>
        </p:nvSpPr>
        <p:spPr>
          <a:xfrm>
            <a:off x="6367680" y="2195640"/>
            <a:ext cx="35434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Email invitation and messages</a:t>
            </a:r>
            <a:endParaRPr lang="en-US" sz="1800" b="0" strike="noStrike" spc="-1" dirty="0">
              <a:solidFill>
                <a:srgbClr val="000000"/>
              </a:solidFill>
              <a:latin typeface="Calibri"/>
            </a:endParaRPr>
          </a:p>
        </p:txBody>
      </p:sp>
      <p:sp>
        <p:nvSpPr>
          <p:cNvPr id="955" name="Textfeld 10"/>
          <p:cNvSpPr/>
          <p:nvPr/>
        </p:nvSpPr>
        <p:spPr>
          <a:xfrm>
            <a:off x="6311880" y="2550960"/>
            <a:ext cx="5183280" cy="246075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E-mail address is known and up-to-date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For studies with fewer participants (e.g., expert panels or alumni surveys) where personalized communication can significantly boost participation.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recruiting within organizations or interest groups with which you already have a relationship</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5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9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Grafik 19">
            <a:extLst>
              <a:ext uri="{C183D7F6-B498-43B3-948B-1728B52AA6E4}">
                <adec:decorative xmlns:adec="http://schemas.microsoft.com/office/drawing/2017/decorative" val="1"/>
              </a:ext>
            </a:extLst>
          </p:cNvPr>
          <p:cNvPicPr/>
          <p:nvPr/>
        </p:nvPicPr>
        <p:blipFill>
          <a:blip r:embed="rId3"/>
          <a:srcRect l="12300" r="725" b="86546"/>
          <a:stretch/>
        </p:blipFill>
        <p:spPr>
          <a:xfrm>
            <a:off x="-5040" y="7200"/>
            <a:ext cx="12190680" cy="928080"/>
          </a:xfrm>
          <a:prstGeom prst="rect">
            <a:avLst/>
          </a:prstGeom>
          <a:noFill/>
          <a:ln w="0">
            <a:noFill/>
          </a:ln>
        </p:spPr>
      </p:pic>
      <p:pic>
        <p:nvPicPr>
          <p:cNvPr id="109" name="Grafik 22">
            <a:extLst>
              <a:ext uri="{C183D7F6-B498-43B3-948B-1728B52AA6E4}">
                <adec:decorative xmlns:adec="http://schemas.microsoft.com/office/drawing/2017/decorative" val="1"/>
              </a:ext>
            </a:extLst>
          </p:cNvPr>
          <p:cNvPicPr/>
          <p:nvPr/>
        </p:nvPicPr>
        <p:blipFill>
          <a:blip r:embed="rId4"/>
          <a:stretch/>
        </p:blipFill>
        <p:spPr>
          <a:xfrm>
            <a:off x="10427040" y="159840"/>
            <a:ext cx="1572120" cy="563760"/>
          </a:xfrm>
          <a:prstGeom prst="rect">
            <a:avLst/>
          </a:prstGeom>
          <a:noFill/>
          <a:ln w="0">
            <a:noFill/>
          </a:ln>
        </p:spPr>
      </p:pic>
      <p:pic>
        <p:nvPicPr>
          <p:cNvPr id="110" name="Grafik 8">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1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0FE7C579-E2FD-47A5-95FE-B032181DE414}" type="slidenum">
              <a:rPr lang="en-US" sz="1200" b="0" strike="noStrike" spc="-1" smtClean="0">
                <a:solidFill>
                  <a:schemeClr val="lt1">
                    <a:lumMod val="50000"/>
                  </a:schemeClr>
                </a:solidFill>
                <a:latin typeface="Arial"/>
                <a:ea typeface="Arial"/>
              </a:rPr>
              <a:t>5</a:t>
            </a:fld>
            <a:endParaRPr lang="en-US" sz="1200" b="0" strike="noStrike" spc="-1">
              <a:solidFill>
                <a:srgbClr val="000000"/>
              </a:solidFill>
              <a:latin typeface="Calibri"/>
            </a:endParaRPr>
          </a:p>
        </p:txBody>
      </p:sp>
      <p:sp>
        <p:nvSpPr>
          <p:cNvPr id="2" name="Titel 1">
            <a:extLst>
              <a:ext uri="{FF2B5EF4-FFF2-40B4-BE49-F238E27FC236}">
                <a16:creationId xmlns:a16="http://schemas.microsoft.com/office/drawing/2014/main" id="{4C4E0396-2ADC-49F0-843F-A4CB4BEB9D74}"/>
              </a:ext>
            </a:extLst>
          </p:cNvPr>
          <p:cNvSpPr>
            <a:spLocks noGrp="1"/>
          </p:cNvSpPr>
          <p:nvPr>
            <p:ph type="title"/>
          </p:nvPr>
        </p:nvSpPr>
        <p:spPr>
          <a:xfrm>
            <a:off x="192840" y="65796"/>
            <a:ext cx="2697600" cy="842844"/>
          </a:xfrm>
        </p:spPr>
        <p:txBody>
          <a:bodyPr/>
          <a:lstStyle/>
          <a:p>
            <a:r>
              <a:rPr lang="en-US" sz="2400">
                <a:solidFill>
                  <a:schemeClr val="bg1"/>
                </a:solidFill>
                <a:latin typeface="Arial" panose="020B0604020202020204" pitchFamily="34" charset="0"/>
                <a:cs typeface="Arial" panose="020B0604020202020204" pitchFamily="34" charset="0"/>
              </a:rPr>
              <a:t>Who am I?</a:t>
            </a:r>
          </a:p>
        </p:txBody>
      </p:sp>
      <p:sp>
        <p:nvSpPr>
          <p:cNvPr id="111" name="Titel 1"/>
          <p:cNvSpPr/>
          <p:nvPr/>
        </p:nvSpPr>
        <p:spPr>
          <a:xfrm>
            <a:off x="457200" y="908640"/>
            <a:ext cx="8228160" cy="718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defTabSz="914400">
              <a:lnSpc>
                <a:spcPct val="90000"/>
              </a:lnSpc>
            </a:pPr>
            <a:r>
              <a:rPr lang="en-US" sz="2800" b="1" strike="noStrike" spc="-1">
                <a:solidFill>
                  <a:srgbClr val="0070C0"/>
                </a:solidFill>
                <a:latin typeface="Arial"/>
                <a:ea typeface="Arial"/>
              </a:rPr>
              <a:t>PhD Panel Study (Promoviertenpanel)</a:t>
            </a:r>
            <a:endParaRPr lang="en-US" sz="2800" b="0" strike="noStrike" spc="-1">
              <a:solidFill>
                <a:srgbClr val="000000"/>
              </a:solidFill>
              <a:latin typeface="Calibri"/>
            </a:endParaRPr>
          </a:p>
        </p:txBody>
      </p:sp>
      <p:sp>
        <p:nvSpPr>
          <p:cNvPr id="112" name="Rechteck 6"/>
          <p:cNvSpPr/>
          <p:nvPr/>
        </p:nvSpPr>
        <p:spPr>
          <a:xfrm>
            <a:off x="467640" y="1700640"/>
            <a:ext cx="7416000" cy="387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rgbClr val="006AB2"/>
                </a:solidFill>
                <a:latin typeface="Arial"/>
                <a:ea typeface="Arial"/>
              </a:rPr>
              <a:t>Project duration: </a:t>
            </a:r>
            <a:r>
              <a:rPr lang="en-US" sz="1800" b="0" strike="noStrike" spc="-1" dirty="0">
                <a:solidFill>
                  <a:schemeClr val="dk1"/>
                </a:solidFill>
                <a:latin typeface="Arial"/>
                <a:ea typeface="Arial"/>
              </a:rPr>
              <a:t>September 2013 – March 2024 (funded by BMBF)</a:t>
            </a:r>
            <a:endParaRPr lang="en-US" sz="1800" b="0" strike="noStrike" spc="-1" dirty="0">
              <a:solidFill>
                <a:srgbClr val="000000"/>
              </a:solidFill>
              <a:latin typeface="Calibri"/>
            </a:endParaRPr>
          </a:p>
          <a:p>
            <a:pPr defTabSz="914400">
              <a:lnSpc>
                <a:spcPct val="100000"/>
              </a:lnSpc>
              <a:spcBef>
                <a:spcPts val="1800"/>
              </a:spcBef>
            </a:pPr>
            <a:r>
              <a:rPr lang="en-US" sz="1800" b="0" strike="noStrike" spc="-1" dirty="0">
                <a:solidFill>
                  <a:srgbClr val="006AB2"/>
                </a:solidFill>
                <a:latin typeface="Arial"/>
                <a:ea typeface="Arial"/>
              </a:rPr>
              <a:t>Target population: census survey</a:t>
            </a:r>
            <a:endParaRPr lang="en-US" sz="1800" b="0" strike="noStrike" spc="-1" dirty="0">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All persons who completed a doctorate at a </a:t>
            </a:r>
            <a:br>
              <a:rPr lang="en-US" sz="1800" dirty="0"/>
            </a:br>
            <a:r>
              <a:rPr lang="en-US" sz="1800" b="0" strike="noStrike" spc="-1" dirty="0">
                <a:solidFill>
                  <a:schemeClr val="dk1"/>
                </a:solidFill>
                <a:latin typeface="Arial"/>
                <a:ea typeface="Arial"/>
              </a:rPr>
              <a:t>German HEI in 2014 </a:t>
            </a:r>
            <a:r>
              <a:rPr lang="en-US" sz="1800" b="0" strike="noStrike" spc="-1" dirty="0">
                <a:solidFill>
                  <a:schemeClr val="dk1"/>
                </a:solidFill>
                <a:latin typeface="Arial"/>
                <a:ea typeface="Verdana"/>
              </a:rPr>
              <a:t>(N=28,147)</a:t>
            </a:r>
            <a:endParaRPr lang="en-US" sz="1800" b="0" strike="noStrike" spc="-1" dirty="0">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All formal contexts and subjects</a:t>
            </a:r>
            <a:endParaRPr lang="en-US" sz="1800" b="0" strike="noStrike" spc="-1" dirty="0">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Initial sample size n=5,408 (response rate 27%); </a:t>
            </a:r>
            <a:br>
              <a:rPr lang="en-US" sz="1800" dirty="0"/>
            </a:br>
            <a:r>
              <a:rPr lang="en-US" sz="1800" b="0" strike="noStrike" spc="-1" dirty="0">
                <a:solidFill>
                  <a:schemeClr val="dk1"/>
                </a:solidFill>
                <a:latin typeface="Arial"/>
                <a:ea typeface="Arial"/>
              </a:rPr>
              <a:t>follow-ups ca. n=3,000</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rgbClr val="006AB2"/>
                </a:solidFill>
                <a:latin typeface="Arial"/>
                <a:ea typeface="Arial"/>
              </a:rPr>
              <a:t>Survey design: longitudinal study</a:t>
            </a:r>
            <a:endParaRPr lang="en-US" sz="1800" b="0" strike="noStrike" spc="-1" dirty="0">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Initial wave about one year after graduation, paper-pencil</a:t>
            </a:r>
            <a:endParaRPr lang="en-US" sz="1800" b="0" strike="noStrike" spc="-1" dirty="0">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Nine annual follow-up surveys, online</a:t>
            </a:r>
            <a:endParaRPr lang="en-US" sz="1800" b="0" strike="noStrike" spc="-1" dirty="0">
              <a:solidFill>
                <a:srgbClr val="000000"/>
              </a:solidFill>
              <a:latin typeface="Calibri"/>
            </a:endParaRPr>
          </a:p>
        </p:txBody>
      </p:sp>
      <p:pic>
        <p:nvPicPr>
          <p:cNvPr id="115" name="Picture 2" descr="The start page of the DZHW online survey from 2014 with a graphic in white and blue in the middle and some wiriting at the bottom of the page. "/>
          <p:cNvPicPr/>
          <p:nvPr/>
        </p:nvPicPr>
        <p:blipFill>
          <a:blip r:embed="rId6"/>
          <a:stretch/>
        </p:blipFill>
        <p:spPr>
          <a:xfrm rot="1234200">
            <a:off x="8346960" y="909000"/>
            <a:ext cx="2100240" cy="3011400"/>
          </a:xfrm>
          <a:prstGeom prst="rect">
            <a:avLst/>
          </a:prstGeom>
          <a:noFill/>
          <a:ln w="9525">
            <a:solidFill>
              <a:srgbClr val="000000"/>
            </a:solidFill>
            <a:miter/>
          </a:ln>
        </p:spPr>
      </p:pic>
      <p:sp>
        <p:nvSpPr>
          <p:cNvPr id="12" name="Textfeld 11" descr="Image source">
            <a:extLst>
              <a:ext uri="{FF2B5EF4-FFF2-40B4-BE49-F238E27FC236}">
                <a16:creationId xmlns:a16="http://schemas.microsoft.com/office/drawing/2014/main" id="{9E8E2C64-51D7-4233-B181-37C690FC8552}"/>
              </a:ext>
            </a:extLst>
          </p:cNvPr>
          <p:cNvSpPr txBox="1"/>
          <p:nvPr/>
        </p:nvSpPr>
        <p:spPr bwMode="auto">
          <a:xfrm>
            <a:off x="10516673" y="2436357"/>
            <a:ext cx="1483983" cy="1169551"/>
          </a:xfrm>
          <a:prstGeom prst="rect">
            <a:avLst/>
          </a:prstGeom>
          <a:noFill/>
        </p:spPr>
        <p:txBody>
          <a:bodyPr wrap="square">
            <a:spAutoFit/>
          </a:bodyPr>
          <a:lstStyle/>
          <a:p>
            <a:r>
              <a:rPr lang="en-US" sz="70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DZHW PhD Panel 2014 - Survey 1. Data collection: 2015. Hanover: FDZ-DZHW.10.21249/DZHW:phd2014:4.0.0. Questionnaire “Karrieren Promovierter” (1</a:t>
            </a:r>
            <a:r>
              <a:rPr lang="en-US" sz="700" baseline="30000">
                <a:solidFill>
                  <a:schemeClr val="bg1">
                    <a:lumMod val="75000"/>
                  </a:schemeClr>
                </a:solidFill>
                <a:latin typeface="Arial" panose="020B0604020202020204" pitchFamily="34" charset="0"/>
                <a:cs typeface="Arial" panose="020B0604020202020204" pitchFamily="34" charset="0"/>
              </a:rPr>
              <a:t>st</a:t>
            </a:r>
            <a:r>
              <a:rPr lang="en-US" sz="700">
                <a:solidFill>
                  <a:schemeClr val="bg1">
                    <a:lumMod val="75000"/>
                  </a:schemeClr>
                </a:solidFill>
                <a:latin typeface="Arial" panose="020B0604020202020204" pitchFamily="34" charset="0"/>
                <a:cs typeface="Arial" panose="020B0604020202020204" pitchFamily="34" charset="0"/>
              </a:rPr>
              <a:t> wave - German)". Cover page.</a:t>
            </a:r>
          </a:p>
        </p:txBody>
      </p:sp>
      <p:pic>
        <p:nvPicPr>
          <p:cNvPr id="114" name="Picture 3" descr="The welcome page of the DZHW PhD Panel Study online survey"/>
          <p:cNvPicPr/>
          <p:nvPr/>
        </p:nvPicPr>
        <p:blipFill>
          <a:blip r:embed="rId7"/>
          <a:stretch/>
        </p:blipFill>
        <p:spPr>
          <a:xfrm>
            <a:off x="6782400" y="3645120"/>
            <a:ext cx="4895280" cy="2673720"/>
          </a:xfrm>
          <a:prstGeom prst="rect">
            <a:avLst/>
          </a:prstGeom>
          <a:noFill/>
          <a:ln w="9525">
            <a:solidFill>
              <a:srgbClr val="000000"/>
            </a:solidFill>
            <a:miter/>
          </a:ln>
        </p:spPr>
      </p:pic>
      <p:sp>
        <p:nvSpPr>
          <p:cNvPr id="15" name="Textfeld 14" descr="Image source">
            <a:extLst>
              <a:ext uri="{FF2B5EF4-FFF2-40B4-BE49-F238E27FC236}">
                <a16:creationId xmlns:a16="http://schemas.microsoft.com/office/drawing/2014/main" id="{65602D29-F0AB-4E7F-845F-F1F28FE87EDB}"/>
              </a:ext>
            </a:extLst>
          </p:cNvPr>
          <p:cNvSpPr txBox="1"/>
          <p:nvPr/>
        </p:nvSpPr>
        <p:spPr bwMode="auto">
          <a:xfrm>
            <a:off x="6721137" y="6356520"/>
            <a:ext cx="4956543" cy="415498"/>
          </a:xfrm>
          <a:prstGeom prst="rect">
            <a:avLst/>
          </a:prstGeom>
          <a:noFill/>
        </p:spPr>
        <p:txBody>
          <a:bodyPr wrap="square">
            <a:spAutoFit/>
          </a:bodyPr>
          <a:lstStyle/>
          <a:p>
            <a:r>
              <a:rPr lang="en-US" sz="70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DZHW PhD Panel 2014 - Survey 2. Data collection: 2016. Hanover: FDZ-DZHW.10.21249/DZHW:phd2014:4.0.0. Questionnaire “Karrieren Promovierter” (2nd</a:t>
            </a:r>
            <a:r>
              <a:rPr lang="en-US" sz="700" baseline="30000">
                <a:solidFill>
                  <a:schemeClr val="bg1">
                    <a:lumMod val="75000"/>
                  </a:schemeClr>
                </a:solidFill>
                <a:latin typeface="Arial" panose="020B0604020202020204" pitchFamily="34" charset="0"/>
                <a:cs typeface="Arial" panose="020B0604020202020204" pitchFamily="34" charset="0"/>
              </a:rPr>
              <a:t>t</a:t>
            </a:r>
            <a:r>
              <a:rPr lang="en-US" sz="700">
                <a:solidFill>
                  <a:schemeClr val="bg1">
                    <a:lumMod val="75000"/>
                  </a:schemeClr>
                </a:solidFill>
                <a:latin typeface="Arial" panose="020B0604020202020204" pitchFamily="34" charset="0"/>
                <a:cs typeface="Arial" panose="020B0604020202020204" pitchFamily="34" charset="0"/>
              </a:rPr>
              <a:t> wave - German)". Cover page.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96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961"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C95EB7D-5022-48F4-A966-A272C0F84F8D}" type="slidenum">
              <a:rPr lang="en-US" sz="1200" b="0" strike="noStrike" spc="-1" smtClean="0">
                <a:solidFill>
                  <a:schemeClr val="lt1">
                    <a:lumMod val="50000"/>
                  </a:schemeClr>
                </a:solidFill>
              </a:rPr>
              <a:t>50</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369ECD3E-4ECA-4A65-A58B-B58A81C6FF38}"/>
              </a:ext>
            </a:extLst>
          </p:cNvPr>
          <p:cNvSpPr>
            <a:spLocks noGrp="1"/>
          </p:cNvSpPr>
          <p:nvPr>
            <p:ph type="title"/>
          </p:nvPr>
        </p:nvSpPr>
        <p:spPr>
          <a:xfrm>
            <a:off x="390960" y="279360"/>
            <a:ext cx="3571360" cy="431280"/>
          </a:xfrm>
        </p:spPr>
        <p:txBody>
          <a:bodyPr/>
          <a:lstStyle/>
          <a:p>
            <a:r>
              <a:rPr lang="en-US" sz="2400" dirty="0">
                <a:solidFill>
                  <a:schemeClr val="bg1"/>
                </a:solidFill>
                <a:latin typeface="Arial" panose="020B0604020202020204" pitchFamily="34" charset="0"/>
                <a:cs typeface="Arial" panose="020B0604020202020204" pitchFamily="34" charset="0"/>
              </a:rPr>
              <a:t>Impersonal Recruitment</a:t>
            </a:r>
          </a:p>
        </p:txBody>
      </p:sp>
      <p:pic>
        <p:nvPicPr>
          <p:cNvPr id="962"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964" name="Textfeld 6"/>
          <p:cNvSpPr/>
          <p:nvPr/>
        </p:nvSpPr>
        <p:spPr>
          <a:xfrm>
            <a:off x="390960" y="12495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Mass emails</a:t>
            </a:r>
            <a:endParaRPr lang="en-US" sz="2800" b="0" strike="noStrike" spc="-1" dirty="0">
              <a:solidFill>
                <a:srgbClr val="000000"/>
              </a:solidFill>
              <a:latin typeface="Calibri"/>
            </a:endParaRPr>
          </a:p>
        </p:txBody>
      </p:sp>
      <p:sp>
        <p:nvSpPr>
          <p:cNvPr id="965" name="Textfeld 14"/>
          <p:cNvSpPr/>
          <p:nvPr/>
        </p:nvSpPr>
        <p:spPr>
          <a:xfrm>
            <a:off x="407520" y="1845000"/>
            <a:ext cx="1156716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Sending a </a:t>
            </a:r>
            <a:r>
              <a:rPr lang="en-US" sz="1800" b="1" strike="noStrike" spc="-1" dirty="0">
                <a:solidFill>
                  <a:schemeClr val="dk1"/>
                </a:solidFill>
                <a:latin typeface="Arial"/>
                <a:ea typeface="Arial"/>
              </a:rPr>
              <a:t>generic survey invitation </a:t>
            </a:r>
            <a:r>
              <a:rPr lang="en-US" sz="1800" b="0" strike="noStrike" spc="-1" dirty="0">
                <a:solidFill>
                  <a:schemeClr val="dk1"/>
                </a:solidFill>
                <a:latin typeface="Arial"/>
                <a:ea typeface="Arial"/>
              </a:rPr>
              <a:t>to a large list of recipients, usually from an existing database or mailing list. </a:t>
            </a:r>
            <a:endParaRPr lang="en-US" sz="1800" b="0" strike="noStrike" spc="-1" dirty="0">
              <a:solidFill>
                <a:srgbClr val="000000"/>
              </a:solidFill>
              <a:latin typeface="Calibri"/>
            </a:endParaRPr>
          </a:p>
        </p:txBody>
      </p:sp>
      <p:sp>
        <p:nvSpPr>
          <p:cNvPr id="966" name="Textfeld 16"/>
          <p:cNvSpPr/>
          <p:nvPr/>
        </p:nvSpPr>
        <p:spPr>
          <a:xfrm>
            <a:off x="407520" y="2709000"/>
            <a:ext cx="547128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allow for large-scale recruitment with minimal effort</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
        <p:nvSpPr>
          <p:cNvPr id="967" name="Textfeld 17"/>
          <p:cNvSpPr/>
          <p:nvPr/>
        </p:nvSpPr>
        <p:spPr>
          <a:xfrm>
            <a:off x="5879880" y="2724120"/>
            <a:ext cx="5471280" cy="176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Cons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feel impersonal and are more likely to be ignored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may end up in spam folders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lower engagement than personalized emails</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
        <p:nvSpPr>
          <p:cNvPr id="968" name="Textfeld 20"/>
          <p:cNvSpPr/>
          <p:nvPr/>
        </p:nvSpPr>
        <p:spPr>
          <a:xfrm>
            <a:off x="407520" y="4457160"/>
            <a:ext cx="5471280" cy="169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There is a mailing lists, but recipients are unknown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Large-scale studies and/or broad audience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low-budget projects</a:t>
            </a:r>
            <a:endParaRPr lang="en-US" sz="1800" b="0" strike="noStrike" spc="-1" dirty="0">
              <a:solidFill>
                <a:srgbClr val="000000"/>
              </a:solidFill>
              <a:latin typeface="Calibri"/>
            </a:endParaRPr>
          </a:p>
        </p:txBody>
      </p:sp>
      <p:pic>
        <p:nvPicPr>
          <p:cNvPr id="969" name="Grafik 2">
            <a:extLst>
              <a:ext uri="{C183D7F6-B498-43B3-948B-1728B52AA6E4}">
                <adec:decorative xmlns:adec="http://schemas.microsoft.com/office/drawing/2017/decorative" val="1"/>
              </a:ext>
            </a:extLst>
          </p:cNvPr>
          <p:cNvPicPr/>
          <p:nvPr/>
        </p:nvPicPr>
        <p:blipFill>
          <a:blip r:embed="rId6"/>
          <a:srcRect b="13784"/>
          <a:stretch/>
        </p:blipFill>
        <p:spPr>
          <a:xfrm>
            <a:off x="8589960" y="4390920"/>
            <a:ext cx="2451600" cy="2113200"/>
          </a:xfrm>
          <a:prstGeom prst="rect">
            <a:avLst/>
          </a:prstGeom>
          <a:noFill/>
          <a:ln w="0">
            <a:noFill/>
          </a:ln>
        </p:spPr>
      </p:pic>
      <p:pic>
        <p:nvPicPr>
          <p:cNvPr id="970" name="Grafik 13">
            <a:extLst>
              <a:ext uri="{C183D7F6-B498-43B3-948B-1728B52AA6E4}">
                <adec:decorative xmlns:adec="http://schemas.microsoft.com/office/drawing/2017/decorative" val="1"/>
              </a:ext>
            </a:extLst>
          </p:cNvPr>
          <p:cNvPicPr/>
          <p:nvPr/>
        </p:nvPicPr>
        <p:blipFill>
          <a:blip r:embed="rId7"/>
          <a:srcRect t="85119"/>
          <a:stretch/>
        </p:blipFill>
        <p:spPr>
          <a:xfrm>
            <a:off x="8392320" y="6044400"/>
            <a:ext cx="2014920" cy="29880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9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97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97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A3012218-4037-4513-B497-9CE58F6CA6AA}" type="slidenum">
              <a:rPr lang="en-US" sz="1200" b="0" strike="noStrike" spc="-1" smtClean="0">
                <a:solidFill>
                  <a:schemeClr val="lt1">
                    <a:lumMod val="50000"/>
                  </a:schemeClr>
                </a:solidFill>
              </a:rPr>
              <a:t>51</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3AFD4E87-6AA9-4C03-B16C-13C8D2DDF61F}"/>
              </a:ext>
            </a:extLst>
          </p:cNvPr>
          <p:cNvSpPr>
            <a:spLocks noGrp="1"/>
          </p:cNvSpPr>
          <p:nvPr>
            <p:ph type="title"/>
          </p:nvPr>
        </p:nvSpPr>
        <p:spPr>
          <a:xfrm>
            <a:off x="397360" y="331582"/>
            <a:ext cx="3754240" cy="297698"/>
          </a:xfrm>
        </p:spPr>
        <p:txBody>
          <a:bodyPr/>
          <a:lstStyle/>
          <a:p>
            <a:r>
              <a:rPr lang="en-US" sz="2400" dirty="0">
                <a:solidFill>
                  <a:schemeClr val="bg1"/>
                </a:solidFill>
                <a:latin typeface="Arial" panose="020B0604020202020204" pitchFamily="34" charset="0"/>
                <a:cs typeface="Arial" panose="020B0604020202020204" pitchFamily="34" charset="0"/>
              </a:rPr>
              <a:t>Impersonal Recruitment</a:t>
            </a:r>
          </a:p>
        </p:txBody>
      </p:sp>
      <p:pic>
        <p:nvPicPr>
          <p:cNvPr id="97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976" name="Textfeld 6"/>
          <p:cNvSpPr/>
          <p:nvPr/>
        </p:nvSpPr>
        <p:spPr>
          <a:xfrm>
            <a:off x="390960" y="12495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Social media posts, ads and pop-ups</a:t>
            </a:r>
            <a:endParaRPr lang="en-US" sz="2800" b="0" strike="noStrike" spc="-1" dirty="0">
              <a:solidFill>
                <a:srgbClr val="000000"/>
              </a:solidFill>
              <a:latin typeface="Calibri"/>
            </a:endParaRPr>
          </a:p>
        </p:txBody>
      </p:sp>
      <p:sp>
        <p:nvSpPr>
          <p:cNvPr id="977" name="Textfeld 14"/>
          <p:cNvSpPr/>
          <p:nvPr/>
        </p:nvSpPr>
        <p:spPr>
          <a:xfrm>
            <a:off x="407520" y="1845000"/>
            <a:ext cx="5256000" cy="39534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Posts</a:t>
            </a:r>
            <a:endParaRPr lang="en-US" sz="1800" b="0" strike="noStrike" spc="-1" dirty="0">
              <a:solidFill>
                <a:srgbClr val="000000"/>
              </a:solidFill>
              <a:latin typeface="Calibri"/>
            </a:endParaRPr>
          </a:p>
          <a:p>
            <a:pPr defTabSz="914400">
              <a:lnSpc>
                <a:spcPct val="100000"/>
              </a:lnSpc>
              <a:spcAft>
                <a:spcPts val="1199"/>
              </a:spcAft>
            </a:pPr>
            <a:r>
              <a:rPr lang="en-US" sz="1800" b="1" strike="noStrike" spc="-1" dirty="0">
                <a:solidFill>
                  <a:schemeClr val="dk1"/>
                </a:solidFill>
                <a:latin typeface="Arial"/>
                <a:ea typeface="Arial"/>
              </a:rPr>
              <a:t>public or group-based posts on platforms </a:t>
            </a:r>
            <a:r>
              <a:rPr lang="en-US" sz="1800" b="0" strike="noStrike" spc="-1" dirty="0">
                <a:solidFill>
                  <a:schemeClr val="dk1"/>
                </a:solidFill>
                <a:latin typeface="Arial"/>
                <a:ea typeface="Arial"/>
              </a:rPr>
              <a:t>like Facebook, LinkedIn, and Instagram, inviting followers or members of specific groups to participate in a survey</a:t>
            </a:r>
            <a:r>
              <a:rPr lang="en-US" sz="1800" b="0" strike="noStrike" spc="-1" dirty="0">
                <a:solidFill>
                  <a:schemeClr val="dk1"/>
                </a:solidFill>
                <a:latin typeface="Calibri"/>
                <a:ea typeface="Arial"/>
              </a:rPr>
              <a:t>.</a:t>
            </a: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Ads</a:t>
            </a:r>
            <a:endParaRPr lang="en-US" sz="1800" b="0" strike="noStrike" spc="-1" dirty="0">
              <a:solidFill>
                <a:srgbClr val="000000"/>
              </a:solidFill>
              <a:latin typeface="Calibri"/>
            </a:endParaRPr>
          </a:p>
          <a:p>
            <a:pPr defTabSz="914400">
              <a:lnSpc>
                <a:spcPct val="100000"/>
              </a:lnSpc>
              <a:spcAft>
                <a:spcPts val="1199"/>
              </a:spcAft>
            </a:pPr>
            <a:r>
              <a:rPr lang="en-US" sz="1800" b="1" strike="noStrike" spc="-1" dirty="0">
                <a:solidFill>
                  <a:schemeClr val="dk1"/>
                </a:solidFill>
                <a:latin typeface="Arial"/>
                <a:ea typeface="Arial"/>
              </a:rPr>
              <a:t>paid promotions on platforms</a:t>
            </a:r>
            <a:r>
              <a:rPr lang="en-US" sz="1800" b="0" strike="noStrike" spc="-1" dirty="0">
                <a:solidFill>
                  <a:schemeClr val="dk1"/>
                </a:solidFill>
                <a:latin typeface="Arial"/>
                <a:ea typeface="Arial"/>
              </a:rPr>
              <a:t>, specifically targeting demographics or interest groups relevant to the survey.</a:t>
            </a: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rgbClr val="0070C0"/>
                </a:solidFill>
                <a:latin typeface="Arial"/>
                <a:ea typeface="Arial"/>
              </a:rPr>
              <a:t>Pop-ups</a:t>
            </a:r>
            <a:endParaRPr lang="en-US" sz="1800" b="0" strike="noStrike" spc="-1" dirty="0">
              <a:solidFill>
                <a:srgbClr val="000000"/>
              </a:solidFill>
              <a:latin typeface="Calibri"/>
            </a:endParaRPr>
          </a:p>
          <a:p>
            <a:pPr defTabSz="914400">
              <a:lnSpc>
                <a:spcPct val="100000"/>
              </a:lnSpc>
              <a:spcAft>
                <a:spcPts val="601"/>
              </a:spcAft>
            </a:pPr>
            <a:r>
              <a:rPr lang="en-US" sz="1800" b="1" strike="noStrike" spc="-1" dirty="0">
                <a:solidFill>
                  <a:schemeClr val="dk1"/>
                </a:solidFill>
                <a:latin typeface="Arial"/>
                <a:ea typeface="Arial"/>
              </a:rPr>
              <a:t>on-page survey invitations </a:t>
            </a:r>
            <a:r>
              <a:rPr lang="en-US" sz="1800" b="0" strike="noStrike" spc="-1" dirty="0">
                <a:solidFill>
                  <a:schemeClr val="dk1"/>
                </a:solidFill>
                <a:latin typeface="Arial"/>
                <a:ea typeface="Arial"/>
              </a:rPr>
              <a:t>that appear when users visit a website, app, or online platform.</a:t>
            </a:r>
            <a:endParaRPr lang="en-US" sz="1800" b="0" strike="noStrike" spc="-1" dirty="0">
              <a:solidFill>
                <a:srgbClr val="000000"/>
              </a:solidFill>
              <a:latin typeface="Calibri"/>
            </a:endParaRPr>
          </a:p>
        </p:txBody>
      </p:sp>
      <p:pic>
        <p:nvPicPr>
          <p:cNvPr id="979" name="Grafik 10" descr="Screenshot of an online survey pop-up saying: „Your input is valuable to us“. A ranking and some questions are shown. "/>
          <p:cNvPicPr/>
          <p:nvPr/>
        </p:nvPicPr>
        <p:blipFill>
          <a:blip r:embed="rId6"/>
          <a:stretch/>
        </p:blipFill>
        <p:spPr>
          <a:xfrm>
            <a:off x="6960240" y="1962360"/>
            <a:ext cx="4579560" cy="2771640"/>
          </a:xfrm>
          <a:prstGeom prst="rect">
            <a:avLst/>
          </a:prstGeom>
          <a:noFill/>
          <a:ln w="0">
            <a:solidFill>
              <a:srgbClr val="000000"/>
            </a:solidFill>
          </a:ln>
        </p:spPr>
      </p:pic>
      <p:sp>
        <p:nvSpPr>
          <p:cNvPr id="981" name="Textfeld 18" descr="Image source"/>
          <p:cNvSpPr/>
          <p:nvPr/>
        </p:nvSpPr>
        <p:spPr>
          <a:xfrm>
            <a:off x="8379000" y="4750575"/>
            <a:ext cx="304416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700" b="0" strike="noStrike" spc="-1" dirty="0" err="1">
                <a:solidFill>
                  <a:schemeClr val="lt2">
                    <a:lumMod val="75000"/>
                  </a:schemeClr>
                </a:solidFill>
                <a:latin typeface="Arial"/>
                <a:ea typeface="Arial"/>
              </a:rPr>
              <a:t>OptiMonk</a:t>
            </a:r>
            <a:r>
              <a:rPr lang="en-US" sz="700" b="0" strike="noStrike" spc="-1" dirty="0">
                <a:solidFill>
                  <a:schemeClr val="lt2">
                    <a:lumMod val="75000"/>
                  </a:schemeClr>
                </a:solidFill>
                <a:latin typeface="Arial"/>
                <a:ea typeface="Arial"/>
              </a:rPr>
              <a:t>. (n.d.). Website popup survey examples. Retrieved July 9, 2025, from https://www.optimonk.com/website-popup-survey-examples/</a:t>
            </a:r>
            <a:endParaRPr lang="en-US" sz="700" b="0" strike="noStrike" spc="-1" dirty="0">
              <a:solidFill>
                <a:srgbClr val="000000"/>
              </a:solidFill>
              <a:latin typeface="Calibri"/>
            </a:endParaRPr>
          </a:p>
        </p:txBody>
      </p:sp>
      <p:pic>
        <p:nvPicPr>
          <p:cNvPr id="980" name="Grafik 2" descr="Screenshot of a post from G2 Crowd on the social media platform Facebook. The caption says: „Tell us the software you use at work and we’ll give you a $5 Starbucks gift card.“ with a link attached. Underneath the website with a picture of an iced coffee on a red background with text saying „Coffee is on us“ is linked. "/>
          <p:cNvPicPr/>
          <p:nvPr/>
        </p:nvPicPr>
        <p:blipFill>
          <a:blip r:embed="rId7"/>
          <a:stretch/>
        </p:blipFill>
        <p:spPr>
          <a:xfrm>
            <a:off x="5541120" y="3641400"/>
            <a:ext cx="2836080" cy="2714760"/>
          </a:xfrm>
          <a:prstGeom prst="rect">
            <a:avLst/>
          </a:prstGeom>
          <a:noFill/>
          <a:ln w="0">
            <a:solidFill>
              <a:srgbClr val="000000"/>
            </a:solidFill>
          </a:ln>
        </p:spPr>
      </p:pic>
      <p:sp>
        <p:nvSpPr>
          <p:cNvPr id="13" name="Textfeld 18" descr="Image source">
            <a:extLst>
              <a:ext uri="{FF2B5EF4-FFF2-40B4-BE49-F238E27FC236}">
                <a16:creationId xmlns:a16="http://schemas.microsoft.com/office/drawing/2014/main" id="{8FFB3544-4AAF-4CF8-92BC-246FE7ADA9C7}"/>
              </a:ext>
            </a:extLst>
          </p:cNvPr>
          <p:cNvSpPr/>
          <p:nvPr/>
        </p:nvSpPr>
        <p:spPr>
          <a:xfrm>
            <a:off x="5541120" y="6380280"/>
            <a:ext cx="2741760" cy="41404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en-US" sz="700" b="0" strike="noStrike" spc="-1" dirty="0" err="1">
                <a:solidFill>
                  <a:schemeClr val="lt2">
                    <a:lumMod val="75000"/>
                  </a:schemeClr>
                </a:solidFill>
                <a:latin typeface="Arial"/>
                <a:ea typeface="Arial"/>
              </a:rPr>
              <a:t>OptiMonk</a:t>
            </a:r>
            <a:r>
              <a:rPr lang="en-US" sz="700" b="0" strike="noStrike" spc="-1" dirty="0">
                <a:solidFill>
                  <a:schemeClr val="lt2">
                    <a:lumMod val="75000"/>
                  </a:schemeClr>
                </a:solidFill>
                <a:latin typeface="Arial"/>
                <a:ea typeface="Arial"/>
              </a:rPr>
              <a:t>. (n.d.). Website popup survey examples. Retrieved July 9, 2025, from https://www.optimonk.com/website-popup-survey-examples/</a:t>
            </a:r>
            <a:endParaRPr lang="en-US" sz="700" b="0" strike="noStrike" spc="-1" dirty="0">
              <a:solidFill>
                <a:srgbClr val="000000"/>
              </a:solidFill>
              <a:latin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2"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983"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 name="Titel 1">
            <a:extLst>
              <a:ext uri="{FF2B5EF4-FFF2-40B4-BE49-F238E27FC236}">
                <a16:creationId xmlns:a16="http://schemas.microsoft.com/office/drawing/2014/main" id="{86946449-383B-412B-8815-897803923FE7}"/>
              </a:ext>
            </a:extLst>
          </p:cNvPr>
          <p:cNvSpPr>
            <a:spLocks noGrp="1"/>
          </p:cNvSpPr>
          <p:nvPr>
            <p:ph type="title"/>
          </p:nvPr>
        </p:nvSpPr>
        <p:spPr>
          <a:xfrm>
            <a:off x="367400" y="142560"/>
            <a:ext cx="3662800" cy="769680"/>
          </a:xfrm>
        </p:spPr>
        <p:txBody>
          <a:bodyPr/>
          <a:lstStyle/>
          <a:p>
            <a:r>
              <a:rPr lang="en-US" sz="2400" dirty="0">
                <a:solidFill>
                  <a:schemeClr val="bg1"/>
                </a:solidFill>
                <a:latin typeface="Arial" panose="020B0604020202020204" pitchFamily="34" charset="0"/>
                <a:cs typeface="Arial" panose="020B0604020202020204" pitchFamily="34" charset="0"/>
              </a:rPr>
              <a:t>Impersonal Recruitment</a:t>
            </a:r>
          </a:p>
        </p:txBody>
      </p:sp>
      <p:sp>
        <p:nvSpPr>
          <p:cNvPr id="984"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73750096-4FBB-482D-87E2-98E954B4C352}" type="slidenum">
              <a:rPr lang="en-US" sz="1200" b="0" strike="noStrike" spc="-1" smtClean="0">
                <a:solidFill>
                  <a:schemeClr val="lt1">
                    <a:lumMod val="50000"/>
                  </a:schemeClr>
                </a:solidFill>
              </a:rPr>
              <a:t>52</a:t>
            </a:fld>
            <a:endParaRPr lang="en-US" sz="1200" b="0" strike="noStrike" spc="-1" dirty="0">
              <a:solidFill>
                <a:srgbClr val="000000"/>
              </a:solidFill>
              <a:latin typeface="Calibri"/>
            </a:endParaRPr>
          </a:p>
        </p:txBody>
      </p:sp>
      <p:pic>
        <p:nvPicPr>
          <p:cNvPr id="985"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987" name="Textfeld 6"/>
          <p:cNvSpPr/>
          <p:nvPr/>
        </p:nvSpPr>
        <p:spPr>
          <a:xfrm>
            <a:off x="390960" y="12495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Social media posts, ads and pop-ups</a:t>
            </a:r>
            <a:endParaRPr lang="en-US" sz="2800" b="0" strike="noStrike" spc="-1" dirty="0">
              <a:solidFill>
                <a:srgbClr val="000000"/>
              </a:solidFill>
              <a:latin typeface="Calibri"/>
            </a:endParaRPr>
          </a:p>
        </p:txBody>
      </p:sp>
      <p:sp>
        <p:nvSpPr>
          <p:cNvPr id="988" name="Textfeld 16"/>
          <p:cNvSpPr/>
          <p:nvPr/>
        </p:nvSpPr>
        <p:spPr>
          <a:xfrm>
            <a:off x="407520" y="2142000"/>
            <a:ext cx="5327280" cy="16297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Easy to target specific communities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Social media platforms provide metrics on impressions, click-through rates, and engagement</a:t>
            </a:r>
            <a:endParaRPr lang="en-US" sz="1800" b="0" strike="noStrike" spc="-1" dirty="0">
              <a:solidFill>
                <a:srgbClr val="000000"/>
              </a:solidFill>
              <a:latin typeface="Calibri"/>
            </a:endParaRPr>
          </a:p>
        </p:txBody>
      </p:sp>
      <p:sp>
        <p:nvSpPr>
          <p:cNvPr id="989" name="Textfeld 17"/>
          <p:cNvSpPr/>
          <p:nvPr/>
        </p:nvSpPr>
        <p:spPr>
          <a:xfrm>
            <a:off x="5761800" y="2133000"/>
            <a:ext cx="5471280" cy="169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Cons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may attract respondents outside the target group</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excessive posts, ads and pop-ups can annoy users</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
        <p:nvSpPr>
          <p:cNvPr id="990" name="Textfeld 20"/>
          <p:cNvSpPr/>
          <p:nvPr/>
        </p:nvSpPr>
        <p:spPr>
          <a:xfrm>
            <a:off x="335520" y="4167000"/>
            <a:ext cx="5471280" cy="998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looking for specific groups, feedback on specific website content or features</a:t>
            </a:r>
            <a:endParaRPr lang="en-US" sz="1800" b="0" strike="noStrike" spc="-1" dirty="0">
              <a:solidFill>
                <a:srgbClr val="000000"/>
              </a:solidFill>
              <a:latin typeface="Calibri"/>
            </a:endParaRPr>
          </a:p>
        </p:txBody>
      </p:sp>
      <p:pic>
        <p:nvPicPr>
          <p:cNvPr id="991" name="Picture 2" descr="Cartoon showing two people talking to each other, one has his mobile phone in one hand. The phone is depicted enlarged on the left side showing some text saying: „Please rate your satisfaction with all the customer satisfaction surveys we keep sending you.“ with three smiling emojis underneath. The person holding the phone is saying „I’m starting to regret buying whatever I apparently bought“"/>
          <p:cNvPicPr/>
          <p:nvPr/>
        </p:nvPicPr>
        <p:blipFill>
          <a:blip r:embed="rId6"/>
          <a:stretch/>
        </p:blipFill>
        <p:spPr>
          <a:xfrm>
            <a:off x="6446160" y="3556440"/>
            <a:ext cx="4314600" cy="3088080"/>
          </a:xfrm>
          <a:prstGeom prst="rect">
            <a:avLst/>
          </a:prstGeom>
          <a:noFill/>
          <a:ln w="0">
            <a:noFill/>
          </a:ln>
        </p:spPr>
      </p:pic>
      <p:sp>
        <p:nvSpPr>
          <p:cNvPr id="13" name="Textfeld 12" descr="Image sourcee">
            <a:extLst>
              <a:ext uri="{FF2B5EF4-FFF2-40B4-BE49-F238E27FC236}">
                <a16:creationId xmlns:a16="http://schemas.microsoft.com/office/drawing/2014/main" id="{0AD7EE97-1871-4920-AAAA-C0C28BA53C43}"/>
              </a:ext>
            </a:extLst>
          </p:cNvPr>
          <p:cNvSpPr txBox="1"/>
          <p:nvPr/>
        </p:nvSpPr>
        <p:spPr>
          <a:xfrm>
            <a:off x="6446161" y="6457052"/>
            <a:ext cx="3028766"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Fishburne, T./</a:t>
            </a:r>
            <a:r>
              <a:rPr lang="en-US" sz="700" dirty="0" err="1">
                <a:solidFill>
                  <a:schemeClr val="bg1">
                    <a:lumMod val="75000"/>
                  </a:schemeClr>
                </a:solidFill>
                <a:latin typeface="Arial" panose="020B0604020202020204" pitchFamily="34" charset="0"/>
                <a:cs typeface="Arial" panose="020B0604020202020204" pitchFamily="34" charset="0"/>
              </a:rPr>
              <a:t>Marketoonist</a:t>
            </a:r>
            <a:r>
              <a:rPr lang="en-US" sz="700" dirty="0">
                <a:solidFill>
                  <a:schemeClr val="bg1">
                    <a:lumMod val="75000"/>
                  </a:schemeClr>
                </a:solidFill>
                <a:latin typeface="Arial" panose="020B0604020202020204" pitchFamily="34" charset="0"/>
                <a:cs typeface="Arial" panose="020B0604020202020204" pitchFamily="34" charset="0"/>
              </a:rPr>
              <a:t> (n.d.). </a:t>
            </a:r>
            <a:r>
              <a:rPr lang="en-US" sz="700" i="1" dirty="0">
                <a:solidFill>
                  <a:schemeClr val="bg1">
                    <a:lumMod val="75000"/>
                  </a:schemeClr>
                </a:solidFill>
                <a:latin typeface="Arial" panose="020B0604020202020204" pitchFamily="34" charset="0"/>
                <a:cs typeface="Arial" panose="020B0604020202020204" pitchFamily="34" charset="0"/>
              </a:rPr>
              <a:t>Please rate your satisfaction...</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https://marketoonist.com</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8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2"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993"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994"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FC3E0984-9725-4BCD-A234-81204FA7DBF2}" type="slidenum">
              <a:rPr lang="en-US" sz="1200" b="0" strike="noStrike" spc="-1" smtClean="0">
                <a:solidFill>
                  <a:schemeClr val="lt1">
                    <a:lumMod val="50000"/>
                  </a:schemeClr>
                </a:solidFill>
              </a:rPr>
              <a:t>53</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09D1FFC7-9628-463E-9DEE-8D14F78639C8}"/>
              </a:ext>
            </a:extLst>
          </p:cNvPr>
          <p:cNvSpPr>
            <a:spLocks noGrp="1"/>
          </p:cNvSpPr>
          <p:nvPr>
            <p:ph type="title"/>
          </p:nvPr>
        </p:nvSpPr>
        <p:spPr>
          <a:xfrm>
            <a:off x="390960" y="159840"/>
            <a:ext cx="5002240" cy="664920"/>
          </a:xfrm>
        </p:spPr>
        <p:txBody>
          <a:bodyPr/>
          <a:lstStyle/>
          <a:p>
            <a:r>
              <a:rPr lang="en-US" sz="2400" dirty="0">
                <a:solidFill>
                  <a:schemeClr val="bg1"/>
                </a:solidFill>
                <a:latin typeface="Arial" panose="020B0604020202020204" pitchFamily="34" charset="0"/>
                <a:cs typeface="Arial" panose="020B0604020202020204" pitchFamily="34" charset="0"/>
              </a:rPr>
              <a:t>Impersonal Recruitment</a:t>
            </a:r>
          </a:p>
        </p:txBody>
      </p:sp>
      <p:pic>
        <p:nvPicPr>
          <p:cNvPr id="995"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997" name="Textfeld 6"/>
          <p:cNvSpPr/>
          <p:nvPr/>
        </p:nvSpPr>
        <p:spPr>
          <a:xfrm>
            <a:off x="390960" y="12495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Online Access Panels (Convenience Pools)</a:t>
            </a:r>
            <a:endParaRPr lang="en-US" sz="2800" b="0" strike="noStrike" spc="-1" dirty="0">
              <a:solidFill>
                <a:srgbClr val="000000"/>
              </a:solidFill>
              <a:latin typeface="Calibri"/>
            </a:endParaRPr>
          </a:p>
        </p:txBody>
      </p:sp>
      <p:sp>
        <p:nvSpPr>
          <p:cNvPr id="998" name="Textfeld 14"/>
          <p:cNvSpPr/>
          <p:nvPr/>
        </p:nvSpPr>
        <p:spPr>
          <a:xfrm>
            <a:off x="407520" y="1845000"/>
            <a:ext cx="11567160" cy="16297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Pre-recruited pool of individuals </a:t>
            </a:r>
            <a:r>
              <a:rPr lang="en-US" sz="1800" b="0" strike="noStrike" spc="-1" dirty="0">
                <a:solidFill>
                  <a:schemeClr val="dk1"/>
                </a:solidFill>
                <a:latin typeface="Arial"/>
                <a:ea typeface="Arial"/>
              </a:rPr>
              <a:t>who have agreed to participate in web-based surveys and research studies.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Panel providers maintain </a:t>
            </a:r>
            <a:r>
              <a:rPr lang="en-US" sz="1800" b="1" strike="noStrike" spc="-1" dirty="0">
                <a:solidFill>
                  <a:schemeClr val="dk1"/>
                </a:solidFill>
                <a:latin typeface="Arial"/>
                <a:ea typeface="Arial"/>
              </a:rPr>
              <a:t>large databases of respondents </a:t>
            </a:r>
            <a:r>
              <a:rPr lang="en-US" sz="1800" b="0" strike="noStrike" spc="-1" dirty="0">
                <a:solidFill>
                  <a:schemeClr val="dk1"/>
                </a:solidFill>
                <a:latin typeface="Arial"/>
                <a:ea typeface="Arial"/>
              </a:rPr>
              <a:t>and </a:t>
            </a:r>
            <a:r>
              <a:rPr lang="en-US" sz="1800" b="1" strike="noStrike" spc="-1" dirty="0">
                <a:solidFill>
                  <a:schemeClr val="dk1"/>
                </a:solidFill>
                <a:latin typeface="Arial"/>
                <a:ea typeface="Arial"/>
              </a:rPr>
              <a:t>use profiling data </a:t>
            </a:r>
            <a:r>
              <a:rPr lang="en-US" sz="1800" b="0" strike="noStrike" spc="-1" dirty="0">
                <a:solidFill>
                  <a:schemeClr val="dk1"/>
                </a:solidFill>
                <a:latin typeface="Arial"/>
                <a:ea typeface="Arial"/>
              </a:rPr>
              <a:t>(e.g., age, gender, income, interests) to match participants with surveys based on the study’s requirements.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Researchers </a:t>
            </a:r>
            <a:r>
              <a:rPr lang="en-US" sz="1800" b="1" strike="noStrike" spc="-1" dirty="0">
                <a:solidFill>
                  <a:schemeClr val="dk1"/>
                </a:solidFill>
                <a:latin typeface="Arial"/>
                <a:ea typeface="Arial"/>
              </a:rPr>
              <a:t>specify the sample criteria </a:t>
            </a:r>
            <a:r>
              <a:rPr lang="en-US" sz="1800" b="0" strike="noStrike" spc="-1" dirty="0">
                <a:solidFill>
                  <a:schemeClr val="dk1"/>
                </a:solidFill>
                <a:latin typeface="Arial"/>
                <a:ea typeface="Arial"/>
              </a:rPr>
              <a:t>they need, and the provider then distributes the survey link to matching panel members.</a:t>
            </a:r>
            <a:endParaRPr lang="en-US" sz="1800" b="0" strike="noStrike" spc="-1" dirty="0">
              <a:solidFill>
                <a:srgbClr val="000000"/>
              </a:solidFill>
              <a:latin typeface="Calibri"/>
            </a:endParaRPr>
          </a:p>
        </p:txBody>
      </p:sp>
      <p:sp>
        <p:nvSpPr>
          <p:cNvPr id="999" name="Textfeld 16"/>
          <p:cNvSpPr/>
          <p:nvPr/>
        </p:nvSpPr>
        <p:spPr>
          <a:xfrm>
            <a:off x="407520" y="3525840"/>
            <a:ext cx="5327280" cy="286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easy to recruit participants with certain characteristics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Quick data collection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Higher response rates than general population surveys.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Quality control measures to filter out low-quality respondents, including checks for speeding, straight-lining, and inconsistent answers.</a:t>
            </a:r>
            <a:endParaRPr lang="en-US" sz="1800" b="0" strike="noStrike" spc="-1" dirty="0">
              <a:solidFill>
                <a:srgbClr val="000000"/>
              </a:solidFill>
              <a:latin typeface="Calibri"/>
            </a:endParaRPr>
          </a:p>
        </p:txBody>
      </p:sp>
      <p:sp>
        <p:nvSpPr>
          <p:cNvPr id="1000" name="Textfeld 17"/>
          <p:cNvSpPr/>
          <p:nvPr/>
        </p:nvSpPr>
        <p:spPr>
          <a:xfrm>
            <a:off x="5879880" y="3554280"/>
            <a:ext cx="5471280" cy="251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Cons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Frequent participation in surveys may lead to “professional respondent” behavior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Panelists may be inclined toward survey participation for incentives.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costly, especially for large sample sizes or highly targeted segments (e.g., high-income earners, specific professionals).</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0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100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00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275F449-5A66-4875-AC26-FB1CC6282500}" type="slidenum">
              <a:rPr lang="en-US" sz="1200" b="0" strike="noStrike" spc="-1" smtClean="0">
                <a:solidFill>
                  <a:schemeClr val="lt1">
                    <a:lumMod val="50000"/>
                  </a:schemeClr>
                </a:solidFill>
              </a:rPr>
              <a:t>54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28BAB198-5FF4-4A23-8C3D-7A39A7EBC086}"/>
              </a:ext>
            </a:extLst>
          </p:cNvPr>
          <p:cNvSpPr>
            <a:spLocks noGrp="1"/>
          </p:cNvSpPr>
          <p:nvPr>
            <p:ph type="title"/>
          </p:nvPr>
        </p:nvSpPr>
        <p:spPr>
          <a:xfrm>
            <a:off x="390960" y="144360"/>
            <a:ext cx="3805040" cy="767880"/>
          </a:xfrm>
        </p:spPr>
        <p:txBody>
          <a:bodyPr/>
          <a:lstStyle/>
          <a:p>
            <a:r>
              <a:rPr lang="en-US" sz="2400" dirty="0">
                <a:solidFill>
                  <a:schemeClr val="bg1"/>
                </a:solidFill>
                <a:latin typeface="Arial" panose="020B0604020202020204" pitchFamily="34" charset="0"/>
                <a:cs typeface="Arial" panose="020B0604020202020204" pitchFamily="34" charset="0"/>
              </a:rPr>
              <a:t>Impersonal Recruitment</a:t>
            </a:r>
          </a:p>
        </p:txBody>
      </p:sp>
      <p:pic>
        <p:nvPicPr>
          <p:cNvPr id="100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006" name="Textfeld 6"/>
          <p:cNvSpPr/>
          <p:nvPr/>
        </p:nvSpPr>
        <p:spPr>
          <a:xfrm>
            <a:off x="390960" y="12495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Online Access Panels (Convenience Pools)</a:t>
            </a:r>
            <a:endParaRPr lang="en-US" sz="2800" b="0" strike="noStrike" spc="-1" dirty="0">
              <a:solidFill>
                <a:srgbClr val="000000"/>
              </a:solidFill>
              <a:latin typeface="Calibri"/>
            </a:endParaRPr>
          </a:p>
        </p:txBody>
      </p:sp>
      <p:sp>
        <p:nvSpPr>
          <p:cNvPr id="1007" name="Textfeld 14"/>
          <p:cNvSpPr/>
          <p:nvPr/>
        </p:nvSpPr>
        <p:spPr>
          <a:xfrm>
            <a:off x="406080" y="1931760"/>
            <a:ext cx="11567160" cy="169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When to use?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the survey requires responses from a specific demographic or professional group that may be hard to reach through other recruitment methods.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Studies with tight deadlines</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sp>
        <p:nvSpPr>
          <p:cNvPr id="1008" name="Textfeld 11"/>
          <p:cNvSpPr/>
          <p:nvPr/>
        </p:nvSpPr>
        <p:spPr>
          <a:xfrm>
            <a:off x="407520" y="4169160"/>
            <a:ext cx="11567160" cy="211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Examples</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err="1">
                <a:solidFill>
                  <a:schemeClr val="dk1"/>
                </a:solidFill>
                <a:uFillTx/>
                <a:latin typeface="Arial"/>
                <a:ea typeface="Arial"/>
                <a:hlinkClick r:id="rId6"/>
              </a:rPr>
              <a:t>SocSciPanel</a:t>
            </a:r>
            <a:r>
              <a:rPr lang="en-US" sz="1800" b="0" strike="noStrike" spc="-1" dirty="0">
                <a:solidFill>
                  <a:schemeClr val="dk1"/>
                </a:solidFill>
                <a:latin typeface="Arial"/>
                <a:ea typeface="Arial"/>
              </a:rPr>
              <a:t> LMU Munich, free for academic researcher</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a:solidFill>
                  <a:schemeClr val="dk1"/>
                </a:solidFill>
                <a:uFillTx/>
                <a:latin typeface="Arial"/>
                <a:ea typeface="Arial"/>
                <a:hlinkClick r:id="rId7"/>
              </a:rPr>
              <a:t>GESIS </a:t>
            </a:r>
            <a:r>
              <a:rPr lang="en-US" sz="1800" b="0" u="sng" strike="noStrike" spc="-1" dirty="0" err="1">
                <a:solidFill>
                  <a:schemeClr val="dk1"/>
                </a:solidFill>
                <a:uFillTx/>
                <a:latin typeface="Arial"/>
                <a:ea typeface="Arial"/>
                <a:hlinkClick r:id="rId7"/>
              </a:rPr>
              <a:t>Panel.pop</a:t>
            </a:r>
            <a:r>
              <a:rPr lang="en-US" sz="1800" b="0" u="sng" strike="noStrike" spc="-1" dirty="0">
                <a:solidFill>
                  <a:schemeClr val="dk1"/>
                </a:solidFill>
                <a:uFillTx/>
                <a:latin typeface="Arial"/>
                <a:ea typeface="Arial"/>
                <a:hlinkClick r:id="rId7"/>
              </a:rPr>
              <a:t> </a:t>
            </a:r>
            <a:r>
              <a:rPr lang="en-US" sz="1800" b="0" strike="noStrike" spc="-1" dirty="0">
                <a:solidFill>
                  <a:schemeClr val="dk1"/>
                </a:solidFill>
                <a:latin typeface="Arial"/>
                <a:ea typeface="Arial"/>
              </a:rPr>
              <a:t>(GESIS Panel), GESIS</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a:solidFill>
                  <a:schemeClr val="dk1"/>
                </a:solidFill>
                <a:uFillTx/>
                <a:latin typeface="Arial"/>
                <a:ea typeface="Arial"/>
                <a:hlinkClick r:id="rId8"/>
              </a:rPr>
              <a:t>GESIS </a:t>
            </a:r>
            <a:r>
              <a:rPr lang="en-US" sz="1800" b="0" u="sng" strike="noStrike" spc="-1" dirty="0" err="1">
                <a:solidFill>
                  <a:schemeClr val="dk1"/>
                </a:solidFill>
                <a:uFillTx/>
                <a:latin typeface="Arial"/>
                <a:ea typeface="Arial"/>
                <a:hlinkClick r:id="rId8"/>
              </a:rPr>
              <a:t>Panel.dbd</a:t>
            </a:r>
            <a:r>
              <a:rPr lang="en-US" sz="1800" b="0" u="sng" strike="noStrike" spc="-1" dirty="0">
                <a:solidFill>
                  <a:schemeClr val="dk1"/>
                </a:solidFill>
                <a:uFillTx/>
                <a:latin typeface="Arial"/>
                <a:ea typeface="Arial"/>
                <a:hlinkClick r:id="rId8"/>
              </a:rPr>
              <a:t> </a:t>
            </a:r>
            <a:r>
              <a:rPr lang="en-US" sz="1800" b="0" strike="noStrike" spc="-1" dirty="0">
                <a:solidFill>
                  <a:schemeClr val="dk1"/>
                </a:solidFill>
                <a:latin typeface="Arial"/>
                <a:ea typeface="Arial"/>
              </a:rPr>
              <a:t>for digital behavioral data, GESIS</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a:solidFill>
                  <a:schemeClr val="dk1"/>
                </a:solidFill>
                <a:uFillTx/>
                <a:latin typeface="Arial"/>
                <a:ea typeface="Arial"/>
                <a:hlinkClick r:id="rId9"/>
              </a:rPr>
              <a:t>German Internet Panel</a:t>
            </a:r>
            <a:r>
              <a:rPr lang="en-US" sz="1800" b="0" strike="noStrike" spc="-1" dirty="0">
                <a:solidFill>
                  <a:schemeClr val="dk1"/>
                </a:solidFill>
                <a:latin typeface="Arial"/>
                <a:ea typeface="Arial"/>
              </a:rPr>
              <a:t> Uni Mannheim</a:t>
            </a:r>
            <a:endParaRPr lang="en-US" sz="1800" b="0" strike="noStrike" spc="-1" dirty="0">
              <a:solidFill>
                <a:srgbClr val="000000"/>
              </a:solidFill>
              <a:latin typeface="Calibri"/>
            </a:endParaRPr>
          </a:p>
          <a:p>
            <a:pPr defTabSz="914400">
              <a:lnSpc>
                <a:spcPct val="100000"/>
              </a:lnSpc>
              <a:spcAft>
                <a:spcPts val="601"/>
              </a:spcAft>
            </a:pPr>
            <a:r>
              <a:rPr lang="en-US" sz="1800" b="0" u="sng" strike="noStrike" spc="-1" dirty="0">
                <a:solidFill>
                  <a:schemeClr val="dk1"/>
                </a:solidFill>
                <a:uFillTx/>
                <a:latin typeface="Arial"/>
                <a:ea typeface="Arial"/>
                <a:hlinkClick r:id="rId10"/>
              </a:rPr>
              <a:t>YouGov</a:t>
            </a:r>
            <a:endParaRPr lang="en-US" sz="1800" b="0" strike="noStrike" spc="-1" dirty="0">
              <a:solidFill>
                <a:srgbClr val="000000"/>
              </a:solidFill>
              <a:latin typeface="Calibri"/>
            </a:endParaRPr>
          </a:p>
        </p:txBody>
      </p:sp>
      <p:pic>
        <p:nvPicPr>
          <p:cNvPr id="1009" name="Grafik 5" descr="Logo German Internet Panel"/>
          <p:cNvPicPr/>
          <p:nvPr/>
        </p:nvPicPr>
        <p:blipFill>
          <a:blip r:embed="rId11"/>
          <a:stretch/>
        </p:blipFill>
        <p:spPr>
          <a:xfrm>
            <a:off x="7536240" y="3583800"/>
            <a:ext cx="3806640" cy="1024920"/>
          </a:xfrm>
          <a:prstGeom prst="rect">
            <a:avLst/>
          </a:prstGeom>
          <a:noFill/>
          <a:ln w="0">
            <a:noFill/>
          </a:ln>
        </p:spPr>
      </p:pic>
      <p:pic>
        <p:nvPicPr>
          <p:cNvPr id="1010" name="Grafik 10" descr="Logo YouGov "/>
          <p:cNvPicPr/>
          <p:nvPr/>
        </p:nvPicPr>
        <p:blipFill>
          <a:blip r:embed="rId12"/>
          <a:srcRect t="29699" b="37647"/>
          <a:stretch/>
        </p:blipFill>
        <p:spPr>
          <a:xfrm>
            <a:off x="9046800" y="4725360"/>
            <a:ext cx="2423520" cy="790200"/>
          </a:xfrm>
          <a:prstGeom prst="rect">
            <a:avLst/>
          </a:prstGeom>
          <a:noFill/>
          <a:ln w="0">
            <a:noFill/>
          </a:ln>
        </p:spPr>
      </p:pic>
      <p:pic>
        <p:nvPicPr>
          <p:cNvPr id="1011" name="Grafik 13" descr="Logo gesis Panel"/>
          <p:cNvPicPr/>
          <p:nvPr/>
        </p:nvPicPr>
        <p:blipFill>
          <a:blip r:embed="rId13"/>
          <a:stretch/>
        </p:blipFill>
        <p:spPr>
          <a:xfrm>
            <a:off x="7104240" y="4658400"/>
            <a:ext cx="1762920" cy="857520"/>
          </a:xfrm>
          <a:prstGeom prst="rect">
            <a:avLst/>
          </a:prstGeom>
          <a:noFill/>
          <a:ln w="0">
            <a:noFill/>
          </a:ln>
        </p:spPr>
      </p:pic>
      <p:pic>
        <p:nvPicPr>
          <p:cNvPr id="1012" name="Grafik 18" descr="Logo soSci der online-Fragebogen"/>
          <p:cNvPicPr/>
          <p:nvPr/>
        </p:nvPicPr>
        <p:blipFill>
          <a:blip r:embed="rId14"/>
          <a:stretch/>
        </p:blipFill>
        <p:spPr>
          <a:xfrm>
            <a:off x="10324080" y="5711760"/>
            <a:ext cx="1042920" cy="40068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0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09"/>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01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01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01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8C9EF72-BB29-4B79-8E5C-E59E78292DFC}" type="slidenum">
              <a:rPr lang="en-US" sz="1200" b="0" strike="noStrike" spc="-1" smtClean="0">
                <a:solidFill>
                  <a:schemeClr val="lt1">
                    <a:lumMod val="50000"/>
                  </a:schemeClr>
                </a:solidFill>
              </a:rPr>
              <a:t>55</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B543F2F3-802A-4B97-BCB6-4E0C7B4B64CC}"/>
              </a:ext>
            </a:extLst>
          </p:cNvPr>
          <p:cNvSpPr>
            <a:spLocks noGrp="1"/>
          </p:cNvSpPr>
          <p:nvPr>
            <p:ph type="title"/>
          </p:nvPr>
        </p:nvSpPr>
        <p:spPr>
          <a:xfrm>
            <a:off x="335520" y="200515"/>
            <a:ext cx="10514160" cy="711605"/>
          </a:xfrm>
        </p:spPr>
        <p:txBody>
          <a:bodyPr/>
          <a:lstStyle/>
          <a:p>
            <a:r>
              <a:rPr lang="en-US" sz="2400" dirty="0">
                <a:solidFill>
                  <a:schemeClr val="bg1"/>
                </a:solidFill>
                <a:latin typeface="Arial" panose="020B0604020202020204" pitchFamily="34" charset="0"/>
                <a:cs typeface="Arial" panose="020B0604020202020204" pitchFamily="34" charset="0"/>
              </a:rPr>
              <a:t>Exercise: Participant Recruitment Strategies to Target Groups</a:t>
            </a:r>
          </a:p>
        </p:txBody>
      </p:sp>
      <p:pic>
        <p:nvPicPr>
          <p:cNvPr id="1017"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018" name="Textfeld 30"/>
          <p:cNvSpPr/>
          <p:nvPr/>
        </p:nvSpPr>
        <p:spPr>
          <a:xfrm>
            <a:off x="335520" y="1259640"/>
            <a:ext cx="1000764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400" b="1" strike="noStrike" spc="-1" dirty="0">
                <a:solidFill>
                  <a:srgbClr val="0070C0"/>
                </a:solidFill>
                <a:latin typeface="Arial"/>
                <a:ea typeface="Arial"/>
              </a:rPr>
              <a:t>What type of recruitment strategy fits best?</a:t>
            </a:r>
            <a:endParaRPr lang="en-US" sz="2400" b="0" strike="noStrike" spc="-1" dirty="0">
              <a:solidFill>
                <a:srgbClr val="000000"/>
              </a:solidFill>
              <a:latin typeface="Calibri"/>
            </a:endParaRPr>
          </a:p>
        </p:txBody>
      </p:sp>
      <p:sp>
        <p:nvSpPr>
          <p:cNvPr id="1019" name="Textfeld 11"/>
          <p:cNvSpPr/>
          <p:nvPr/>
        </p:nvSpPr>
        <p:spPr>
          <a:xfrm>
            <a:off x="479520" y="2066040"/>
            <a:ext cx="112316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Target group 1</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You are conducting a survey on the professional experiences of early-career researchers in academia.</a:t>
            </a:r>
            <a:endParaRPr lang="en-US" sz="1800" b="0" strike="noStrike" spc="-1" dirty="0">
              <a:solidFill>
                <a:srgbClr val="000000"/>
              </a:solidFill>
              <a:latin typeface="Calibri"/>
            </a:endParaRPr>
          </a:p>
        </p:txBody>
      </p:sp>
      <p:sp>
        <p:nvSpPr>
          <p:cNvPr id="13" name="Textfeld 12">
            <a:extLst>
              <a:ext uri="{FF2B5EF4-FFF2-40B4-BE49-F238E27FC236}">
                <a16:creationId xmlns:a16="http://schemas.microsoft.com/office/drawing/2014/main" id="{0BAED147-1B2F-4C87-A84A-23C19C780823}"/>
              </a:ext>
            </a:extLst>
          </p:cNvPr>
          <p:cNvSpPr txBox="1"/>
          <p:nvPr/>
        </p:nvSpPr>
        <p:spPr>
          <a:xfrm>
            <a:off x="2316480" y="2704320"/>
            <a:ext cx="8584080" cy="367216"/>
          </a:xfrm>
          <a:prstGeom prst="rect">
            <a:avLst/>
          </a:prstGeom>
          <a:noFill/>
        </p:spPr>
        <p:txBody>
          <a:bodyPr wrap="square">
            <a:spAutoFit/>
          </a:bodyPr>
          <a:lstStyle/>
          <a:p>
            <a:pPr lvl="0">
              <a:lnSpc>
                <a:spcPct val="107000"/>
              </a:lnSpc>
              <a:spcAft>
                <a:spcPts val="600"/>
              </a:spcAft>
            </a:pPr>
            <a:r>
              <a:rPr lang="en-US"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Research on institutional websites, personalized emails or postal invitations.</a:t>
            </a:r>
          </a:p>
        </p:txBody>
      </p:sp>
      <p:sp>
        <p:nvSpPr>
          <p:cNvPr id="1020" name="Textfeld 13"/>
          <p:cNvSpPr/>
          <p:nvPr/>
        </p:nvSpPr>
        <p:spPr>
          <a:xfrm>
            <a:off x="479520" y="2961000"/>
            <a:ext cx="1058364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Target group 2</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You want to understand customer satisfaction with a nationwide telecommunications company. You have access to a database of 50,000 email addresses from registered users</a:t>
            </a:r>
            <a:endParaRPr lang="en-US" sz="1800" b="0" strike="noStrike" spc="-1" dirty="0">
              <a:solidFill>
                <a:srgbClr val="000000"/>
              </a:solidFill>
              <a:latin typeface="Calibri"/>
            </a:endParaRPr>
          </a:p>
        </p:txBody>
      </p:sp>
      <p:sp>
        <p:nvSpPr>
          <p:cNvPr id="14" name="Textfeld 13">
            <a:extLst>
              <a:ext uri="{FF2B5EF4-FFF2-40B4-BE49-F238E27FC236}">
                <a16:creationId xmlns:a16="http://schemas.microsoft.com/office/drawing/2014/main" id="{B7B67F58-3915-48A4-AAC8-950045F0EB4E}"/>
              </a:ext>
            </a:extLst>
          </p:cNvPr>
          <p:cNvSpPr txBox="1"/>
          <p:nvPr/>
        </p:nvSpPr>
        <p:spPr>
          <a:xfrm>
            <a:off x="2326640" y="3811760"/>
            <a:ext cx="8584080" cy="367216"/>
          </a:xfrm>
          <a:prstGeom prst="rect">
            <a:avLst/>
          </a:prstGeom>
          <a:noFill/>
        </p:spPr>
        <p:txBody>
          <a:bodyPr wrap="square">
            <a:spAutoFit/>
          </a:bodyPr>
          <a:lstStyle/>
          <a:p>
            <a:pPr lvl="0">
              <a:lnSpc>
                <a:spcPct val="107000"/>
              </a:lnSpc>
              <a:spcAft>
                <a:spcPts val="600"/>
              </a:spcAft>
            </a:pPr>
            <a:r>
              <a:rPr lang="en-US"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Mass email</a:t>
            </a:r>
          </a:p>
        </p:txBody>
      </p:sp>
      <p:sp>
        <p:nvSpPr>
          <p:cNvPr id="1021" name="Textfeld 14"/>
          <p:cNvSpPr/>
          <p:nvPr/>
        </p:nvSpPr>
        <p:spPr>
          <a:xfrm>
            <a:off x="479520" y="4089960"/>
            <a:ext cx="105836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Target group 3</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You are gathering feedback on the usability of a mobile app.</a:t>
            </a:r>
            <a:endParaRPr lang="en-US" sz="1800" b="0" strike="noStrike" spc="-1" dirty="0">
              <a:solidFill>
                <a:srgbClr val="000000"/>
              </a:solidFill>
              <a:latin typeface="Calibri"/>
            </a:endParaRPr>
          </a:p>
        </p:txBody>
      </p:sp>
      <p:sp>
        <p:nvSpPr>
          <p:cNvPr id="15" name="Textfeld 14">
            <a:extLst>
              <a:ext uri="{FF2B5EF4-FFF2-40B4-BE49-F238E27FC236}">
                <a16:creationId xmlns:a16="http://schemas.microsoft.com/office/drawing/2014/main" id="{F2449BB4-B916-4170-84DA-9D43DA10A69A}"/>
              </a:ext>
            </a:extLst>
          </p:cNvPr>
          <p:cNvSpPr txBox="1"/>
          <p:nvPr/>
        </p:nvSpPr>
        <p:spPr>
          <a:xfrm>
            <a:off x="2326640" y="4624560"/>
            <a:ext cx="8584080" cy="367216"/>
          </a:xfrm>
          <a:prstGeom prst="rect">
            <a:avLst/>
          </a:prstGeom>
          <a:noFill/>
        </p:spPr>
        <p:txBody>
          <a:bodyPr wrap="square">
            <a:spAutoFit/>
          </a:bodyPr>
          <a:lstStyle/>
          <a:p>
            <a:pPr lvl="0">
              <a:lnSpc>
                <a:spcPct val="107000"/>
              </a:lnSpc>
              <a:spcAft>
                <a:spcPts val="600"/>
              </a:spcAft>
            </a:pPr>
            <a:r>
              <a:rPr lang="en-US"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Pop-up during app usage</a:t>
            </a:r>
          </a:p>
        </p:txBody>
      </p:sp>
      <p:sp>
        <p:nvSpPr>
          <p:cNvPr id="1022" name="Textfeld 16"/>
          <p:cNvSpPr/>
          <p:nvPr/>
        </p:nvSpPr>
        <p:spPr>
          <a:xfrm>
            <a:off x="504360" y="5067000"/>
            <a:ext cx="1123164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Target group 4</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You quickly need a nationally representative sample for a study on public opinion about climate change policies.</a:t>
            </a:r>
            <a:endParaRPr lang="en-US" sz="1800" b="0" strike="noStrike" spc="-1" dirty="0">
              <a:solidFill>
                <a:srgbClr val="000000"/>
              </a:solidFill>
              <a:latin typeface="Calibri"/>
            </a:endParaRPr>
          </a:p>
        </p:txBody>
      </p:sp>
      <p:sp>
        <p:nvSpPr>
          <p:cNvPr id="16" name="Textfeld 15">
            <a:extLst>
              <a:ext uri="{FF2B5EF4-FFF2-40B4-BE49-F238E27FC236}">
                <a16:creationId xmlns:a16="http://schemas.microsoft.com/office/drawing/2014/main" id="{492B17E7-412F-40AA-98F6-23927C39EC2E}"/>
              </a:ext>
            </a:extLst>
          </p:cNvPr>
          <p:cNvSpPr txBox="1"/>
          <p:nvPr/>
        </p:nvSpPr>
        <p:spPr>
          <a:xfrm>
            <a:off x="2336800" y="5691360"/>
            <a:ext cx="8584080" cy="367216"/>
          </a:xfrm>
          <a:prstGeom prst="rect">
            <a:avLst/>
          </a:prstGeom>
          <a:noFill/>
        </p:spPr>
        <p:txBody>
          <a:bodyPr wrap="square">
            <a:spAutoFit/>
          </a:bodyPr>
          <a:lstStyle/>
          <a:p>
            <a:pPr lvl="0">
              <a:lnSpc>
                <a:spcPct val="107000"/>
              </a:lnSpc>
              <a:spcAft>
                <a:spcPts val="600"/>
              </a:spcAft>
            </a:pPr>
            <a:r>
              <a:rPr lang="en-US"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Online panel</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20" grpId="0"/>
      <p:bldP spid="14" grpId="0"/>
      <p:bldP spid="1021" grpId="0"/>
      <p:bldP spid="15" grpId="0"/>
      <p:bldP spid="1022"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Wolke 22">
            <a:extLst>
              <a:ext uri="{C183D7F6-B498-43B3-948B-1728B52AA6E4}">
                <adec:decorative xmlns:adec="http://schemas.microsoft.com/office/drawing/2017/decorative" val="1"/>
              </a:ext>
            </a:extLst>
          </p:cNvPr>
          <p:cNvSpPr/>
          <p:nvPr/>
        </p:nvSpPr>
        <p:spPr>
          <a:xfrm rot="634800">
            <a:off x="7746120" y="3128040"/>
            <a:ext cx="3605040" cy="2534400"/>
          </a:xfrm>
          <a:prstGeom prst="cloud">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600" b="0" strike="noStrike" spc="-1" dirty="0">
              <a:solidFill>
                <a:schemeClr val="dk1"/>
              </a:solidFill>
              <a:latin typeface="Arial"/>
              <a:ea typeface="Arial"/>
            </a:endParaRPr>
          </a:p>
        </p:txBody>
      </p:sp>
      <p:sp>
        <p:nvSpPr>
          <p:cNvPr id="1024" name="Wolke 21">
            <a:extLst>
              <a:ext uri="{C183D7F6-B498-43B3-948B-1728B52AA6E4}">
                <adec:decorative xmlns:adec="http://schemas.microsoft.com/office/drawing/2017/decorative" val="1"/>
              </a:ext>
            </a:extLst>
          </p:cNvPr>
          <p:cNvSpPr/>
          <p:nvPr/>
        </p:nvSpPr>
        <p:spPr>
          <a:xfrm rot="603600">
            <a:off x="4221360" y="1699920"/>
            <a:ext cx="3903840" cy="1977120"/>
          </a:xfrm>
          <a:prstGeom prst="cloud">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600" b="0" strike="noStrike" spc="-1" dirty="0">
              <a:solidFill>
                <a:schemeClr val="dk1"/>
              </a:solidFill>
              <a:latin typeface="Arial"/>
              <a:ea typeface="Arial"/>
            </a:endParaRPr>
          </a:p>
        </p:txBody>
      </p:sp>
      <p:sp>
        <p:nvSpPr>
          <p:cNvPr id="1025" name="Wolke 20">
            <a:extLst>
              <a:ext uri="{C183D7F6-B498-43B3-948B-1728B52AA6E4}">
                <adec:decorative xmlns:adec="http://schemas.microsoft.com/office/drawing/2017/decorative" val="1"/>
              </a:ext>
            </a:extLst>
          </p:cNvPr>
          <p:cNvSpPr/>
          <p:nvPr/>
        </p:nvSpPr>
        <p:spPr>
          <a:xfrm rot="302400">
            <a:off x="366480" y="3125160"/>
            <a:ext cx="4263480" cy="2354760"/>
          </a:xfrm>
          <a:prstGeom prst="cloud">
            <a:avLst/>
          </a:prstGeom>
          <a:solidFill>
            <a:schemeClr val="accent4">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600" b="0" strike="noStrike" spc="-1" dirty="0">
              <a:solidFill>
                <a:schemeClr val="dk1"/>
              </a:solidFill>
              <a:latin typeface="Arial"/>
              <a:ea typeface="Arial"/>
            </a:endParaRPr>
          </a:p>
        </p:txBody>
      </p:sp>
      <p:pic>
        <p:nvPicPr>
          <p:cNvPr id="102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0" y="-15840"/>
            <a:ext cx="12190680" cy="928080"/>
          </a:xfrm>
          <a:prstGeom prst="rect">
            <a:avLst/>
          </a:prstGeom>
          <a:noFill/>
          <a:ln w="0">
            <a:noFill/>
          </a:ln>
        </p:spPr>
      </p:pic>
      <p:pic>
        <p:nvPicPr>
          <p:cNvPr id="102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028"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719B772-CE6B-41E0-AFDF-B6D69463CDA5}" type="slidenum">
              <a:rPr lang="en-US" sz="1200" b="0" strike="noStrike" spc="-1" smtClean="0">
                <a:solidFill>
                  <a:schemeClr val="lt1">
                    <a:lumMod val="50000"/>
                  </a:schemeClr>
                </a:solidFill>
              </a:rPr>
              <a:t>56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61B07DC9-FDCA-4BAA-AAE0-0C8671F45AE5}"/>
              </a:ext>
            </a:extLst>
          </p:cNvPr>
          <p:cNvSpPr>
            <a:spLocks noGrp="1"/>
          </p:cNvSpPr>
          <p:nvPr>
            <p:ph type="title"/>
          </p:nvPr>
        </p:nvSpPr>
        <p:spPr>
          <a:xfrm>
            <a:off x="256640" y="16796"/>
            <a:ext cx="3530720" cy="830316"/>
          </a:xfrm>
        </p:spPr>
        <p:txBody>
          <a:bodyPr/>
          <a:lstStyle/>
          <a:p>
            <a:r>
              <a:rPr lang="en-US" sz="2400" dirty="0">
                <a:solidFill>
                  <a:schemeClr val="bg1"/>
                </a:solidFill>
                <a:latin typeface="Arial" panose="020B0604020202020204" pitchFamily="34" charset="0"/>
                <a:cs typeface="Arial" panose="020B0604020202020204" pitchFamily="34" charset="0"/>
              </a:rPr>
              <a:t>Participant Recruitment</a:t>
            </a:r>
          </a:p>
        </p:txBody>
      </p:sp>
      <p:pic>
        <p:nvPicPr>
          <p:cNvPr id="1029"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031" name="Textfeld 6"/>
          <p:cNvSpPr/>
          <p:nvPr/>
        </p:nvSpPr>
        <p:spPr>
          <a:xfrm>
            <a:off x="390960" y="12333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What to consider in choosing a recruiting mode?</a:t>
            </a:r>
            <a:endParaRPr lang="en-US" sz="2800" b="0" strike="noStrike" spc="-1" dirty="0">
              <a:solidFill>
                <a:srgbClr val="000000"/>
              </a:solidFill>
              <a:latin typeface="Calibri"/>
            </a:endParaRPr>
          </a:p>
        </p:txBody>
      </p:sp>
      <p:sp>
        <p:nvSpPr>
          <p:cNvPr id="1033" name="Textfeld 10"/>
          <p:cNvSpPr/>
          <p:nvPr/>
        </p:nvSpPr>
        <p:spPr>
          <a:xfrm>
            <a:off x="1048680" y="3357000"/>
            <a:ext cx="3605760" cy="169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Target population characteristics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Population accessibility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Homogeneity/Diversity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Privacy and Anonymity</a:t>
            </a:r>
            <a:endParaRPr lang="en-US" sz="1800" b="0" strike="noStrike" spc="-1" dirty="0">
              <a:solidFill>
                <a:srgbClr val="000000"/>
              </a:solidFill>
              <a:latin typeface="Calibri"/>
            </a:endParaRPr>
          </a:p>
        </p:txBody>
      </p:sp>
      <p:sp>
        <p:nvSpPr>
          <p:cNvPr id="1034" name="Textfeld 11"/>
          <p:cNvSpPr/>
          <p:nvPr/>
        </p:nvSpPr>
        <p:spPr>
          <a:xfrm>
            <a:off x="4871880" y="1989000"/>
            <a:ext cx="3409200" cy="14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Resource constraints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Budget limitations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Time constraints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Technical resources</a:t>
            </a:r>
            <a:endParaRPr lang="en-US" sz="1800" b="0" strike="noStrike" spc="-1" dirty="0">
              <a:solidFill>
                <a:srgbClr val="000000"/>
              </a:solidFill>
              <a:latin typeface="Calibri"/>
            </a:endParaRPr>
          </a:p>
        </p:txBody>
      </p:sp>
      <p:sp>
        <p:nvSpPr>
          <p:cNvPr id="1032" name="Textfeld 1"/>
          <p:cNvSpPr/>
          <p:nvPr/>
        </p:nvSpPr>
        <p:spPr>
          <a:xfrm>
            <a:off x="8486640" y="3429000"/>
            <a:ext cx="2675160" cy="196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Project needs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Research objectives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Generalizability requirements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Sample size/ statistical power</a:t>
            </a:r>
            <a:endParaRPr lang="en-US" sz="1800" b="0" strike="noStrike" spc="-1" dirty="0">
              <a:solidFill>
                <a:srgbClr val="000000"/>
              </a:solidFill>
              <a:latin typeface="Calibri"/>
            </a:endParaRPr>
          </a:p>
        </p:txBody>
      </p:sp>
      <p:grpSp>
        <p:nvGrpSpPr>
          <p:cNvPr id="3" name="Gruppieren 2" descr="Smiling person with short hair holding up their index finger. ">
            <a:extLst>
              <a:ext uri="{FF2B5EF4-FFF2-40B4-BE49-F238E27FC236}">
                <a16:creationId xmlns:a16="http://schemas.microsoft.com/office/drawing/2014/main" id="{E0390B4E-3167-4B5F-BAD1-A5179BD179BC}"/>
              </a:ext>
            </a:extLst>
          </p:cNvPr>
          <p:cNvGrpSpPr/>
          <p:nvPr/>
        </p:nvGrpSpPr>
        <p:grpSpPr>
          <a:xfrm>
            <a:off x="4943880" y="3753360"/>
            <a:ext cx="2369520" cy="3274560"/>
            <a:chOff x="4943880" y="3753360"/>
            <a:chExt cx="2369520" cy="3274560"/>
          </a:xfrm>
        </p:grpSpPr>
        <p:pic>
          <p:nvPicPr>
            <p:cNvPr id="1035" name="Grafik 13" descr="Smiling person with short hair holding up his index finger. "/>
            <p:cNvPicPr/>
            <p:nvPr/>
          </p:nvPicPr>
          <p:blipFill>
            <a:blip r:embed="rId6">
              <a:extLst>
                <a:ext uri="{96DAC541-7B7A-43D3-8B79-37D633B846F1}">
                  <asvg:svgBlip xmlns:asvg="http://schemas.microsoft.com/office/drawing/2016/SVG/main" r:embed="rId7"/>
                </a:ext>
              </a:extLst>
            </a:blip>
            <a:stretch/>
          </p:blipFill>
          <p:spPr>
            <a:xfrm>
              <a:off x="5475600" y="3753360"/>
              <a:ext cx="1410840" cy="1546560"/>
            </a:xfrm>
            <a:prstGeom prst="rect">
              <a:avLst/>
            </a:prstGeom>
            <a:noFill/>
            <a:ln w="0">
              <a:noFill/>
            </a:ln>
          </p:spPr>
        </p:pic>
        <p:pic>
          <p:nvPicPr>
            <p:cNvPr id="1036" name="Grafik 15" descr="Ein Gesicht mit geschlossenen Augen"/>
            <p:cNvPicPr/>
            <p:nvPr/>
          </p:nvPicPr>
          <p:blipFill>
            <a:blip r:embed="rId8">
              <a:extLst>
                <a:ext uri="{96DAC541-7B7A-43D3-8B79-37D633B846F1}">
                  <asvg:svgBlip xmlns:asvg="http://schemas.microsoft.com/office/drawing/2016/SVG/main" r:embed="rId9"/>
                </a:ext>
              </a:extLst>
            </a:blip>
            <a:stretch/>
          </p:blipFill>
          <p:spPr>
            <a:xfrm>
              <a:off x="5884560" y="4369680"/>
              <a:ext cx="714240" cy="714240"/>
            </a:xfrm>
            <a:prstGeom prst="rect">
              <a:avLst/>
            </a:prstGeom>
            <a:noFill/>
            <a:ln w="0">
              <a:noFill/>
            </a:ln>
          </p:spPr>
        </p:pic>
        <p:pic>
          <p:nvPicPr>
            <p:cNvPr id="1037" name="Grafik 17">
              <a:extLst>
                <a:ext uri="{C183D7F6-B498-43B3-948B-1728B52AA6E4}">
                  <adec:decorative xmlns:adec="http://schemas.microsoft.com/office/drawing/2017/decorative" val="1"/>
                </a:ext>
              </a:extLst>
            </p:cNvPr>
            <p:cNvPicPr/>
            <p:nvPr/>
          </p:nvPicPr>
          <p:blipFill>
            <a:blip r:embed="rId10">
              <a:extLst>
                <a:ext uri="{96DAC541-7B7A-43D3-8B79-37D633B846F1}">
                  <asvg:svgBlip xmlns:asvg="http://schemas.microsoft.com/office/drawing/2016/SVG/main" r:embed="rId11"/>
                </a:ext>
              </a:extLst>
            </a:blip>
            <a:stretch/>
          </p:blipFill>
          <p:spPr>
            <a:xfrm>
              <a:off x="4943880" y="4928760"/>
              <a:ext cx="2369520" cy="2099160"/>
            </a:xfrm>
            <a:prstGeom prst="rect">
              <a:avLst/>
            </a:prstGeom>
            <a:noFill/>
            <a:ln w="0">
              <a:noFill/>
            </a:ln>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02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023"/>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Grafik 5">
            <a:extLst>
              <a:ext uri="{C183D7F6-B498-43B3-948B-1728B52AA6E4}">
                <adec:decorative xmlns:adec="http://schemas.microsoft.com/office/drawing/2017/decorative" val="1"/>
              </a:ext>
            </a:extLst>
          </p:cNvPr>
          <p:cNvPicPr/>
          <p:nvPr/>
        </p:nvPicPr>
        <p:blipFill>
          <a:blip r:embed="rId3"/>
          <a:srcRect l="12300"/>
          <a:stretch/>
        </p:blipFill>
        <p:spPr>
          <a:xfrm>
            <a:off x="0" y="-13020"/>
            <a:ext cx="12292200" cy="6906600"/>
          </a:xfrm>
          <a:prstGeom prst="rect">
            <a:avLst/>
          </a:prstGeom>
          <a:noFill/>
          <a:ln w="0">
            <a:noFill/>
          </a:ln>
        </p:spPr>
      </p:pic>
      <p:sp>
        <p:nvSpPr>
          <p:cNvPr id="6" name="PlaceHolder 1">
            <a:extLst>
              <a:ext uri="{FF2B5EF4-FFF2-40B4-BE49-F238E27FC236}">
                <a16:creationId xmlns:a16="http://schemas.microsoft.com/office/drawing/2014/main" id="{1AA09E50-DE69-409F-845D-A0C37A5BE8D3}"/>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719B772-CE6B-41E0-AFDF-B6D69463CDA5}" type="slidenum">
              <a:rPr lang="en-US" sz="1200" b="0" strike="noStrike" spc="-1" smtClean="0">
                <a:solidFill>
                  <a:schemeClr val="lt1">
                    <a:lumMod val="50000"/>
                  </a:schemeClr>
                </a:solidFill>
              </a:rPr>
              <a:t>57</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B693556B-00CE-406E-98F8-263291C3797E}"/>
              </a:ext>
            </a:extLst>
          </p:cNvPr>
          <p:cNvSpPr>
            <a:spLocks noGrp="1"/>
          </p:cNvSpPr>
          <p:nvPr>
            <p:ph type="title"/>
          </p:nvPr>
        </p:nvSpPr>
        <p:spPr>
          <a:xfrm>
            <a:off x="3682880" y="2447840"/>
            <a:ext cx="4424800" cy="1324080"/>
          </a:xfrm>
        </p:spPr>
        <p:txBody>
          <a:bodyPr/>
          <a:lstStyle/>
          <a:p>
            <a:pPr algn="ctr"/>
            <a:r>
              <a:rPr lang="en-US" sz="2800" b="1" dirty="0">
                <a:solidFill>
                  <a:schemeClr val="bg1"/>
                </a:solidFill>
                <a:latin typeface="Arial" panose="020B0604020202020204" pitchFamily="34" charset="0"/>
                <a:cs typeface="Arial" panose="020B0604020202020204" pitchFamily="34" charset="0"/>
              </a:rPr>
              <a:t>Participant Motivation and Incentivization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04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 name="Titel 1">
            <a:extLst>
              <a:ext uri="{FF2B5EF4-FFF2-40B4-BE49-F238E27FC236}">
                <a16:creationId xmlns:a16="http://schemas.microsoft.com/office/drawing/2014/main" id="{ACF2603D-1E48-4546-8DA5-2CB58297D312}"/>
              </a:ext>
            </a:extLst>
          </p:cNvPr>
          <p:cNvSpPr>
            <a:spLocks noGrp="1"/>
          </p:cNvSpPr>
          <p:nvPr>
            <p:ph type="title"/>
          </p:nvPr>
        </p:nvSpPr>
        <p:spPr>
          <a:xfrm>
            <a:off x="231600" y="159840"/>
            <a:ext cx="5887840" cy="655131"/>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sp>
        <p:nvSpPr>
          <p:cNvPr id="104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966B620D-2160-420F-9281-645B1EDBD376}" type="slidenum">
              <a:rPr lang="en-US" sz="1200" b="0" strike="noStrike" spc="-1" smtClean="0">
                <a:solidFill>
                  <a:schemeClr val="lt1">
                    <a:lumMod val="50000"/>
                  </a:schemeClr>
                </a:solidFill>
              </a:rPr>
              <a:t>58</a:t>
            </a:fld>
            <a:endParaRPr lang="en-US" sz="1200" b="0" strike="noStrike" spc="-1" dirty="0">
              <a:solidFill>
                <a:srgbClr val="000000"/>
              </a:solidFill>
              <a:latin typeface="Calibri"/>
            </a:endParaRPr>
          </a:p>
        </p:txBody>
      </p:sp>
      <p:pic>
        <p:nvPicPr>
          <p:cNvPr id="104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046" name="Textfeld 24"/>
          <p:cNvSpPr/>
          <p:nvPr/>
        </p:nvSpPr>
        <p:spPr>
          <a:xfrm>
            <a:off x="263520" y="1052640"/>
            <a:ext cx="902088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Why motivation matters</a:t>
            </a:r>
            <a:endParaRPr lang="en-US" sz="2800" b="0" strike="noStrike" spc="-1" dirty="0">
              <a:solidFill>
                <a:srgbClr val="000000"/>
              </a:solidFill>
              <a:latin typeface="Calibri"/>
            </a:endParaRPr>
          </a:p>
        </p:txBody>
      </p:sp>
      <p:sp>
        <p:nvSpPr>
          <p:cNvPr id="1047" name="Textfeld 12"/>
          <p:cNvSpPr/>
          <p:nvPr/>
        </p:nvSpPr>
        <p:spPr>
          <a:xfrm>
            <a:off x="304200" y="1714320"/>
            <a:ext cx="6107760" cy="28454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Improves </a:t>
            </a:r>
            <a:r>
              <a:rPr lang="en-US" sz="1800" b="1" strike="noStrike" spc="-1" dirty="0">
                <a:solidFill>
                  <a:schemeClr val="dk1"/>
                </a:solidFill>
                <a:latin typeface="Arial"/>
                <a:ea typeface="Arial"/>
              </a:rPr>
              <a:t>response rates</a:t>
            </a:r>
            <a:endParaRPr lang="en-US" sz="1800" b="0" strike="noStrike" spc="-1" dirty="0">
              <a:solidFill>
                <a:srgbClr val="000000"/>
              </a:solidFill>
              <a:latin typeface="Calibri"/>
            </a:endParaRPr>
          </a:p>
          <a:p>
            <a:pPr marL="743040" lvl="1"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Motivated people are more likely to take part in the survey, reducing nonresponse bias</a:t>
            </a:r>
            <a:endParaRPr lang="en-US" sz="1800" b="0" strike="noStrike" spc="-1" dirty="0">
              <a:solidFill>
                <a:srgbClr val="000000"/>
              </a:solidFill>
              <a:latin typeface="Calibri"/>
            </a:endParaRPr>
          </a:p>
          <a:p>
            <a:pPr marL="271440" lvl="1" indent="-2714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Enhances </a:t>
            </a:r>
            <a:r>
              <a:rPr lang="en-US" sz="1800" b="1" strike="noStrike" spc="-1" dirty="0">
                <a:solidFill>
                  <a:schemeClr val="dk1"/>
                </a:solidFill>
                <a:latin typeface="Arial"/>
                <a:ea typeface="Arial"/>
              </a:rPr>
              <a:t>data quality </a:t>
            </a:r>
            <a:endParaRPr lang="en-US" sz="1800" b="0" strike="noStrike" spc="-1" dirty="0">
              <a:solidFill>
                <a:srgbClr val="000000"/>
              </a:solidFill>
              <a:latin typeface="Calibri"/>
            </a:endParaRPr>
          </a:p>
          <a:p>
            <a:pPr marL="743040" lvl="2"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Motivated participants are more attentive, providing thoughtful and accurate answers.</a:t>
            </a:r>
            <a:endParaRPr lang="en-US" sz="1800" b="0" strike="noStrike" spc="-1" dirty="0">
              <a:solidFill>
                <a:srgbClr val="000000"/>
              </a:solidFill>
              <a:latin typeface="Calibri"/>
            </a:endParaRPr>
          </a:p>
          <a:p>
            <a:pPr marL="271440" lvl="1" indent="-2714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Encourages </a:t>
            </a:r>
            <a:r>
              <a:rPr lang="en-US" sz="1800" b="1" strike="noStrike" spc="-1" dirty="0">
                <a:solidFill>
                  <a:schemeClr val="dk1"/>
                </a:solidFill>
                <a:latin typeface="Arial"/>
                <a:ea typeface="Arial"/>
              </a:rPr>
              <a:t>survey completion</a:t>
            </a:r>
            <a:endParaRPr lang="en-US" sz="1800" b="0" strike="noStrike" spc="-1" dirty="0">
              <a:solidFill>
                <a:srgbClr val="000000"/>
              </a:solidFill>
              <a:latin typeface="Calibri"/>
            </a:endParaRPr>
          </a:p>
          <a:p>
            <a:pPr marL="743040" lvl="2"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Motivation reduces dropout rates</a:t>
            </a:r>
            <a:endParaRPr lang="en-US" sz="1800" b="0" strike="noStrike" spc="-1" dirty="0">
              <a:solidFill>
                <a:srgbClr val="000000"/>
              </a:solidFill>
              <a:latin typeface="Calibri"/>
            </a:endParaRPr>
          </a:p>
        </p:txBody>
      </p:sp>
      <p:pic>
        <p:nvPicPr>
          <p:cNvPr id="1048" name="Grafik 2" descr="Image of a book cover of „Nonresponse in sample surveys“ by Ineke A. L. Stoop. The cover illustration shows a man in grey suit and tie and a hat, carrying another man over his shoulder. In the foreground a woman in a brown dress in sitting at a table gripping some pages, looking alarmed."/>
          <p:cNvPicPr/>
          <p:nvPr/>
        </p:nvPicPr>
        <p:blipFill>
          <a:blip r:embed="rId6"/>
          <a:srcRect l="26374" t="4851" r="26374" b="6963"/>
          <a:stretch/>
        </p:blipFill>
        <p:spPr>
          <a:xfrm>
            <a:off x="6888240" y="1184400"/>
            <a:ext cx="3767760" cy="5274720"/>
          </a:xfrm>
          <a:prstGeom prst="rect">
            <a:avLst/>
          </a:prstGeom>
          <a:noFill/>
          <a:ln w="0">
            <a:noFill/>
          </a:ln>
        </p:spPr>
      </p:pic>
      <p:sp>
        <p:nvSpPr>
          <p:cNvPr id="11" name="Textfeld 10" descr="Image source">
            <a:extLst>
              <a:ext uri="{FF2B5EF4-FFF2-40B4-BE49-F238E27FC236}">
                <a16:creationId xmlns:a16="http://schemas.microsoft.com/office/drawing/2014/main" id="{5854B38E-4B67-4747-87D8-84A7F12C2B86}"/>
              </a:ext>
            </a:extLst>
          </p:cNvPr>
          <p:cNvSpPr txBox="1"/>
          <p:nvPr/>
        </p:nvSpPr>
        <p:spPr>
          <a:xfrm>
            <a:off x="6806854" y="6444812"/>
            <a:ext cx="3849146" cy="307777"/>
          </a:xfrm>
          <a:prstGeom prst="rect">
            <a:avLst/>
          </a:prstGeom>
          <a:noFill/>
        </p:spPr>
        <p:txBody>
          <a:bodyPr wrap="square">
            <a:spAutoFit/>
          </a:bodyPr>
          <a:lstStyle/>
          <a:p>
            <a:r>
              <a:rPr lang="en-US" sz="700" b="0" i="0" dirty="0">
                <a:solidFill>
                  <a:schemeClr val="bg1">
                    <a:lumMod val="75000"/>
                  </a:schemeClr>
                </a:solidFill>
                <a:effectLst/>
                <a:latin typeface="Arial" panose="020B0604020202020204" pitchFamily="34" charset="0"/>
                <a:cs typeface="Arial" panose="020B0604020202020204" pitchFamily="34" charset="0"/>
              </a:rPr>
              <a:t>Stoop, I. A. L. (2005). The hunt for the last respondent: Nonresponse in sample surveys. Dissertation, Utrecht University</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05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051"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B9B7DB92-CDD3-4668-8B66-32B0E8C3069B}" type="slidenum">
              <a:rPr lang="en-US" sz="1200" b="0" strike="noStrike" spc="-1" smtClean="0">
                <a:solidFill>
                  <a:schemeClr val="lt1">
                    <a:lumMod val="50000"/>
                  </a:schemeClr>
                </a:solidFill>
              </a:rPr>
              <a:t>59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87F5351F-6A32-4DB3-88A3-413D796944B3}"/>
              </a:ext>
            </a:extLst>
          </p:cNvPr>
          <p:cNvSpPr>
            <a:spLocks noGrp="1"/>
          </p:cNvSpPr>
          <p:nvPr>
            <p:ph type="title"/>
          </p:nvPr>
        </p:nvSpPr>
        <p:spPr>
          <a:xfrm>
            <a:off x="263520" y="191520"/>
            <a:ext cx="6015360" cy="721800"/>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052"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054" name="Textfeld 24"/>
          <p:cNvSpPr/>
          <p:nvPr/>
        </p:nvSpPr>
        <p:spPr>
          <a:xfrm>
            <a:off x="263520" y="1052640"/>
            <a:ext cx="902088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Three common issues</a:t>
            </a:r>
            <a:endParaRPr lang="en-US" sz="2800" b="0" strike="noStrike" spc="-1" dirty="0">
              <a:solidFill>
                <a:srgbClr val="000000"/>
              </a:solidFill>
              <a:latin typeface="Calibri"/>
            </a:endParaRPr>
          </a:p>
        </p:txBody>
      </p:sp>
      <p:sp>
        <p:nvSpPr>
          <p:cNvPr id="1055" name="Textfeld 12"/>
          <p:cNvSpPr/>
          <p:nvPr/>
        </p:nvSpPr>
        <p:spPr>
          <a:xfrm>
            <a:off x="837000" y="1845000"/>
            <a:ext cx="25210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Unit nonresponse</a:t>
            </a:r>
            <a:endParaRPr lang="en-US" sz="1800" b="0" strike="noStrike" spc="-1" dirty="0">
              <a:solidFill>
                <a:srgbClr val="000000"/>
              </a:solidFill>
              <a:latin typeface="Calibri"/>
            </a:endParaRPr>
          </a:p>
        </p:txBody>
      </p:sp>
      <p:sp>
        <p:nvSpPr>
          <p:cNvPr id="1056" name="Textfeld 13"/>
          <p:cNvSpPr/>
          <p:nvPr/>
        </p:nvSpPr>
        <p:spPr>
          <a:xfrm>
            <a:off x="334800" y="2405880"/>
            <a:ext cx="230868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An individual who is selected to </a:t>
            </a:r>
            <a:r>
              <a:rPr lang="en-US" sz="1800" b="0" strike="noStrike" spc="-1" dirty="0" err="1">
                <a:solidFill>
                  <a:schemeClr val="dk1"/>
                </a:solidFill>
                <a:latin typeface="Arial"/>
                <a:ea typeface="Arial"/>
              </a:rPr>
              <a:t>partici</a:t>
            </a:r>
            <a:r>
              <a:rPr lang="en-US" sz="1800" b="0" strike="noStrike" spc="-1" dirty="0">
                <a:solidFill>
                  <a:schemeClr val="dk1"/>
                </a:solidFill>
                <a:latin typeface="Arial"/>
                <a:ea typeface="Arial"/>
              </a:rPr>
              <a:t>-pate in a survey does </a:t>
            </a:r>
            <a:r>
              <a:rPr lang="en-US" sz="1800" b="1" strike="noStrike" spc="-1" dirty="0">
                <a:solidFill>
                  <a:schemeClr val="dk1"/>
                </a:solidFill>
                <a:latin typeface="Arial"/>
                <a:ea typeface="Arial"/>
              </a:rPr>
              <a:t>not respond </a:t>
            </a:r>
            <a:r>
              <a:rPr lang="en-US" sz="1800" b="0" strike="noStrike" spc="-1" dirty="0">
                <a:solidFill>
                  <a:schemeClr val="dk1"/>
                </a:solidFill>
                <a:latin typeface="Arial"/>
                <a:ea typeface="Arial"/>
              </a:rPr>
              <a:t>at all and does not complete any part of the survey</a:t>
            </a:r>
            <a:endParaRPr lang="en-US" sz="1800" b="0" strike="noStrike" spc="-1" dirty="0">
              <a:solidFill>
                <a:srgbClr val="000000"/>
              </a:solidFill>
              <a:latin typeface="Calibri"/>
            </a:endParaRPr>
          </a:p>
        </p:txBody>
      </p:sp>
      <p:grpSp>
        <p:nvGrpSpPr>
          <p:cNvPr id="1069" name="Gruppieren 10" descr="List with four checkboxes, all of which are unmarked."/>
          <p:cNvGrpSpPr/>
          <p:nvPr/>
        </p:nvGrpSpPr>
        <p:grpSpPr>
          <a:xfrm>
            <a:off x="2603520" y="2455920"/>
            <a:ext cx="1079640" cy="1333080"/>
            <a:chOff x="2603520" y="2455920"/>
            <a:chExt cx="1079640" cy="1333080"/>
          </a:xfrm>
        </p:grpSpPr>
        <p:sp>
          <p:nvSpPr>
            <p:cNvPr id="1070" name="Rechteck: gefaltete Ecke 1"/>
            <p:cNvSpPr/>
            <p:nvPr/>
          </p:nvSpPr>
          <p:spPr>
            <a:xfrm rot="10800000">
              <a:off x="2603520" y="2455920"/>
              <a:ext cx="1079640" cy="1333080"/>
            </a:xfrm>
            <a:prstGeom prst="foldedCorner">
              <a:avLst>
                <a:gd name="adj" fmla="val 16667"/>
              </a:avLst>
            </a:prstGeom>
            <a:solidFill>
              <a:schemeClr val="accent1">
                <a:lumMod val="20000"/>
                <a:lumOff val="80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071" name="Flussdiagramm: Verbinder 2"/>
            <p:cNvSpPr/>
            <p:nvPr/>
          </p:nvSpPr>
          <p:spPr>
            <a:xfrm>
              <a:off x="2656800" y="266364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072" name="Flussdiagramm: Verbinder 25"/>
            <p:cNvSpPr/>
            <p:nvPr/>
          </p:nvSpPr>
          <p:spPr>
            <a:xfrm>
              <a:off x="2656800" y="292788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073" name="Flussdiagramm: Verbinder 29"/>
            <p:cNvSpPr/>
            <p:nvPr/>
          </p:nvSpPr>
          <p:spPr>
            <a:xfrm>
              <a:off x="2656800" y="320040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074" name="Flussdiagramm: Verbinder 30"/>
            <p:cNvSpPr/>
            <p:nvPr/>
          </p:nvSpPr>
          <p:spPr>
            <a:xfrm>
              <a:off x="2656800" y="352692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cxnSp>
          <p:nvCxnSpPr>
            <p:cNvPr id="1075" name="Gerader Verbinder 6"/>
            <p:cNvCxnSpPr/>
            <p:nvPr/>
          </p:nvCxnSpPr>
          <p:spPr>
            <a:xfrm>
              <a:off x="2824200" y="2663280"/>
              <a:ext cx="783720" cy="1440"/>
            </a:xfrm>
            <a:prstGeom prst="straightConnector1">
              <a:avLst/>
            </a:prstGeom>
            <a:ln w="0">
              <a:solidFill>
                <a:srgbClr val="000000"/>
              </a:solidFill>
            </a:ln>
          </p:spPr>
        </p:cxnSp>
        <p:cxnSp>
          <p:nvCxnSpPr>
            <p:cNvPr id="1076" name="Gerader Verbinder 31"/>
            <p:cNvCxnSpPr/>
            <p:nvPr/>
          </p:nvCxnSpPr>
          <p:spPr>
            <a:xfrm>
              <a:off x="2824200" y="2755800"/>
              <a:ext cx="783720" cy="1440"/>
            </a:xfrm>
            <a:prstGeom prst="straightConnector1">
              <a:avLst/>
            </a:prstGeom>
            <a:ln w="0">
              <a:solidFill>
                <a:srgbClr val="000000"/>
              </a:solidFill>
            </a:ln>
          </p:spPr>
        </p:cxnSp>
        <p:cxnSp>
          <p:nvCxnSpPr>
            <p:cNvPr id="1077" name="Gerader Verbinder 32"/>
            <p:cNvCxnSpPr/>
            <p:nvPr/>
          </p:nvCxnSpPr>
          <p:spPr>
            <a:xfrm>
              <a:off x="2824200" y="2663280"/>
              <a:ext cx="727920" cy="1440"/>
            </a:xfrm>
            <a:prstGeom prst="straightConnector1">
              <a:avLst/>
            </a:prstGeom>
            <a:ln w="0">
              <a:solidFill>
                <a:srgbClr val="000000"/>
              </a:solidFill>
            </a:ln>
          </p:spPr>
        </p:cxnSp>
        <p:cxnSp>
          <p:nvCxnSpPr>
            <p:cNvPr id="1078" name="Gerader Verbinder 33"/>
            <p:cNvCxnSpPr/>
            <p:nvPr/>
          </p:nvCxnSpPr>
          <p:spPr>
            <a:xfrm>
              <a:off x="2824200" y="2936520"/>
              <a:ext cx="783720" cy="1440"/>
            </a:xfrm>
            <a:prstGeom prst="straightConnector1">
              <a:avLst/>
            </a:prstGeom>
            <a:ln w="0">
              <a:solidFill>
                <a:srgbClr val="000000"/>
              </a:solidFill>
            </a:ln>
          </p:spPr>
        </p:cxnSp>
        <p:cxnSp>
          <p:nvCxnSpPr>
            <p:cNvPr id="1079" name="Gerader Verbinder 34"/>
            <p:cNvCxnSpPr/>
            <p:nvPr/>
          </p:nvCxnSpPr>
          <p:spPr>
            <a:xfrm>
              <a:off x="2824200" y="3027960"/>
              <a:ext cx="783720" cy="1440"/>
            </a:xfrm>
            <a:prstGeom prst="straightConnector1">
              <a:avLst/>
            </a:prstGeom>
            <a:ln w="0">
              <a:solidFill>
                <a:srgbClr val="000000"/>
              </a:solidFill>
            </a:ln>
          </p:spPr>
        </p:cxnSp>
        <p:cxnSp>
          <p:nvCxnSpPr>
            <p:cNvPr id="1080" name="Gerader Verbinder 35"/>
            <p:cNvCxnSpPr/>
            <p:nvPr/>
          </p:nvCxnSpPr>
          <p:spPr>
            <a:xfrm>
              <a:off x="2824200" y="3203280"/>
              <a:ext cx="783720" cy="1440"/>
            </a:xfrm>
            <a:prstGeom prst="straightConnector1">
              <a:avLst/>
            </a:prstGeom>
            <a:ln w="0">
              <a:solidFill>
                <a:srgbClr val="000000"/>
              </a:solidFill>
            </a:ln>
          </p:spPr>
        </p:cxnSp>
        <p:cxnSp>
          <p:nvCxnSpPr>
            <p:cNvPr id="1081" name="Gerader Verbinder 36"/>
            <p:cNvCxnSpPr/>
            <p:nvPr/>
          </p:nvCxnSpPr>
          <p:spPr>
            <a:xfrm>
              <a:off x="2824200" y="3300120"/>
              <a:ext cx="783720" cy="1440"/>
            </a:xfrm>
            <a:prstGeom prst="straightConnector1">
              <a:avLst/>
            </a:prstGeom>
            <a:ln w="0">
              <a:solidFill>
                <a:srgbClr val="000000"/>
              </a:solidFill>
            </a:ln>
          </p:spPr>
        </p:cxnSp>
        <p:cxnSp>
          <p:nvCxnSpPr>
            <p:cNvPr id="1082" name="Gerader Verbinder 37"/>
            <p:cNvCxnSpPr/>
            <p:nvPr/>
          </p:nvCxnSpPr>
          <p:spPr>
            <a:xfrm>
              <a:off x="2824200" y="3517920"/>
              <a:ext cx="783720" cy="1440"/>
            </a:xfrm>
            <a:prstGeom prst="straightConnector1">
              <a:avLst/>
            </a:prstGeom>
            <a:ln w="0">
              <a:solidFill>
                <a:srgbClr val="000000"/>
              </a:solidFill>
            </a:ln>
          </p:spPr>
        </p:cxnSp>
        <p:cxnSp>
          <p:nvCxnSpPr>
            <p:cNvPr id="1083" name="Gerader Verbinder 38"/>
            <p:cNvCxnSpPr/>
            <p:nvPr/>
          </p:nvCxnSpPr>
          <p:spPr>
            <a:xfrm>
              <a:off x="2824200" y="3614760"/>
              <a:ext cx="783720" cy="1440"/>
            </a:xfrm>
            <a:prstGeom prst="straightConnector1">
              <a:avLst/>
            </a:prstGeom>
            <a:ln w="0">
              <a:solidFill>
                <a:srgbClr val="000000"/>
              </a:solidFill>
            </a:ln>
          </p:spPr>
        </p:cxnSp>
      </p:grpSp>
      <p:cxnSp>
        <p:nvCxnSpPr>
          <p:cNvPr id="1068" name="Gerade Verbindung mit Pfeil 28" descr="arrow"/>
          <p:cNvCxnSpPr/>
          <p:nvPr/>
        </p:nvCxnSpPr>
        <p:spPr>
          <a:xfrm>
            <a:off x="1919520" y="4257360"/>
            <a:ext cx="1440" cy="755280"/>
          </a:xfrm>
          <a:prstGeom prst="straightConnector1">
            <a:avLst/>
          </a:prstGeom>
          <a:ln w="0">
            <a:solidFill>
              <a:srgbClr val="4472C4"/>
            </a:solidFill>
            <a:tailEnd type="triangle" w="med" len="med"/>
          </a:ln>
        </p:spPr>
      </p:cxnSp>
      <p:sp>
        <p:nvSpPr>
          <p:cNvPr id="1061" name="Textfeld 20"/>
          <p:cNvSpPr/>
          <p:nvPr/>
        </p:nvSpPr>
        <p:spPr>
          <a:xfrm>
            <a:off x="335520" y="5107320"/>
            <a:ext cx="33714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No data </a:t>
            </a:r>
            <a:r>
              <a:rPr lang="en-US" sz="1800" b="0" strike="noStrike" spc="-1" dirty="0">
                <a:solidFill>
                  <a:schemeClr val="dk1"/>
                </a:solidFill>
                <a:latin typeface="Arial"/>
                <a:ea typeface="Arial"/>
              </a:rPr>
              <a:t>is being collected from them</a:t>
            </a:r>
            <a:endParaRPr lang="en-US" sz="1800" b="0" strike="noStrike" spc="-1" dirty="0">
              <a:solidFill>
                <a:srgbClr val="000000"/>
              </a:solidFill>
              <a:latin typeface="Calibri"/>
            </a:endParaRPr>
          </a:p>
        </p:txBody>
      </p:sp>
      <p:cxnSp>
        <p:nvCxnSpPr>
          <p:cNvPr id="1067" name="Gerade Verbindung mit Pfeil 27" descr="arrow"/>
          <p:cNvCxnSpPr/>
          <p:nvPr/>
        </p:nvCxnSpPr>
        <p:spPr>
          <a:xfrm>
            <a:off x="1919520" y="5515200"/>
            <a:ext cx="1440" cy="424440"/>
          </a:xfrm>
          <a:prstGeom prst="straightConnector1">
            <a:avLst/>
          </a:prstGeom>
          <a:ln w="0">
            <a:solidFill>
              <a:srgbClr val="4472C4"/>
            </a:solidFill>
            <a:tailEnd type="triangle" w="med" len="med"/>
          </a:ln>
        </p:spPr>
      </p:cxnSp>
      <p:sp>
        <p:nvSpPr>
          <p:cNvPr id="1063" name="Textfeld 22"/>
          <p:cNvSpPr/>
          <p:nvPr/>
        </p:nvSpPr>
        <p:spPr>
          <a:xfrm>
            <a:off x="335520" y="6021360"/>
            <a:ext cx="33714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All variables </a:t>
            </a:r>
            <a:r>
              <a:rPr lang="en-US" sz="1800" b="0" strike="noStrike" spc="-1" dirty="0">
                <a:solidFill>
                  <a:schemeClr val="dk1"/>
                </a:solidFill>
                <a:latin typeface="Arial"/>
                <a:ea typeface="Arial"/>
              </a:rPr>
              <a:t>have missing data for the observation unit </a:t>
            </a:r>
            <a:endParaRPr lang="en-US" sz="1800" b="0" strike="noStrike" spc="-1" dirty="0">
              <a:solidFill>
                <a:srgbClr val="000000"/>
              </a:solidFill>
              <a:latin typeface="Calibri"/>
            </a:endParaRPr>
          </a:p>
        </p:txBody>
      </p:sp>
      <p:sp>
        <p:nvSpPr>
          <p:cNvPr id="1057" name="Textfeld 14"/>
          <p:cNvSpPr/>
          <p:nvPr/>
        </p:nvSpPr>
        <p:spPr>
          <a:xfrm>
            <a:off x="4691160" y="1958400"/>
            <a:ext cx="2400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Item nonresponse</a:t>
            </a:r>
            <a:endParaRPr lang="en-US" sz="1800" b="0" strike="noStrike" spc="-1" dirty="0">
              <a:solidFill>
                <a:srgbClr val="000000"/>
              </a:solidFill>
              <a:latin typeface="Calibri"/>
            </a:endParaRPr>
          </a:p>
        </p:txBody>
      </p:sp>
      <p:sp>
        <p:nvSpPr>
          <p:cNvPr id="1058" name="Textfeld 16"/>
          <p:cNvSpPr/>
          <p:nvPr/>
        </p:nvSpPr>
        <p:spPr>
          <a:xfrm>
            <a:off x="4349520" y="2394720"/>
            <a:ext cx="239328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A respondent </a:t>
            </a:r>
            <a:r>
              <a:rPr lang="en-US" sz="1800" b="0" strike="noStrike" spc="-1" dirty="0" err="1">
                <a:solidFill>
                  <a:schemeClr val="dk1"/>
                </a:solidFill>
                <a:latin typeface="Arial"/>
                <a:ea typeface="Arial"/>
              </a:rPr>
              <a:t>partici</a:t>
            </a:r>
            <a:r>
              <a:rPr lang="en-US" sz="1800" b="0" strike="noStrike" spc="-1" dirty="0">
                <a:solidFill>
                  <a:schemeClr val="dk1"/>
                </a:solidFill>
                <a:latin typeface="Arial"/>
                <a:ea typeface="Arial"/>
              </a:rPr>
              <a:t>-pates in the survey but </a:t>
            </a:r>
            <a:r>
              <a:rPr lang="en-US" sz="1800" b="1" strike="noStrike" spc="-1" dirty="0">
                <a:solidFill>
                  <a:schemeClr val="dk1"/>
                </a:solidFill>
                <a:latin typeface="Arial"/>
                <a:ea typeface="Arial"/>
              </a:rPr>
              <a:t>skips</a:t>
            </a:r>
            <a:r>
              <a:rPr lang="en-US" sz="1800" b="0" strike="noStrike" spc="-1" dirty="0">
                <a:solidFill>
                  <a:schemeClr val="dk1"/>
                </a:solidFill>
                <a:latin typeface="Arial"/>
                <a:ea typeface="Arial"/>
              </a:rPr>
              <a:t> or </a:t>
            </a:r>
            <a:r>
              <a:rPr lang="en-US" sz="1800" b="1" strike="noStrike" spc="-1" dirty="0">
                <a:solidFill>
                  <a:schemeClr val="dk1"/>
                </a:solidFill>
                <a:latin typeface="Arial"/>
                <a:ea typeface="Arial"/>
              </a:rPr>
              <a:t>does not answer </a:t>
            </a:r>
            <a:r>
              <a:rPr lang="en-US" sz="1800" b="0" strike="noStrike" spc="-1" dirty="0">
                <a:solidFill>
                  <a:schemeClr val="dk1"/>
                </a:solidFill>
                <a:latin typeface="Arial"/>
                <a:ea typeface="Arial"/>
              </a:rPr>
              <a:t>one or more </a:t>
            </a:r>
            <a:r>
              <a:rPr lang="en-US" sz="1800" b="1" strike="noStrike" spc="-1" dirty="0">
                <a:solidFill>
                  <a:schemeClr val="dk1"/>
                </a:solidFill>
                <a:latin typeface="Arial"/>
                <a:ea typeface="Arial"/>
              </a:rPr>
              <a:t>specific ques-</a:t>
            </a:r>
            <a:r>
              <a:rPr lang="en-US" sz="1800" b="1" strike="noStrike" spc="-1" dirty="0" err="1">
                <a:solidFill>
                  <a:schemeClr val="dk1"/>
                </a:solidFill>
                <a:latin typeface="Arial"/>
                <a:ea typeface="Arial"/>
              </a:rPr>
              <a:t>tions</a:t>
            </a:r>
            <a:endParaRPr lang="en-US" sz="1800" b="0" strike="noStrike" spc="-1" dirty="0">
              <a:solidFill>
                <a:srgbClr val="000000"/>
              </a:solidFill>
              <a:latin typeface="Calibri"/>
            </a:endParaRPr>
          </a:p>
        </p:txBody>
      </p:sp>
      <p:grpSp>
        <p:nvGrpSpPr>
          <p:cNvPr id="1084" name="Gruppieren 71" descr="List with four checkboxes of which the first two are marked, the third is unmarked, and the last one marked again. "/>
          <p:cNvGrpSpPr/>
          <p:nvPr/>
        </p:nvGrpSpPr>
        <p:grpSpPr>
          <a:xfrm>
            <a:off x="6672240" y="2455920"/>
            <a:ext cx="1080000" cy="1333080"/>
            <a:chOff x="6672240" y="2455920"/>
            <a:chExt cx="1080000" cy="1333080"/>
          </a:xfrm>
        </p:grpSpPr>
        <p:sp>
          <p:nvSpPr>
            <p:cNvPr id="1085" name="Rechteck: gefaltete Ecke 39"/>
            <p:cNvSpPr/>
            <p:nvPr/>
          </p:nvSpPr>
          <p:spPr>
            <a:xfrm rot="10800000">
              <a:off x="6672240" y="2455920"/>
              <a:ext cx="1080000" cy="1333080"/>
            </a:xfrm>
            <a:prstGeom prst="foldedCorner">
              <a:avLst>
                <a:gd name="adj" fmla="val 16667"/>
              </a:avLst>
            </a:prstGeom>
            <a:solidFill>
              <a:schemeClr val="accent1">
                <a:lumMod val="20000"/>
                <a:lumOff val="80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086" name="Flussdiagramm: Verbinder 40"/>
            <p:cNvSpPr/>
            <p:nvPr/>
          </p:nvSpPr>
          <p:spPr>
            <a:xfrm>
              <a:off x="6725880" y="266364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087" name="Flussdiagramm: Verbinder 41"/>
            <p:cNvSpPr/>
            <p:nvPr/>
          </p:nvSpPr>
          <p:spPr>
            <a:xfrm>
              <a:off x="6725880" y="292788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088" name="Flussdiagramm: Verbinder 42"/>
            <p:cNvSpPr/>
            <p:nvPr/>
          </p:nvSpPr>
          <p:spPr>
            <a:xfrm>
              <a:off x="6725880" y="320040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089" name="Flussdiagramm: Verbinder 43"/>
            <p:cNvSpPr/>
            <p:nvPr/>
          </p:nvSpPr>
          <p:spPr>
            <a:xfrm>
              <a:off x="6725880" y="352692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cxnSp>
          <p:nvCxnSpPr>
            <p:cNvPr id="1090" name="Gerader Verbinder 44"/>
            <p:cNvCxnSpPr/>
            <p:nvPr/>
          </p:nvCxnSpPr>
          <p:spPr>
            <a:xfrm>
              <a:off x="6893280" y="2663280"/>
              <a:ext cx="783720" cy="1440"/>
            </a:xfrm>
            <a:prstGeom prst="straightConnector1">
              <a:avLst/>
            </a:prstGeom>
            <a:ln w="0">
              <a:solidFill>
                <a:srgbClr val="000000"/>
              </a:solidFill>
            </a:ln>
          </p:spPr>
        </p:cxnSp>
        <p:cxnSp>
          <p:nvCxnSpPr>
            <p:cNvPr id="1091" name="Gerader Verbinder 45"/>
            <p:cNvCxnSpPr/>
            <p:nvPr/>
          </p:nvCxnSpPr>
          <p:spPr>
            <a:xfrm>
              <a:off x="6893280" y="2755800"/>
              <a:ext cx="783720" cy="1440"/>
            </a:xfrm>
            <a:prstGeom prst="straightConnector1">
              <a:avLst/>
            </a:prstGeom>
            <a:ln w="0">
              <a:solidFill>
                <a:srgbClr val="000000"/>
              </a:solidFill>
            </a:ln>
          </p:spPr>
        </p:cxnSp>
        <p:cxnSp>
          <p:nvCxnSpPr>
            <p:cNvPr id="1092" name="Gerader Verbinder 46"/>
            <p:cNvCxnSpPr/>
            <p:nvPr/>
          </p:nvCxnSpPr>
          <p:spPr>
            <a:xfrm>
              <a:off x="6893280" y="2663280"/>
              <a:ext cx="727920" cy="1440"/>
            </a:xfrm>
            <a:prstGeom prst="straightConnector1">
              <a:avLst/>
            </a:prstGeom>
            <a:ln w="0">
              <a:solidFill>
                <a:srgbClr val="000000"/>
              </a:solidFill>
            </a:ln>
          </p:spPr>
        </p:cxnSp>
        <p:cxnSp>
          <p:nvCxnSpPr>
            <p:cNvPr id="1093" name="Gerader Verbinder 47"/>
            <p:cNvCxnSpPr/>
            <p:nvPr/>
          </p:nvCxnSpPr>
          <p:spPr>
            <a:xfrm>
              <a:off x="6893280" y="2936520"/>
              <a:ext cx="783720" cy="1440"/>
            </a:xfrm>
            <a:prstGeom prst="straightConnector1">
              <a:avLst/>
            </a:prstGeom>
            <a:ln w="0">
              <a:solidFill>
                <a:srgbClr val="000000"/>
              </a:solidFill>
            </a:ln>
          </p:spPr>
        </p:cxnSp>
        <p:cxnSp>
          <p:nvCxnSpPr>
            <p:cNvPr id="1094" name="Gerader Verbinder 48"/>
            <p:cNvCxnSpPr/>
            <p:nvPr/>
          </p:nvCxnSpPr>
          <p:spPr>
            <a:xfrm>
              <a:off x="6893280" y="3027960"/>
              <a:ext cx="783720" cy="1440"/>
            </a:xfrm>
            <a:prstGeom prst="straightConnector1">
              <a:avLst/>
            </a:prstGeom>
            <a:ln w="0">
              <a:solidFill>
                <a:srgbClr val="000000"/>
              </a:solidFill>
            </a:ln>
          </p:spPr>
        </p:cxnSp>
        <p:cxnSp>
          <p:nvCxnSpPr>
            <p:cNvPr id="1095" name="Gerader Verbinder 49"/>
            <p:cNvCxnSpPr/>
            <p:nvPr/>
          </p:nvCxnSpPr>
          <p:spPr>
            <a:xfrm>
              <a:off x="6893280" y="3203280"/>
              <a:ext cx="783720" cy="1440"/>
            </a:xfrm>
            <a:prstGeom prst="straightConnector1">
              <a:avLst/>
            </a:prstGeom>
            <a:ln w="0">
              <a:solidFill>
                <a:srgbClr val="000000"/>
              </a:solidFill>
            </a:ln>
          </p:spPr>
        </p:cxnSp>
        <p:cxnSp>
          <p:nvCxnSpPr>
            <p:cNvPr id="1096" name="Gerader Verbinder 50"/>
            <p:cNvCxnSpPr/>
            <p:nvPr/>
          </p:nvCxnSpPr>
          <p:spPr>
            <a:xfrm>
              <a:off x="6893280" y="3300120"/>
              <a:ext cx="783720" cy="1440"/>
            </a:xfrm>
            <a:prstGeom prst="straightConnector1">
              <a:avLst/>
            </a:prstGeom>
            <a:ln w="0">
              <a:solidFill>
                <a:srgbClr val="000000"/>
              </a:solidFill>
            </a:ln>
          </p:spPr>
        </p:cxnSp>
        <p:cxnSp>
          <p:nvCxnSpPr>
            <p:cNvPr id="1097" name="Gerader Verbinder 51"/>
            <p:cNvCxnSpPr/>
            <p:nvPr/>
          </p:nvCxnSpPr>
          <p:spPr>
            <a:xfrm>
              <a:off x="6893280" y="3517920"/>
              <a:ext cx="783720" cy="1440"/>
            </a:xfrm>
            <a:prstGeom prst="straightConnector1">
              <a:avLst/>
            </a:prstGeom>
            <a:ln w="0">
              <a:solidFill>
                <a:srgbClr val="000000"/>
              </a:solidFill>
            </a:ln>
          </p:spPr>
        </p:cxnSp>
        <p:cxnSp>
          <p:nvCxnSpPr>
            <p:cNvPr id="1098" name="Gerader Verbinder 52"/>
            <p:cNvCxnSpPr/>
            <p:nvPr/>
          </p:nvCxnSpPr>
          <p:spPr>
            <a:xfrm>
              <a:off x="6893280" y="3614760"/>
              <a:ext cx="783720" cy="1440"/>
            </a:xfrm>
            <a:prstGeom prst="straightConnector1">
              <a:avLst/>
            </a:prstGeom>
            <a:ln w="0">
              <a:solidFill>
                <a:srgbClr val="000000"/>
              </a:solidFill>
            </a:ln>
          </p:spPr>
        </p:cxnSp>
        <p:pic>
          <p:nvPicPr>
            <p:cNvPr id="1099" name="Grafik 67" descr="Häkchen mit einfarbiger Füllung"/>
            <p:cNvPicPr/>
            <p:nvPr/>
          </p:nvPicPr>
          <p:blipFill>
            <a:blip r:embed="rId6">
              <a:extLst>
                <a:ext uri="{96DAC541-7B7A-43D3-8B79-37D633B846F1}">
                  <asvg:svgBlip xmlns:asvg="http://schemas.microsoft.com/office/drawing/2016/SVG/main" r:embed="rId7"/>
                </a:ext>
              </a:extLst>
            </a:blip>
            <a:stretch/>
          </p:blipFill>
          <p:spPr>
            <a:xfrm>
              <a:off x="6711120" y="2610000"/>
              <a:ext cx="156960" cy="153000"/>
            </a:xfrm>
            <a:prstGeom prst="rect">
              <a:avLst/>
            </a:prstGeom>
            <a:noFill/>
            <a:ln w="0">
              <a:noFill/>
            </a:ln>
          </p:spPr>
        </p:pic>
        <p:pic>
          <p:nvPicPr>
            <p:cNvPr id="1100" name="Grafik 69" descr="Schließen mit einfarbiger Füllung"/>
            <p:cNvPicPr/>
            <p:nvPr/>
          </p:nvPicPr>
          <p:blipFill>
            <a:blip r:embed="rId8">
              <a:extLst>
                <a:ext uri="{96DAC541-7B7A-43D3-8B79-37D633B846F1}">
                  <asvg:svgBlip xmlns:asvg="http://schemas.microsoft.com/office/drawing/2016/SVG/main" r:embed="rId9"/>
                </a:ext>
              </a:extLst>
            </a:blip>
            <a:stretch/>
          </p:blipFill>
          <p:spPr>
            <a:xfrm>
              <a:off x="6698880" y="2895840"/>
              <a:ext cx="169560" cy="165240"/>
            </a:xfrm>
            <a:prstGeom prst="rect">
              <a:avLst/>
            </a:prstGeom>
            <a:noFill/>
            <a:ln w="0">
              <a:noFill/>
            </a:ln>
          </p:spPr>
        </p:pic>
        <p:pic>
          <p:nvPicPr>
            <p:cNvPr id="1101" name="Grafik 70" descr="Häkchen mit einfarbiger Füllung"/>
            <p:cNvPicPr/>
            <p:nvPr/>
          </p:nvPicPr>
          <p:blipFill>
            <a:blip r:embed="rId10"/>
            <a:stretch/>
          </p:blipFill>
          <p:spPr>
            <a:xfrm>
              <a:off x="6699600" y="3462480"/>
              <a:ext cx="156960" cy="153000"/>
            </a:xfrm>
            <a:prstGeom prst="rect">
              <a:avLst/>
            </a:prstGeom>
            <a:noFill/>
            <a:ln w="0">
              <a:noFill/>
            </a:ln>
          </p:spPr>
        </p:pic>
      </p:grpSp>
      <p:sp>
        <p:nvSpPr>
          <p:cNvPr id="1060" name="Textfeld 19"/>
          <p:cNvSpPr/>
          <p:nvPr/>
        </p:nvSpPr>
        <p:spPr>
          <a:xfrm>
            <a:off x="8519040" y="1979640"/>
            <a:ext cx="2400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spcAft>
                <a:spcPts val="601"/>
              </a:spcAft>
            </a:pPr>
            <a:r>
              <a:rPr lang="en-US" sz="1800" b="1" strike="noStrike" spc="-1" dirty="0">
                <a:solidFill>
                  <a:srgbClr val="0070C0"/>
                </a:solidFill>
                <a:latin typeface="Arial"/>
                <a:ea typeface="Arial"/>
              </a:rPr>
              <a:t>Dropout</a:t>
            </a:r>
            <a:endParaRPr lang="en-US" sz="1800" b="0" strike="noStrike" spc="-1" dirty="0">
              <a:solidFill>
                <a:srgbClr val="000000"/>
              </a:solidFill>
              <a:latin typeface="Calibri"/>
            </a:endParaRPr>
          </a:p>
        </p:txBody>
      </p:sp>
      <p:sp>
        <p:nvSpPr>
          <p:cNvPr id="1059" name="Textfeld 18"/>
          <p:cNvSpPr/>
          <p:nvPr/>
        </p:nvSpPr>
        <p:spPr>
          <a:xfrm>
            <a:off x="8431200" y="2394720"/>
            <a:ext cx="203760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A respondent </a:t>
            </a:r>
            <a:r>
              <a:rPr lang="en-US" sz="1800" b="1" strike="noStrike" spc="-1" dirty="0">
                <a:solidFill>
                  <a:schemeClr val="dk1"/>
                </a:solidFill>
                <a:latin typeface="Arial"/>
                <a:ea typeface="Arial"/>
              </a:rPr>
              <a:t>begins </a:t>
            </a:r>
            <a:r>
              <a:rPr lang="en-US" sz="1800" b="0" strike="noStrike" spc="-1" dirty="0">
                <a:solidFill>
                  <a:schemeClr val="dk1"/>
                </a:solidFill>
                <a:latin typeface="Arial"/>
                <a:ea typeface="Arial"/>
              </a:rPr>
              <a:t>the sur-vey but </a:t>
            </a:r>
            <a:r>
              <a:rPr lang="en-US" sz="1800" b="1" strike="noStrike" spc="-1" dirty="0" err="1">
                <a:solidFill>
                  <a:schemeClr val="dk1"/>
                </a:solidFill>
                <a:latin typeface="Arial"/>
                <a:ea typeface="Arial"/>
              </a:rPr>
              <a:t>aban</a:t>
            </a:r>
            <a:r>
              <a:rPr lang="en-US" sz="1800" b="1" strike="noStrike" spc="-1" dirty="0">
                <a:solidFill>
                  <a:schemeClr val="dk1"/>
                </a:solidFill>
                <a:latin typeface="Arial"/>
                <a:ea typeface="Arial"/>
              </a:rPr>
              <a:t>-dons</a:t>
            </a:r>
            <a:r>
              <a:rPr lang="en-US" sz="1800" b="0" strike="noStrike" spc="-1" dirty="0">
                <a:solidFill>
                  <a:schemeClr val="dk1"/>
                </a:solidFill>
                <a:latin typeface="Arial"/>
                <a:ea typeface="Arial"/>
              </a:rPr>
              <a:t> the survey partway through and does </a:t>
            </a:r>
            <a:r>
              <a:rPr lang="en-US" sz="1800" b="1" strike="noStrike" spc="-1" dirty="0">
                <a:solidFill>
                  <a:schemeClr val="dk1"/>
                </a:solidFill>
                <a:latin typeface="Arial"/>
                <a:ea typeface="Arial"/>
              </a:rPr>
              <a:t>not finish</a:t>
            </a:r>
            <a:r>
              <a:rPr lang="en-US" sz="1800" b="0" strike="noStrike" spc="-1" dirty="0">
                <a:solidFill>
                  <a:schemeClr val="dk1"/>
                </a:solidFill>
                <a:latin typeface="Arial"/>
                <a:ea typeface="Arial"/>
              </a:rPr>
              <a:t> the survey</a:t>
            </a:r>
            <a:endParaRPr lang="en-US" sz="1800" b="0" strike="noStrike" spc="-1" dirty="0">
              <a:solidFill>
                <a:srgbClr val="000000"/>
              </a:solidFill>
              <a:latin typeface="Calibri"/>
            </a:endParaRPr>
          </a:p>
        </p:txBody>
      </p:sp>
      <p:sp>
        <p:nvSpPr>
          <p:cNvPr id="1065" name="Geschweifte Klammer rechts 17" descr="A curly bracket encompasses the terms “item nonresponse” and “dropout,” indicating they belong to the same category."/>
          <p:cNvSpPr/>
          <p:nvPr/>
        </p:nvSpPr>
        <p:spPr>
          <a:xfrm rot="5400000">
            <a:off x="7592040" y="928800"/>
            <a:ext cx="615600" cy="7049520"/>
          </a:xfrm>
          <a:prstGeom prst="rightBrace">
            <a:avLst>
              <a:gd name="adj1" fmla="val 38379"/>
              <a:gd name="adj2" fmla="val 48948"/>
            </a:avLst>
          </a:prstGeom>
          <a:noFill/>
          <a:ln>
            <a:solidFill>
              <a:srgbClr val="4472C4"/>
            </a:solidFill>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sp>
        <p:nvSpPr>
          <p:cNvPr id="1062" name="Textfeld 21"/>
          <p:cNvSpPr/>
          <p:nvPr/>
        </p:nvSpPr>
        <p:spPr>
          <a:xfrm>
            <a:off x="5315400" y="5083560"/>
            <a:ext cx="62517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dk1"/>
                </a:solidFill>
                <a:latin typeface="Arial"/>
                <a:ea typeface="Arial"/>
              </a:rPr>
              <a:t>Partial or incomplete </a:t>
            </a:r>
            <a:r>
              <a:rPr lang="en-US" sz="1800" b="0" strike="noStrike" spc="-1" dirty="0">
                <a:solidFill>
                  <a:schemeClr val="dk1"/>
                </a:solidFill>
                <a:latin typeface="Arial"/>
                <a:ea typeface="Arial"/>
              </a:rPr>
              <a:t>data is being collected from them</a:t>
            </a:r>
            <a:endParaRPr lang="en-US" sz="1800" b="0" strike="noStrike" spc="-1" dirty="0">
              <a:solidFill>
                <a:srgbClr val="000000"/>
              </a:solidFill>
              <a:latin typeface="Calibri"/>
            </a:endParaRPr>
          </a:p>
        </p:txBody>
      </p:sp>
      <p:cxnSp>
        <p:nvCxnSpPr>
          <p:cNvPr id="1066" name="Gerade Verbindung mit Pfeil 26" descr="arrow"/>
          <p:cNvCxnSpPr/>
          <p:nvPr/>
        </p:nvCxnSpPr>
        <p:spPr>
          <a:xfrm>
            <a:off x="7967880" y="5452560"/>
            <a:ext cx="1440" cy="496080"/>
          </a:xfrm>
          <a:prstGeom prst="straightConnector1">
            <a:avLst/>
          </a:prstGeom>
          <a:ln w="0">
            <a:solidFill>
              <a:srgbClr val="4472C4"/>
            </a:solidFill>
            <a:tailEnd type="triangle" w="med" len="med"/>
          </a:ln>
        </p:spPr>
      </p:cxnSp>
      <p:sp>
        <p:nvSpPr>
          <p:cNvPr id="1064" name="Textfeld 23"/>
          <p:cNvSpPr/>
          <p:nvPr/>
        </p:nvSpPr>
        <p:spPr>
          <a:xfrm>
            <a:off x="5303880" y="5947560"/>
            <a:ext cx="59032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Missing data for </a:t>
            </a:r>
            <a:r>
              <a:rPr lang="en-US" sz="1800" b="1" strike="noStrike" spc="-1" dirty="0">
                <a:solidFill>
                  <a:schemeClr val="dk1"/>
                </a:solidFill>
                <a:latin typeface="Arial"/>
                <a:ea typeface="Arial"/>
              </a:rPr>
              <a:t>one or more variables </a:t>
            </a:r>
            <a:r>
              <a:rPr lang="en-US" sz="1800" b="0" strike="noStrike" spc="-1" dirty="0">
                <a:solidFill>
                  <a:schemeClr val="dk1"/>
                </a:solidFill>
                <a:latin typeface="Arial"/>
                <a:ea typeface="Arial"/>
              </a:rPr>
              <a:t>for the observation unit</a:t>
            </a:r>
            <a:endParaRPr lang="en-US" sz="1800" b="0" strike="noStrike" spc="-1" dirty="0">
              <a:solidFill>
                <a:srgbClr val="000000"/>
              </a:solidFill>
              <a:latin typeface="Calibri"/>
            </a:endParaRPr>
          </a:p>
        </p:txBody>
      </p:sp>
      <p:sp>
        <p:nvSpPr>
          <p:cNvPr id="1102" name="Rechteck: gefaltete Ecke 73" descr="List with four checkboxes of which the first and second are marked and the last two unnmarked. "/>
          <p:cNvSpPr/>
          <p:nvPr/>
        </p:nvSpPr>
        <p:spPr>
          <a:xfrm rot="10800000">
            <a:off x="10272600" y="2455920"/>
            <a:ext cx="1080000" cy="1333080"/>
          </a:xfrm>
          <a:prstGeom prst="foldedCorner">
            <a:avLst>
              <a:gd name="adj" fmla="val 16667"/>
            </a:avLst>
          </a:prstGeom>
          <a:solidFill>
            <a:schemeClr val="accent1">
              <a:lumMod val="20000"/>
              <a:lumOff val="80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103" name="Flussdiagramm: Verbinder 74">
            <a:extLst>
              <a:ext uri="{C183D7F6-B498-43B3-948B-1728B52AA6E4}">
                <adec:decorative xmlns:adec="http://schemas.microsoft.com/office/drawing/2017/decorative" val="1"/>
              </a:ext>
            </a:extLst>
          </p:cNvPr>
          <p:cNvSpPr/>
          <p:nvPr/>
        </p:nvSpPr>
        <p:spPr>
          <a:xfrm>
            <a:off x="10326240" y="266364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104" name="Flussdiagramm: Verbinder 75">
            <a:extLst>
              <a:ext uri="{C183D7F6-B498-43B3-948B-1728B52AA6E4}">
                <adec:decorative xmlns:adec="http://schemas.microsoft.com/office/drawing/2017/decorative" val="1"/>
              </a:ext>
            </a:extLst>
          </p:cNvPr>
          <p:cNvSpPr/>
          <p:nvPr/>
        </p:nvSpPr>
        <p:spPr>
          <a:xfrm>
            <a:off x="10326240" y="292788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105" name="Flussdiagramm: Verbinder 76">
            <a:extLst>
              <a:ext uri="{C183D7F6-B498-43B3-948B-1728B52AA6E4}">
                <adec:decorative xmlns:adec="http://schemas.microsoft.com/office/drawing/2017/decorative" val="1"/>
              </a:ext>
            </a:extLst>
          </p:cNvPr>
          <p:cNvSpPr/>
          <p:nvPr/>
        </p:nvSpPr>
        <p:spPr>
          <a:xfrm>
            <a:off x="10326240" y="320040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106" name="Flussdiagramm: Verbinder 77">
            <a:extLst>
              <a:ext uri="{C183D7F6-B498-43B3-948B-1728B52AA6E4}">
                <adec:decorative xmlns:adec="http://schemas.microsoft.com/office/drawing/2017/decorative" val="1"/>
              </a:ext>
            </a:extLst>
          </p:cNvPr>
          <p:cNvSpPr/>
          <p:nvPr/>
        </p:nvSpPr>
        <p:spPr>
          <a:xfrm>
            <a:off x="10326240" y="3526920"/>
            <a:ext cx="110160" cy="98640"/>
          </a:xfrm>
          <a:prstGeom prst="flowChartConnector">
            <a:avLst/>
          </a:prstGeom>
          <a:solidFill>
            <a:schemeClr val="bg1"/>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25920" rIns="90000" bIns="25920" anchor="ctr">
            <a:noAutofit/>
          </a:bodyPr>
          <a:lstStyle/>
          <a:p>
            <a:pPr algn="ctr" defTabSz="914400">
              <a:lnSpc>
                <a:spcPct val="100000"/>
              </a:lnSpc>
            </a:pPr>
            <a:endParaRPr lang="en-US" sz="1800" b="0" strike="noStrike" spc="-1" dirty="0">
              <a:solidFill>
                <a:schemeClr val="lt1"/>
              </a:solidFill>
              <a:latin typeface="Calibri"/>
              <a:ea typeface="Arial"/>
            </a:endParaRPr>
          </a:p>
        </p:txBody>
      </p:sp>
      <p:cxnSp>
        <p:nvCxnSpPr>
          <p:cNvPr id="1107" name="Gerader Verbinder 78">
            <a:extLst>
              <a:ext uri="{C183D7F6-B498-43B3-948B-1728B52AA6E4}">
                <adec:decorative xmlns:adec="http://schemas.microsoft.com/office/drawing/2017/decorative" val="1"/>
              </a:ext>
            </a:extLst>
          </p:cNvPr>
          <p:cNvCxnSpPr/>
          <p:nvPr/>
        </p:nvCxnSpPr>
        <p:spPr>
          <a:xfrm>
            <a:off x="10493640" y="2663280"/>
            <a:ext cx="783720" cy="1440"/>
          </a:xfrm>
          <a:prstGeom prst="straightConnector1">
            <a:avLst/>
          </a:prstGeom>
          <a:ln w="0">
            <a:solidFill>
              <a:srgbClr val="000000"/>
            </a:solidFill>
          </a:ln>
        </p:spPr>
      </p:cxnSp>
      <p:cxnSp>
        <p:nvCxnSpPr>
          <p:cNvPr id="1108" name="Gerader Verbinder 79">
            <a:extLst>
              <a:ext uri="{C183D7F6-B498-43B3-948B-1728B52AA6E4}">
                <adec:decorative xmlns:adec="http://schemas.microsoft.com/office/drawing/2017/decorative" val="1"/>
              </a:ext>
            </a:extLst>
          </p:cNvPr>
          <p:cNvCxnSpPr/>
          <p:nvPr/>
        </p:nvCxnSpPr>
        <p:spPr>
          <a:xfrm>
            <a:off x="10493640" y="2755800"/>
            <a:ext cx="783720" cy="1440"/>
          </a:xfrm>
          <a:prstGeom prst="straightConnector1">
            <a:avLst/>
          </a:prstGeom>
          <a:ln w="0">
            <a:solidFill>
              <a:srgbClr val="000000"/>
            </a:solidFill>
          </a:ln>
        </p:spPr>
      </p:cxnSp>
      <p:cxnSp>
        <p:nvCxnSpPr>
          <p:cNvPr id="1109" name="Gerader Verbinder 80">
            <a:extLst>
              <a:ext uri="{C183D7F6-B498-43B3-948B-1728B52AA6E4}">
                <adec:decorative xmlns:adec="http://schemas.microsoft.com/office/drawing/2017/decorative" val="1"/>
              </a:ext>
            </a:extLst>
          </p:cNvPr>
          <p:cNvCxnSpPr/>
          <p:nvPr/>
        </p:nvCxnSpPr>
        <p:spPr>
          <a:xfrm>
            <a:off x="10493640" y="2663280"/>
            <a:ext cx="727920" cy="1440"/>
          </a:xfrm>
          <a:prstGeom prst="straightConnector1">
            <a:avLst/>
          </a:prstGeom>
          <a:ln w="0">
            <a:solidFill>
              <a:srgbClr val="000000"/>
            </a:solidFill>
          </a:ln>
        </p:spPr>
      </p:cxnSp>
      <p:cxnSp>
        <p:nvCxnSpPr>
          <p:cNvPr id="1110" name="Gerader Verbinder 81">
            <a:extLst>
              <a:ext uri="{C183D7F6-B498-43B3-948B-1728B52AA6E4}">
                <adec:decorative xmlns:adec="http://schemas.microsoft.com/office/drawing/2017/decorative" val="1"/>
              </a:ext>
            </a:extLst>
          </p:cNvPr>
          <p:cNvCxnSpPr/>
          <p:nvPr/>
        </p:nvCxnSpPr>
        <p:spPr>
          <a:xfrm>
            <a:off x="10493640" y="2936520"/>
            <a:ext cx="783720" cy="1440"/>
          </a:xfrm>
          <a:prstGeom prst="straightConnector1">
            <a:avLst/>
          </a:prstGeom>
          <a:ln w="0">
            <a:solidFill>
              <a:srgbClr val="000000"/>
            </a:solidFill>
          </a:ln>
        </p:spPr>
      </p:cxnSp>
      <p:cxnSp>
        <p:nvCxnSpPr>
          <p:cNvPr id="1111" name="Gerader Verbinder 82">
            <a:extLst>
              <a:ext uri="{C183D7F6-B498-43B3-948B-1728B52AA6E4}">
                <adec:decorative xmlns:adec="http://schemas.microsoft.com/office/drawing/2017/decorative" val="1"/>
              </a:ext>
            </a:extLst>
          </p:cNvPr>
          <p:cNvCxnSpPr/>
          <p:nvPr/>
        </p:nvCxnSpPr>
        <p:spPr>
          <a:xfrm>
            <a:off x="10493640" y="3027960"/>
            <a:ext cx="783720" cy="1440"/>
          </a:xfrm>
          <a:prstGeom prst="straightConnector1">
            <a:avLst/>
          </a:prstGeom>
          <a:ln w="0">
            <a:solidFill>
              <a:srgbClr val="000000"/>
            </a:solidFill>
          </a:ln>
        </p:spPr>
      </p:cxnSp>
      <p:cxnSp>
        <p:nvCxnSpPr>
          <p:cNvPr id="1112" name="Gerader Verbinder 83">
            <a:extLst>
              <a:ext uri="{C183D7F6-B498-43B3-948B-1728B52AA6E4}">
                <adec:decorative xmlns:adec="http://schemas.microsoft.com/office/drawing/2017/decorative" val="1"/>
              </a:ext>
            </a:extLst>
          </p:cNvPr>
          <p:cNvCxnSpPr/>
          <p:nvPr/>
        </p:nvCxnSpPr>
        <p:spPr>
          <a:xfrm>
            <a:off x="10493640" y="3203280"/>
            <a:ext cx="783720" cy="1440"/>
          </a:xfrm>
          <a:prstGeom prst="straightConnector1">
            <a:avLst/>
          </a:prstGeom>
          <a:ln w="0">
            <a:solidFill>
              <a:srgbClr val="000000"/>
            </a:solidFill>
          </a:ln>
        </p:spPr>
      </p:cxnSp>
      <p:cxnSp>
        <p:nvCxnSpPr>
          <p:cNvPr id="1113" name="Gerader Verbinder 84">
            <a:extLst>
              <a:ext uri="{C183D7F6-B498-43B3-948B-1728B52AA6E4}">
                <adec:decorative xmlns:adec="http://schemas.microsoft.com/office/drawing/2017/decorative" val="1"/>
              </a:ext>
            </a:extLst>
          </p:cNvPr>
          <p:cNvCxnSpPr/>
          <p:nvPr/>
        </p:nvCxnSpPr>
        <p:spPr>
          <a:xfrm>
            <a:off x="10493640" y="3300120"/>
            <a:ext cx="783720" cy="1440"/>
          </a:xfrm>
          <a:prstGeom prst="straightConnector1">
            <a:avLst/>
          </a:prstGeom>
          <a:ln w="0">
            <a:solidFill>
              <a:srgbClr val="000000"/>
            </a:solidFill>
          </a:ln>
        </p:spPr>
      </p:cxnSp>
      <p:cxnSp>
        <p:nvCxnSpPr>
          <p:cNvPr id="1114" name="Gerader Verbinder 85">
            <a:extLst>
              <a:ext uri="{C183D7F6-B498-43B3-948B-1728B52AA6E4}">
                <adec:decorative xmlns:adec="http://schemas.microsoft.com/office/drawing/2017/decorative" val="1"/>
              </a:ext>
            </a:extLst>
          </p:cNvPr>
          <p:cNvCxnSpPr/>
          <p:nvPr/>
        </p:nvCxnSpPr>
        <p:spPr>
          <a:xfrm>
            <a:off x="10493640" y="3517920"/>
            <a:ext cx="783720" cy="1440"/>
          </a:xfrm>
          <a:prstGeom prst="straightConnector1">
            <a:avLst/>
          </a:prstGeom>
          <a:ln w="0">
            <a:solidFill>
              <a:srgbClr val="000000"/>
            </a:solidFill>
          </a:ln>
        </p:spPr>
      </p:cxnSp>
      <p:cxnSp>
        <p:nvCxnSpPr>
          <p:cNvPr id="1115" name="Gerader Verbinder 86">
            <a:extLst>
              <a:ext uri="{C183D7F6-B498-43B3-948B-1728B52AA6E4}">
                <adec:decorative xmlns:adec="http://schemas.microsoft.com/office/drawing/2017/decorative" val="1"/>
              </a:ext>
            </a:extLst>
          </p:cNvPr>
          <p:cNvCxnSpPr/>
          <p:nvPr/>
        </p:nvCxnSpPr>
        <p:spPr>
          <a:xfrm>
            <a:off x="10493640" y="3614760"/>
            <a:ext cx="783720" cy="1440"/>
          </a:xfrm>
          <a:prstGeom prst="straightConnector1">
            <a:avLst/>
          </a:prstGeom>
          <a:ln w="0">
            <a:solidFill>
              <a:srgbClr val="000000"/>
            </a:solidFill>
          </a:ln>
        </p:spPr>
      </p:cxnSp>
      <p:pic>
        <p:nvPicPr>
          <p:cNvPr id="1116" name="Grafik 87">
            <a:extLst>
              <a:ext uri="{C183D7F6-B498-43B3-948B-1728B52AA6E4}">
                <adec:decorative xmlns:adec="http://schemas.microsoft.com/office/drawing/2017/decorative" val="1"/>
              </a:ext>
            </a:extLst>
          </p:cNvPr>
          <p:cNvPicPr/>
          <p:nvPr/>
        </p:nvPicPr>
        <p:blipFill>
          <a:blip r:embed="rId10"/>
          <a:stretch/>
        </p:blipFill>
        <p:spPr>
          <a:xfrm>
            <a:off x="10311840" y="2610000"/>
            <a:ext cx="156960" cy="153000"/>
          </a:xfrm>
          <a:prstGeom prst="rect">
            <a:avLst/>
          </a:prstGeom>
          <a:noFill/>
          <a:ln w="0">
            <a:noFill/>
          </a:ln>
        </p:spPr>
      </p:pic>
      <p:pic>
        <p:nvPicPr>
          <p:cNvPr id="1117" name="Grafik 88">
            <a:extLst>
              <a:ext uri="{C183D7F6-B498-43B3-948B-1728B52AA6E4}">
                <adec:decorative xmlns:adec="http://schemas.microsoft.com/office/drawing/2017/decorative" val="1"/>
              </a:ext>
            </a:extLst>
          </p:cNvPr>
          <p:cNvPicPr/>
          <p:nvPr/>
        </p:nvPicPr>
        <p:blipFill>
          <a:blip r:embed="rId11"/>
          <a:stretch/>
        </p:blipFill>
        <p:spPr>
          <a:xfrm>
            <a:off x="10299240" y="2895840"/>
            <a:ext cx="169560" cy="16524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5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5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61"/>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063"/>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06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06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0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057"/>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058"/>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1084"/>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1065"/>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1062"/>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1066"/>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10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1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1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1102"/>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1103"/>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110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1105"/>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1106"/>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1107"/>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1108"/>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1109"/>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1110"/>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1111"/>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1112"/>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1113"/>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1114"/>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1115"/>
                                        </p:tgtEl>
                                        <p:attrNameLst>
                                          <p:attrName>style.visibility</p:attrName>
                                        </p:attrNameLst>
                                      </p:cBhvr>
                                      <p:to>
                                        <p:strVal val="visible"/>
                                      </p:to>
                                    </p:set>
                                  </p:childTnLst>
                                </p:cTn>
                              </p:par>
                              <p:par>
                                <p:cTn id="69" presetID="1" presetClass="entr" fill="hold" nodeType="withEffect">
                                  <p:stCondLst>
                                    <p:cond delay="0"/>
                                  </p:stCondLst>
                                  <p:childTnLst>
                                    <p:set>
                                      <p:cBhvr>
                                        <p:cTn id="70" dur="1" fill="hold">
                                          <p:stCondLst>
                                            <p:cond delay="0"/>
                                          </p:stCondLst>
                                        </p:cTn>
                                        <p:tgtEl>
                                          <p:spTgt spid="1116"/>
                                        </p:tgtEl>
                                        <p:attrNameLst>
                                          <p:attrName>style.visibility</p:attrName>
                                        </p:attrNameLst>
                                      </p:cBhvr>
                                      <p:to>
                                        <p:strVal val="visible"/>
                                      </p:to>
                                    </p:set>
                                  </p:childTnLst>
                                </p:cTn>
                              </p:par>
                              <p:par>
                                <p:cTn id="71" presetID="1" presetClass="entr" fill="hold" nodeType="withEffect">
                                  <p:stCondLst>
                                    <p:cond delay="0"/>
                                  </p:stCondLst>
                                  <p:childTnLst>
                                    <p:set>
                                      <p:cBhvr>
                                        <p:cTn id="72" dur="1" fill="hold">
                                          <p:stCondLst>
                                            <p:cond delay="0"/>
                                          </p:stCondLst>
                                        </p:cTn>
                                        <p:tgtEl>
                                          <p:spTgt spid="1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Grafik 19">
            <a:extLst>
              <a:ext uri="{C183D7F6-B498-43B3-948B-1728B52AA6E4}">
                <adec:decorative xmlns:adec="http://schemas.microsoft.com/office/drawing/2017/decorative" val="1"/>
              </a:ext>
            </a:extLst>
          </p:cNvPr>
          <p:cNvPicPr/>
          <p:nvPr/>
        </p:nvPicPr>
        <p:blipFill>
          <a:blip r:embed="rId3"/>
          <a:srcRect l="12300" r="725" b="86546"/>
          <a:stretch/>
        </p:blipFill>
        <p:spPr>
          <a:xfrm>
            <a:off x="-5040" y="7200"/>
            <a:ext cx="12190680" cy="928080"/>
          </a:xfrm>
          <a:prstGeom prst="rect">
            <a:avLst/>
          </a:prstGeom>
          <a:noFill/>
          <a:ln w="0">
            <a:noFill/>
          </a:ln>
        </p:spPr>
      </p:pic>
      <p:sp>
        <p:nvSpPr>
          <p:cNvPr id="12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1219DE2-6689-4E16-9359-81114F669430}" type="slidenum">
              <a:rPr lang="en-US" sz="1200" b="0" strike="noStrike" spc="-1" smtClean="0">
                <a:solidFill>
                  <a:schemeClr val="lt1">
                    <a:lumMod val="50000"/>
                  </a:schemeClr>
                </a:solidFill>
                <a:latin typeface="Arial"/>
                <a:ea typeface="Arial"/>
              </a:rPr>
              <a:t>6</a:t>
            </a:fld>
            <a:endParaRPr lang="en-US" sz="1200" b="0" strike="noStrike" spc="-1">
              <a:solidFill>
                <a:srgbClr val="000000"/>
              </a:solidFill>
              <a:latin typeface="Calibri"/>
            </a:endParaRPr>
          </a:p>
        </p:txBody>
      </p:sp>
      <p:sp>
        <p:nvSpPr>
          <p:cNvPr id="2" name="Titel 1">
            <a:extLst>
              <a:ext uri="{FF2B5EF4-FFF2-40B4-BE49-F238E27FC236}">
                <a16:creationId xmlns:a16="http://schemas.microsoft.com/office/drawing/2014/main" id="{629DA52E-E1DC-43C3-85AB-28CBF00D6923}"/>
              </a:ext>
            </a:extLst>
          </p:cNvPr>
          <p:cNvSpPr>
            <a:spLocks noGrp="1"/>
          </p:cNvSpPr>
          <p:nvPr>
            <p:ph type="title"/>
          </p:nvPr>
        </p:nvSpPr>
        <p:spPr>
          <a:xfrm>
            <a:off x="334800" y="218840"/>
            <a:ext cx="2423280" cy="518440"/>
          </a:xfrm>
        </p:spPr>
        <p:txBody>
          <a:bodyPr/>
          <a:lstStyle/>
          <a:p>
            <a:r>
              <a:rPr lang="en-US" sz="2400">
                <a:solidFill>
                  <a:schemeClr val="bg1"/>
                </a:solidFill>
                <a:latin typeface="Arial" panose="020B0604020202020204" pitchFamily="34" charset="0"/>
                <a:cs typeface="Arial" panose="020B0604020202020204" pitchFamily="34" charset="0"/>
              </a:rPr>
              <a:t>Who am I?</a:t>
            </a:r>
          </a:p>
        </p:txBody>
      </p:sp>
      <p:sp>
        <p:nvSpPr>
          <p:cNvPr id="122" name="Rechteck 7"/>
          <p:cNvSpPr/>
          <p:nvPr/>
        </p:nvSpPr>
        <p:spPr>
          <a:xfrm>
            <a:off x="334800" y="1031400"/>
            <a:ext cx="11158560" cy="18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601"/>
              </a:spcAft>
            </a:pPr>
            <a:r>
              <a:rPr lang="en-US" sz="2800" b="1" strike="noStrike" spc="-1">
                <a:solidFill>
                  <a:srgbClr val="0070C0"/>
                </a:solidFill>
                <a:latin typeface="Arial"/>
                <a:ea typeface="Arial"/>
              </a:rPr>
              <a:t>National Academics Panel Study (Nacaps)</a:t>
            </a:r>
            <a:endParaRPr lang="en-US" sz="2800" b="0" strike="noStrike" spc="-1">
              <a:solidFill>
                <a:srgbClr val="000000"/>
              </a:solidFill>
              <a:latin typeface="Calibri"/>
            </a:endParaRPr>
          </a:p>
          <a:p>
            <a:pPr defTabSz="914400">
              <a:lnSpc>
                <a:spcPct val="125000"/>
              </a:lnSpc>
              <a:spcAft>
                <a:spcPts val="601"/>
              </a:spcAft>
            </a:pPr>
            <a:endParaRPr lang="en-US" sz="2800" b="0" strike="noStrike" spc="-1">
              <a:solidFill>
                <a:srgbClr val="000000"/>
              </a:solidFill>
              <a:latin typeface="Calibri"/>
            </a:endParaRPr>
          </a:p>
          <a:p>
            <a:pPr defTabSz="914400">
              <a:lnSpc>
                <a:spcPct val="125000"/>
              </a:lnSpc>
              <a:spcAft>
                <a:spcPts val="601"/>
              </a:spcAft>
            </a:pPr>
            <a:endParaRPr lang="en-US" sz="2800" b="0" strike="noStrike" spc="-1">
              <a:solidFill>
                <a:srgbClr val="000000"/>
              </a:solidFill>
              <a:latin typeface="Calibri"/>
            </a:endParaRPr>
          </a:p>
        </p:txBody>
      </p:sp>
      <p:sp>
        <p:nvSpPr>
          <p:cNvPr id="124" name="Textfeld 11"/>
          <p:cNvSpPr/>
          <p:nvPr/>
        </p:nvSpPr>
        <p:spPr>
          <a:xfrm>
            <a:off x="335520" y="1619640"/>
            <a:ext cx="81972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a:solidFill>
                  <a:srgbClr val="006AB2"/>
                </a:solidFill>
                <a:latin typeface="Arial"/>
                <a:ea typeface="Arial"/>
              </a:rPr>
              <a:t>Project duration: </a:t>
            </a:r>
            <a:r>
              <a:rPr lang="en-US" sz="1800" b="0" strike="noStrike" spc="-1">
                <a:solidFill>
                  <a:schemeClr val="dk1"/>
                </a:solidFill>
                <a:latin typeface="Arial"/>
                <a:ea typeface="Arial"/>
              </a:rPr>
              <a:t>Januar 2017 – ongoing (funded by BMBF)</a:t>
            </a:r>
            <a:endParaRPr lang="en-US" sz="1800" b="0" strike="noStrike" spc="-1">
              <a:solidFill>
                <a:srgbClr val="000000"/>
              </a:solidFill>
              <a:latin typeface="Calibri"/>
            </a:endParaRPr>
          </a:p>
        </p:txBody>
      </p:sp>
      <p:sp>
        <p:nvSpPr>
          <p:cNvPr id="123" name="Rechteck 10"/>
          <p:cNvSpPr/>
          <p:nvPr/>
        </p:nvSpPr>
        <p:spPr>
          <a:xfrm>
            <a:off x="335520" y="2089440"/>
            <a:ext cx="5050800" cy="419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Bef>
                <a:spcPts val="1800"/>
              </a:spcBef>
            </a:pPr>
            <a:r>
              <a:rPr lang="en-US" sz="1800" b="0" strike="noStrike" spc="-1">
                <a:solidFill>
                  <a:srgbClr val="006AB2"/>
                </a:solidFill>
                <a:latin typeface="Arial"/>
                <a:ea typeface="Arial"/>
              </a:rPr>
              <a:t>Target population: census survey</a:t>
            </a:r>
            <a:endParaRPr lang="en-US" sz="1800" b="0" strike="noStrike" spc="-1">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All persons who started/completed a doctorate at a German HEI </a:t>
            </a:r>
            <a:endParaRPr lang="en-US" sz="1800" b="0" strike="noStrike" spc="-1">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66 participating universities</a:t>
            </a:r>
            <a:endParaRPr lang="en-US" sz="1800" b="0" strike="noStrike" spc="-1">
              <a:solidFill>
                <a:srgbClr val="000000"/>
              </a:solidFill>
              <a:latin typeface="Calibri"/>
            </a:endParaRPr>
          </a:p>
          <a:p>
            <a:pPr defTabSz="914400">
              <a:lnSpc>
                <a:spcPct val="100000"/>
              </a:lnSpc>
              <a:spcAft>
                <a:spcPts val="601"/>
              </a:spcAft>
            </a:pPr>
            <a:endParaRPr lang="en-US" sz="1800" b="0" strike="noStrike" spc="-1">
              <a:solidFill>
                <a:srgbClr val="000000"/>
              </a:solidFill>
              <a:latin typeface="Calibri"/>
            </a:endParaRPr>
          </a:p>
          <a:p>
            <a:pPr defTabSz="914400">
              <a:lnSpc>
                <a:spcPct val="100000"/>
              </a:lnSpc>
              <a:spcAft>
                <a:spcPts val="601"/>
              </a:spcAft>
            </a:pPr>
            <a:r>
              <a:rPr lang="en-US" sz="1800" b="0" strike="noStrike" spc="-1">
                <a:solidFill>
                  <a:srgbClr val="006AB2"/>
                </a:solidFill>
                <a:latin typeface="Arial"/>
                <a:ea typeface="Arial"/>
              </a:rPr>
              <a:t>Survey design: multicohort longitudinal study</a:t>
            </a:r>
            <a:endParaRPr lang="en-US" sz="1800" b="0" strike="noStrike" spc="-1">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Initial wave about one year after starting/graduating PhD </a:t>
            </a:r>
            <a:endParaRPr lang="en-US" sz="1800" b="0" strike="noStrike" spc="-1">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annual follow-up surveys</a:t>
            </a:r>
            <a:endParaRPr lang="en-US" sz="1800" b="0" strike="noStrike" spc="-1">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New cohort every other year (doctoral candidates since 2018; doctorate holders since 2024)</a:t>
            </a:r>
            <a:endParaRPr lang="en-US" sz="1800" b="0" strike="noStrike" spc="-1">
              <a:solidFill>
                <a:srgbClr val="000000"/>
              </a:solidFill>
              <a:latin typeface="Calibri"/>
            </a:endParaRPr>
          </a:p>
          <a:p>
            <a:pPr marL="343080" indent="-343080" defTabSz="914400">
              <a:lnSpc>
                <a:spcPct val="100000"/>
              </a:lnSpc>
              <a:spcAft>
                <a:spcPts val="601"/>
              </a:spcAft>
              <a:buClr>
                <a:srgbClr val="000000"/>
              </a:buClr>
              <a:buFont typeface="Arial"/>
              <a:buChar char="•"/>
            </a:pPr>
            <a:r>
              <a:rPr lang="en-US" sz="1800" b="0" strike="noStrike" spc="-1">
                <a:solidFill>
                  <a:schemeClr val="dk1"/>
                </a:solidFill>
                <a:latin typeface="Arial"/>
                <a:ea typeface="Arial"/>
              </a:rPr>
              <a:t>online</a:t>
            </a:r>
            <a:endParaRPr lang="en-US" sz="1800" b="0" strike="noStrike" spc="-1">
              <a:solidFill>
                <a:srgbClr val="000000"/>
              </a:solidFill>
              <a:latin typeface="Calibri"/>
            </a:endParaRPr>
          </a:p>
        </p:txBody>
      </p:sp>
      <p:pic>
        <p:nvPicPr>
          <p:cNvPr id="117" name="Grafik 3" descr="A graphic that shows the progression of the Nacaps study’s survey waves over time. Between 2019 and 2025 a new cohort of doctoral candidates was surveyed every two years. "/>
          <p:cNvPicPr/>
          <p:nvPr/>
        </p:nvPicPr>
        <p:blipFill>
          <a:blip r:embed="rId4"/>
          <a:stretch/>
        </p:blipFill>
        <p:spPr>
          <a:xfrm>
            <a:off x="5300640" y="2360520"/>
            <a:ext cx="6555240" cy="3688200"/>
          </a:xfrm>
          <a:prstGeom prst="rect">
            <a:avLst/>
          </a:prstGeom>
          <a:noFill/>
          <a:ln w="0">
            <a:noFill/>
          </a:ln>
        </p:spPr>
      </p:pic>
      <p:pic>
        <p:nvPicPr>
          <p:cNvPr id="120" name="Grafik 22">
            <a:extLst>
              <a:ext uri="{C183D7F6-B498-43B3-948B-1728B52AA6E4}">
                <adec:decorative xmlns:adec="http://schemas.microsoft.com/office/drawing/2017/decorative" val="1"/>
              </a:ext>
            </a:extLst>
          </p:cNvPr>
          <p:cNvPicPr/>
          <p:nvPr/>
        </p:nvPicPr>
        <p:blipFill>
          <a:blip r:embed="rId5"/>
          <a:stretch/>
        </p:blipFill>
        <p:spPr>
          <a:xfrm>
            <a:off x="10427040" y="159840"/>
            <a:ext cx="1572120" cy="563760"/>
          </a:xfrm>
          <a:prstGeom prst="rect">
            <a:avLst/>
          </a:prstGeom>
          <a:noFill/>
          <a:ln w="0">
            <a:noFill/>
          </a:ln>
        </p:spPr>
      </p:pic>
      <p:pic>
        <p:nvPicPr>
          <p:cNvPr id="121" name="Grafik 8">
            <a:extLst>
              <a:ext uri="{C183D7F6-B498-43B3-948B-1728B52AA6E4}">
                <adec:decorative xmlns:adec="http://schemas.microsoft.com/office/drawing/2017/decorative" val="1"/>
              </a:ext>
            </a:extLst>
          </p:cNvPr>
          <p:cNvPicPr/>
          <p:nvPr/>
        </p:nvPicPr>
        <p:blipFill>
          <a:blip r:embed="rId6"/>
          <a:stretch/>
        </p:blipFill>
        <p:spPr>
          <a:xfrm>
            <a:off x="9182520" y="101880"/>
            <a:ext cx="987480" cy="621720"/>
          </a:xfrm>
          <a:prstGeom prst="rect">
            <a:avLst/>
          </a:prstGeom>
          <a:noFill/>
          <a:ln w="0">
            <a:noFill/>
          </a:ln>
        </p:spPr>
      </p:pic>
      <p:sp>
        <p:nvSpPr>
          <p:cNvPr id="11" name="Textfeld 10" descr="Image source">
            <a:extLst>
              <a:ext uri="{FF2B5EF4-FFF2-40B4-BE49-F238E27FC236}">
                <a16:creationId xmlns:a16="http://schemas.microsoft.com/office/drawing/2014/main" id="{590284CA-AF8D-4026-9A52-41558CAA53E8}"/>
              </a:ext>
            </a:extLst>
          </p:cNvPr>
          <p:cNvSpPr txBox="1"/>
          <p:nvPr/>
        </p:nvSpPr>
        <p:spPr bwMode="auto">
          <a:xfrm>
            <a:off x="5299827" y="5948263"/>
            <a:ext cx="6556813" cy="307777"/>
          </a:xfrm>
          <a:prstGeom prst="rect">
            <a:avLst/>
          </a:prstGeom>
          <a:noFill/>
        </p:spPr>
        <p:txBody>
          <a:bodyPr wrap="square">
            <a:spAutoFit/>
          </a:bodyPr>
          <a:lstStyle/>
          <a:p>
            <a:r>
              <a:rPr lang="en-US" sz="70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(DZHW) (2018). </a:t>
            </a:r>
            <a:r>
              <a:rPr lang="en-US" sz="700" i="1">
                <a:solidFill>
                  <a:schemeClr val="bg1">
                    <a:lumMod val="75000"/>
                  </a:schemeClr>
                </a:solidFill>
                <a:latin typeface="Arial" panose="020B0604020202020204" pitchFamily="34" charset="0"/>
                <a:cs typeface="Arial" panose="020B0604020202020204" pitchFamily="34" charset="0"/>
              </a:rPr>
              <a:t>Nacaps study design – survey logic</a:t>
            </a:r>
            <a:r>
              <a:rPr lang="en-US" sz="700">
                <a:solidFill>
                  <a:schemeClr val="bg1">
                    <a:lumMod val="75000"/>
                  </a:schemeClr>
                </a:solidFill>
                <a:latin typeface="Arial" panose="020B0604020202020204" pitchFamily="34" charset="0"/>
                <a:cs typeface="Arial" panose="020B0604020202020204" pitchFamily="34" charset="0"/>
              </a:rPr>
              <a:t>. Retrieved June 25, 2025, from </a:t>
            </a:r>
            <a:r>
              <a:rPr lang="en-US" sz="700">
                <a:solidFill>
                  <a:schemeClr val="bg1">
                    <a:lumMod val="75000"/>
                  </a:schemeClr>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https://www.nacaps.de/en/studie/index_html#studiendesign</a:t>
            </a:r>
            <a:r>
              <a:rPr lang="en-US" sz="700">
                <a:solidFill>
                  <a:schemeClr val="bg1">
                    <a:lumMod val="75000"/>
                  </a:schemeClr>
                </a:solidFill>
                <a:latin typeface="Arial" panose="020B0604020202020204" pitchFamily="34" charset="0"/>
                <a:cs typeface="Arial" panose="020B0604020202020204" pitchFamily="34" charset="0"/>
              </a:rPr>
              <a:t>. Used with permission for educational purposes as stated on the website.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11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12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B8A73F28-3E61-4A77-911B-CA3B433E40D5}" type="slidenum">
              <a:rPr lang="en-US" sz="1200" b="0" strike="noStrike" spc="-1" smtClean="0">
                <a:solidFill>
                  <a:schemeClr val="lt1">
                    <a:lumMod val="50000"/>
                  </a:schemeClr>
                </a:solidFill>
              </a:rPr>
              <a:t>60</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FA830A58-7F0B-4D97-A8E8-06C6BCBD6A84}"/>
              </a:ext>
            </a:extLst>
          </p:cNvPr>
          <p:cNvSpPr>
            <a:spLocks noGrp="1"/>
          </p:cNvSpPr>
          <p:nvPr>
            <p:ph type="title"/>
          </p:nvPr>
        </p:nvSpPr>
        <p:spPr>
          <a:xfrm>
            <a:off x="263520" y="162766"/>
            <a:ext cx="6212960" cy="621720"/>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12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pic>
        <p:nvPicPr>
          <p:cNvPr id="4098" name="Picture 2" descr="Example of a QR-Code">
            <a:extLst>
              <a:ext uri="{FF2B5EF4-FFF2-40B4-BE49-F238E27FC236}">
                <a16:creationId xmlns:a16="http://schemas.microsoft.com/office/drawing/2014/main" id="{9789C91B-36ED-4BA3-B09A-0A5FFB8088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115" y="2110715"/>
            <a:ext cx="3425005" cy="3425005"/>
          </a:xfrm>
          <a:prstGeom prst="rect">
            <a:avLst/>
          </a:prstGeom>
          <a:noFill/>
          <a:extLst>
            <a:ext uri="{909E8E84-426E-40DD-AFC4-6F175D3DCCD1}">
              <a14:hiddenFill xmlns:a14="http://schemas.microsoft.com/office/drawing/2010/main">
                <a:solidFill>
                  <a:srgbClr val="FFFFFF"/>
                </a:solidFill>
              </a14:hiddenFill>
            </a:ext>
          </a:extLst>
        </p:spPr>
      </p:pic>
      <p:sp>
        <p:nvSpPr>
          <p:cNvPr id="1128" name="Textfeld 6"/>
          <p:cNvSpPr/>
          <p:nvPr/>
        </p:nvSpPr>
        <p:spPr>
          <a:xfrm>
            <a:off x="4367880" y="2925000"/>
            <a:ext cx="397656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Visit</a:t>
            </a:r>
            <a:endParaRPr lang="en-US" sz="1800" b="0" strike="noStrike" spc="-1" dirty="0">
              <a:solidFill>
                <a:srgbClr val="000000"/>
              </a:solidFill>
              <a:latin typeface="Calibri"/>
            </a:endParaRPr>
          </a:p>
          <a:p>
            <a:pPr defTabSz="914400">
              <a:lnSpc>
                <a:spcPct val="100000"/>
              </a:lnSpc>
            </a:pPr>
            <a:r>
              <a:rPr lang="en-US" sz="1800" b="0" u="sng" strike="noStrike" spc="-1" dirty="0">
                <a:solidFill>
                  <a:schemeClr val="dk1"/>
                </a:solidFill>
                <a:uFillTx/>
                <a:latin typeface="Arial"/>
                <a:ea typeface="Arial"/>
                <a:hlinkClick r:id="rId7"/>
              </a:rPr>
              <a:t>www.menti.com</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Enter code</a:t>
            </a:r>
            <a:endParaRPr lang="en-US" sz="1800" b="0" strike="noStrike" spc="-1" dirty="0">
              <a:solidFill>
                <a:srgbClr val="000000"/>
              </a:solidFill>
              <a:latin typeface="Calibri"/>
            </a:endParaRPr>
          </a:p>
        </p:txBody>
      </p:sp>
      <p:sp>
        <p:nvSpPr>
          <p:cNvPr id="1123" name="Textfeld 24"/>
          <p:cNvSpPr/>
          <p:nvPr/>
        </p:nvSpPr>
        <p:spPr>
          <a:xfrm>
            <a:off x="263520" y="1052640"/>
            <a:ext cx="902088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Guess the number </a:t>
            </a:r>
            <a:r>
              <a:rPr lang="en-US" sz="2800" b="1" strike="noStrike" spc="-1" dirty="0">
                <a:solidFill>
                  <a:srgbClr val="0070C0"/>
                </a:solidFill>
                <a:latin typeface="Arial"/>
                <a:ea typeface="Arial"/>
                <a:sym typeface="Wingdings" panose="05000000000000000000" pitchFamily="2" charset="2"/>
              </a:rPr>
              <a:t></a:t>
            </a:r>
            <a:endParaRPr lang="en-US" sz="2800" b="0" strike="noStrike" spc="-1" dirty="0">
              <a:solidFill>
                <a:srgbClr val="000000"/>
              </a:solidFill>
              <a:latin typeface="Calibri"/>
            </a:endParaRPr>
          </a:p>
        </p:txBody>
      </p:sp>
      <p:sp>
        <p:nvSpPr>
          <p:cNvPr id="1124" name="Textfeld 12"/>
          <p:cNvSpPr/>
          <p:nvPr/>
        </p:nvSpPr>
        <p:spPr>
          <a:xfrm>
            <a:off x="8688240" y="1934640"/>
            <a:ext cx="2400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spcAft>
                <a:spcPts val="601"/>
              </a:spcAft>
            </a:pPr>
            <a:r>
              <a:rPr lang="en-US" sz="1800" b="1" strike="noStrike" spc="-1" dirty="0">
                <a:solidFill>
                  <a:srgbClr val="0070C0"/>
                </a:solidFill>
                <a:latin typeface="Arial"/>
                <a:ea typeface="Arial"/>
              </a:rPr>
              <a:t>Response rate</a:t>
            </a:r>
            <a:endParaRPr lang="en-US" sz="1800" b="0" strike="noStrike" spc="-1" dirty="0">
              <a:solidFill>
                <a:srgbClr val="000000"/>
              </a:solidFill>
              <a:latin typeface="Calibri"/>
            </a:endParaRPr>
          </a:p>
        </p:txBody>
      </p:sp>
      <p:sp>
        <p:nvSpPr>
          <p:cNvPr id="1125" name="Textfeld 1"/>
          <p:cNvSpPr/>
          <p:nvPr/>
        </p:nvSpPr>
        <p:spPr>
          <a:xfrm>
            <a:off x="8688240" y="2568960"/>
            <a:ext cx="2400120" cy="113731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Mean </a:t>
            </a:r>
            <a:endParaRPr lang="en-US" sz="1800" b="0" strike="noStrike" spc="-1" dirty="0">
              <a:solidFill>
                <a:srgbClr val="000000"/>
              </a:solidFill>
              <a:latin typeface="Calibri"/>
            </a:endParaRPr>
          </a:p>
          <a:p>
            <a:pPr algn="ctr" defTabSz="914400">
              <a:lnSpc>
                <a:spcPct val="100000"/>
              </a:lnSpc>
            </a:pPr>
            <a:r>
              <a:rPr lang="en-US" sz="3200" b="1" strike="noStrike" spc="-1" dirty="0">
                <a:solidFill>
                  <a:srgbClr val="0070C0"/>
                </a:solidFill>
                <a:latin typeface="Arial"/>
                <a:ea typeface="Arial"/>
              </a:rPr>
              <a:t>44 %</a:t>
            </a:r>
            <a:endParaRPr lang="en-US" sz="3200" b="0" strike="noStrike" spc="-1" dirty="0">
              <a:solidFill>
                <a:srgbClr val="000000"/>
              </a:solidFill>
              <a:latin typeface="Calibri"/>
            </a:endParaRPr>
          </a:p>
          <a:p>
            <a:pPr algn="ctr" defTabSz="914400">
              <a:lnSpc>
                <a:spcPct val="100000"/>
              </a:lnSpc>
            </a:pPr>
            <a:r>
              <a:rPr lang="en-US" sz="1800" b="0" u="sng" strike="noStrike" spc="-1" dirty="0">
                <a:solidFill>
                  <a:schemeClr val="dk1"/>
                </a:solidFill>
                <a:uFillTx/>
                <a:latin typeface="Arial"/>
                <a:ea typeface="Arial"/>
                <a:hlinkClick r:id="rId8"/>
              </a:rPr>
              <a:t>(Wu et al. 2022)</a:t>
            </a:r>
            <a:endParaRPr lang="en-US" sz="1800" b="0" strike="noStrike" spc="-1" dirty="0">
              <a:solidFill>
                <a:srgbClr val="000000"/>
              </a:solidFill>
              <a:latin typeface="Calibri"/>
            </a:endParaRPr>
          </a:p>
        </p:txBody>
      </p:sp>
      <p:sp>
        <p:nvSpPr>
          <p:cNvPr id="1126" name="Textfeld 25"/>
          <p:cNvSpPr/>
          <p:nvPr/>
        </p:nvSpPr>
        <p:spPr>
          <a:xfrm>
            <a:off x="8807040" y="3861000"/>
            <a:ext cx="2400120" cy="16913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0" strike="noStrike" spc="-1" dirty="0">
                <a:solidFill>
                  <a:schemeClr val="dk1"/>
                </a:solidFill>
                <a:latin typeface="Arial"/>
                <a:ea typeface="Arial"/>
              </a:rPr>
              <a:t>On average </a:t>
            </a:r>
            <a:endParaRPr lang="en-US" sz="1800" b="0" strike="noStrike" spc="-1" dirty="0">
              <a:solidFill>
                <a:srgbClr val="000000"/>
              </a:solidFill>
              <a:latin typeface="Calibri"/>
            </a:endParaRPr>
          </a:p>
          <a:p>
            <a:pPr algn="ctr" defTabSz="914400">
              <a:lnSpc>
                <a:spcPct val="100000"/>
              </a:lnSpc>
            </a:pPr>
            <a:r>
              <a:rPr lang="en-US" sz="3200" b="1" strike="noStrike" spc="-1" dirty="0">
                <a:solidFill>
                  <a:srgbClr val="0070C0"/>
                </a:solidFill>
                <a:latin typeface="Arial"/>
                <a:ea typeface="Arial"/>
              </a:rPr>
              <a:t>12 % lower</a:t>
            </a:r>
            <a:endParaRPr lang="en-US" sz="3200" b="0" strike="noStrike" spc="-1" dirty="0">
              <a:solidFill>
                <a:srgbClr val="000000"/>
              </a:solidFill>
              <a:latin typeface="Calibri"/>
            </a:endParaRPr>
          </a:p>
          <a:p>
            <a:pPr algn="ctr" defTabSz="914400">
              <a:lnSpc>
                <a:spcPct val="100000"/>
              </a:lnSpc>
            </a:pPr>
            <a:r>
              <a:rPr lang="en-US" sz="1800" b="0" strike="noStrike" spc="-1" dirty="0">
                <a:solidFill>
                  <a:schemeClr val="dk1"/>
                </a:solidFill>
                <a:latin typeface="Arial"/>
                <a:ea typeface="Arial"/>
              </a:rPr>
              <a:t>compared to other survey modes</a:t>
            </a:r>
            <a:endParaRPr lang="en-US" sz="1800" b="0" strike="noStrike" spc="-1" dirty="0">
              <a:solidFill>
                <a:srgbClr val="000000"/>
              </a:solidFill>
              <a:latin typeface="Calibri"/>
            </a:endParaRPr>
          </a:p>
          <a:p>
            <a:pPr algn="ctr" defTabSz="914400">
              <a:lnSpc>
                <a:spcPct val="100000"/>
              </a:lnSpc>
            </a:pPr>
            <a:r>
              <a:rPr lang="en-US" sz="1800" b="0" u="sng" strike="noStrike" spc="-1" dirty="0">
                <a:solidFill>
                  <a:schemeClr val="dk1"/>
                </a:solidFill>
                <a:uFillTx/>
                <a:latin typeface="Arial"/>
                <a:ea typeface="Arial"/>
                <a:hlinkClick r:id="rId9"/>
              </a:rPr>
              <a:t>(</a:t>
            </a:r>
            <a:r>
              <a:rPr lang="en-US" sz="1800" b="0" u="sng" strike="noStrike" spc="-1" dirty="0" err="1">
                <a:solidFill>
                  <a:schemeClr val="dk1"/>
                </a:solidFill>
                <a:uFillTx/>
                <a:latin typeface="Arial"/>
                <a:ea typeface="Arial"/>
                <a:hlinkClick r:id="rId9"/>
              </a:rPr>
              <a:t>Daikeler</a:t>
            </a:r>
            <a:r>
              <a:rPr lang="en-US" sz="1800" b="0" u="sng" strike="noStrike" spc="-1" dirty="0">
                <a:solidFill>
                  <a:schemeClr val="dk1"/>
                </a:solidFill>
                <a:uFillTx/>
                <a:latin typeface="Arial"/>
                <a:ea typeface="Arial"/>
                <a:hlinkClick r:id="rId9"/>
              </a:rPr>
              <a:t> et al., 2020)</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2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2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pic>
        <p:nvPicPr>
          <p:cNvPr id="5" name="Grafik 4">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0408395" y="159920"/>
            <a:ext cx="1573665" cy="565098"/>
          </a:xfrm>
          <a:prstGeom prst="rect">
            <a:avLst/>
          </a:prstGeom>
        </p:spPr>
      </p:pic>
      <p:sp>
        <p:nvSpPr>
          <p:cNvPr id="9" name="PlaceHolder 1">
            <a:extLst>
              <a:ext uri="{FF2B5EF4-FFF2-40B4-BE49-F238E27FC236}">
                <a16:creationId xmlns:a16="http://schemas.microsoft.com/office/drawing/2014/main" id="{4CB301D5-A0C7-451F-A83E-9E6F09F021C8}"/>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B8A73F28-3E61-4A77-911B-CA3B433E40D5}" type="slidenum">
              <a:rPr lang="en-US" sz="1200" b="0" strike="noStrike" spc="-1" smtClean="0">
                <a:solidFill>
                  <a:schemeClr val="lt1">
                    <a:lumMod val="50000"/>
                  </a:schemeClr>
                </a:solidFill>
              </a:rPr>
              <a:t>61</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AA7E28D1-32D7-4874-9952-95C1A7633002}"/>
              </a:ext>
            </a:extLst>
          </p:cNvPr>
          <p:cNvSpPr>
            <a:spLocks noGrp="1"/>
          </p:cNvSpPr>
          <p:nvPr>
            <p:ph type="title"/>
          </p:nvPr>
        </p:nvSpPr>
        <p:spPr>
          <a:xfrm>
            <a:off x="248800" y="2884720"/>
            <a:ext cx="2463920" cy="1324080"/>
          </a:xfrm>
        </p:spPr>
        <p:txBody>
          <a:bodyPr/>
          <a:lstStyle/>
          <a:p>
            <a:r>
              <a:rPr lang="en-US" sz="4000" b="1" dirty="0">
                <a:latin typeface="Arial" panose="020B0604020202020204" pitchFamily="34" charset="0"/>
                <a:cs typeface="Arial" panose="020B0604020202020204" pitchFamily="34" charset="0"/>
              </a:rPr>
              <a:t>Break</a:t>
            </a:r>
          </a:p>
        </p:txBody>
      </p:sp>
      <p:pic>
        <p:nvPicPr>
          <p:cNvPr id="10" name="Grafik 9" descr="Picture of a cute dog laying on the ground playing with a red toy. "/>
          <p:cNvPicPr>
            <a:picLocks noChangeAspect="1"/>
          </p:cNvPicPr>
          <p:nvPr/>
        </p:nvPicPr>
        <p:blipFill>
          <a:blip r:embed="rId5"/>
          <a:stretch/>
        </p:blipFill>
        <p:spPr bwMode="auto">
          <a:xfrm>
            <a:off x="7058372" y="1700808"/>
            <a:ext cx="5143500" cy="6858000"/>
          </a:xfrm>
          <a:prstGeom prst="rect">
            <a:avLst/>
          </a:prstGeom>
          <a:effectLst>
            <a:glow rad="101600">
              <a:schemeClr val="accent5">
                <a:lumMod val="40000"/>
                <a:lumOff val="60000"/>
                <a:alpha val="60000"/>
              </a:schemeClr>
            </a:glow>
          </a:effectLst>
        </p:spPr>
      </p:pic>
      <p:pic>
        <p:nvPicPr>
          <p:cNvPr id="6" name="Grafik 5">
            <a:extLst>
              <a:ext uri="{C183D7F6-B498-43B3-948B-1728B52AA6E4}">
                <adec:decorative xmlns:adec="http://schemas.microsoft.com/office/drawing/2017/decorative" val="1"/>
              </a:ext>
            </a:extLst>
          </p:cNvPr>
          <p:cNvPicPr>
            <a:picLocks noChangeAspect="1"/>
          </p:cNvPicPr>
          <p:nvPr/>
        </p:nvPicPr>
        <p:blipFill>
          <a:blip r:embed="rId6"/>
          <a:stretch/>
        </p:blipFill>
        <p:spPr bwMode="auto">
          <a:xfrm>
            <a:off x="9182504" y="101731"/>
            <a:ext cx="988928" cy="62328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Rechteck: abgerundete Ecken 14">
            <a:extLst>
              <a:ext uri="{C183D7F6-B498-43B3-948B-1728B52AA6E4}">
                <adec:decorative xmlns:adec="http://schemas.microsoft.com/office/drawing/2017/decorative" val="1"/>
              </a:ext>
            </a:extLst>
          </p:cNvPr>
          <p:cNvSpPr/>
          <p:nvPr/>
        </p:nvSpPr>
        <p:spPr>
          <a:xfrm>
            <a:off x="335520" y="2170080"/>
            <a:ext cx="2590560" cy="969480"/>
          </a:xfrm>
          <a:prstGeom prst="roundRect">
            <a:avLst>
              <a:gd name="adj" fmla="val 16667"/>
            </a:avLst>
          </a:prstGeom>
          <a:solidFill>
            <a:schemeClr val="accent5">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130"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131"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 name="Titel 1">
            <a:extLst>
              <a:ext uri="{FF2B5EF4-FFF2-40B4-BE49-F238E27FC236}">
                <a16:creationId xmlns:a16="http://schemas.microsoft.com/office/drawing/2014/main" id="{364D2194-A641-47FA-9811-9318E2F889D4}"/>
              </a:ext>
            </a:extLst>
          </p:cNvPr>
          <p:cNvSpPr>
            <a:spLocks noGrp="1"/>
          </p:cNvSpPr>
          <p:nvPr>
            <p:ph type="title"/>
          </p:nvPr>
        </p:nvSpPr>
        <p:spPr>
          <a:xfrm>
            <a:off x="263520" y="183040"/>
            <a:ext cx="6894000" cy="691200"/>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sp>
        <p:nvSpPr>
          <p:cNvPr id="113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12C159DF-6694-4ED8-889B-6A497BB5AF1C}" type="slidenum">
              <a:rPr lang="en-US" sz="1200" b="0" strike="noStrike" spc="-1" smtClean="0">
                <a:solidFill>
                  <a:schemeClr val="lt1">
                    <a:lumMod val="50000"/>
                  </a:schemeClr>
                </a:solidFill>
              </a:rPr>
              <a:t>62</a:t>
            </a:fld>
            <a:endParaRPr lang="en-US" sz="1200" b="0" strike="noStrike" spc="-1" dirty="0">
              <a:solidFill>
                <a:srgbClr val="000000"/>
              </a:solidFill>
              <a:latin typeface="Calibri"/>
            </a:endParaRPr>
          </a:p>
        </p:txBody>
      </p:sp>
      <p:pic>
        <p:nvPicPr>
          <p:cNvPr id="1133"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135" name="Textfeld 24"/>
          <p:cNvSpPr/>
          <p:nvPr/>
        </p:nvSpPr>
        <p:spPr>
          <a:xfrm>
            <a:off x="263520" y="1052640"/>
            <a:ext cx="902088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Factors influencing motivation</a:t>
            </a:r>
            <a:endParaRPr lang="en-US" sz="2800" b="0" strike="noStrike" spc="-1" dirty="0">
              <a:solidFill>
                <a:srgbClr val="000000"/>
              </a:solidFill>
              <a:latin typeface="Calibri"/>
            </a:endParaRPr>
          </a:p>
        </p:txBody>
      </p:sp>
      <p:sp>
        <p:nvSpPr>
          <p:cNvPr id="1137" name="Textfeld 17"/>
          <p:cNvSpPr/>
          <p:nvPr/>
        </p:nvSpPr>
        <p:spPr>
          <a:xfrm>
            <a:off x="1127520" y="2349000"/>
            <a:ext cx="17989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Perceived relevance</a:t>
            </a:r>
            <a:endParaRPr lang="en-US" sz="1800" b="0" strike="noStrike" spc="-1" dirty="0">
              <a:solidFill>
                <a:srgbClr val="000000"/>
              </a:solidFill>
              <a:latin typeface="Calibri"/>
            </a:endParaRPr>
          </a:p>
        </p:txBody>
      </p:sp>
      <p:sp>
        <p:nvSpPr>
          <p:cNvPr id="1136" name="Textfeld 10"/>
          <p:cNvSpPr/>
          <p:nvPr/>
        </p:nvSpPr>
        <p:spPr>
          <a:xfrm>
            <a:off x="335520" y="3363840"/>
            <a:ext cx="2601000" cy="293781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Participants are more motivated if they feel the survey is </a:t>
            </a:r>
            <a:r>
              <a:rPr lang="en-US" sz="1800" b="1" strike="noStrike" spc="-1" dirty="0">
                <a:solidFill>
                  <a:schemeClr val="dk1"/>
                </a:solidFill>
                <a:latin typeface="Arial"/>
                <a:ea typeface="Arial"/>
              </a:rPr>
              <a:t>relevant to their lives or interests</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Respondents are more motivated when they feel that their </a:t>
            </a:r>
            <a:r>
              <a:rPr lang="en-US" sz="1800" b="0" strike="noStrike" spc="-1" dirty="0" err="1">
                <a:solidFill>
                  <a:schemeClr val="dk1"/>
                </a:solidFill>
                <a:latin typeface="Arial"/>
                <a:ea typeface="Arial"/>
              </a:rPr>
              <a:t>experien-ces</a:t>
            </a:r>
            <a:r>
              <a:rPr lang="en-US" sz="1800" b="0" strike="noStrike" spc="-1" dirty="0">
                <a:solidFill>
                  <a:schemeClr val="dk1"/>
                </a:solidFill>
                <a:latin typeface="Arial"/>
                <a:ea typeface="Arial"/>
              </a:rPr>
              <a:t> make an </a:t>
            </a:r>
            <a:r>
              <a:rPr lang="en-US" sz="1800" b="1" strike="noStrike" spc="-1" dirty="0">
                <a:solidFill>
                  <a:schemeClr val="dk1"/>
                </a:solidFill>
                <a:latin typeface="Arial"/>
                <a:ea typeface="Arial"/>
              </a:rPr>
              <a:t>important contribution</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p:txBody>
      </p:sp>
      <p:sp>
        <p:nvSpPr>
          <p:cNvPr id="1138" name="Ellipse 21">
            <a:extLst>
              <a:ext uri="{C183D7F6-B498-43B3-948B-1728B52AA6E4}">
                <adec:decorative xmlns:adec="http://schemas.microsoft.com/office/drawing/2017/decorative" val="1"/>
              </a:ext>
            </a:extLst>
          </p:cNvPr>
          <p:cNvSpPr/>
          <p:nvPr/>
        </p:nvSpPr>
        <p:spPr>
          <a:xfrm>
            <a:off x="411120" y="2273040"/>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sp>
        <p:nvSpPr>
          <p:cNvPr id="1139" name="Rechteck: abgerundete Ecken 16">
            <a:extLst>
              <a:ext uri="{C183D7F6-B498-43B3-948B-1728B52AA6E4}">
                <adec:decorative xmlns:adec="http://schemas.microsoft.com/office/drawing/2017/decorative" val="1"/>
              </a:ext>
            </a:extLst>
          </p:cNvPr>
          <p:cNvSpPr/>
          <p:nvPr/>
        </p:nvSpPr>
        <p:spPr>
          <a:xfrm>
            <a:off x="325080" y="3363840"/>
            <a:ext cx="2601000" cy="3015000"/>
          </a:xfrm>
          <a:prstGeom prst="roundRect">
            <a:avLst>
              <a:gd name="adj" fmla="val 7208"/>
            </a:avLst>
          </a:prstGeom>
          <a:noFill/>
          <a:ln w="9525">
            <a:solidFill>
              <a:srgbClr val="5B9BD5"/>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5"/>
              </a:solidFill>
              <a:latin typeface="Calibri"/>
              <a:ea typeface="Arial"/>
            </a:endParaRPr>
          </a:p>
        </p:txBody>
      </p:sp>
      <p:pic>
        <p:nvPicPr>
          <p:cNvPr id="3" name="Grafik 2">
            <a:extLst>
              <a:ext uri="{FF2B5EF4-FFF2-40B4-BE49-F238E27FC236}">
                <a16:creationId xmlns:a16="http://schemas.microsoft.com/office/drawing/2014/main" id="{61363A2A-5053-4FA6-9BF5-F361701AC3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5923" y="2284063"/>
            <a:ext cx="703217" cy="70321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0"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141"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14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1AECCB3-6B96-4E5C-8F60-9F3D77AB05C2}" type="slidenum">
              <a:rPr lang="en-US" sz="1200" b="0" strike="noStrike" spc="-1" smtClean="0">
                <a:solidFill>
                  <a:schemeClr val="lt1">
                    <a:lumMod val="50000"/>
                  </a:schemeClr>
                </a:solidFill>
              </a:rPr>
              <a:t>63</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28231E7C-F57D-466F-BBC1-29584F7A5A62}"/>
              </a:ext>
            </a:extLst>
          </p:cNvPr>
          <p:cNvSpPr>
            <a:spLocks noGrp="1"/>
          </p:cNvSpPr>
          <p:nvPr>
            <p:ph type="title"/>
          </p:nvPr>
        </p:nvSpPr>
        <p:spPr>
          <a:xfrm>
            <a:off x="330080" y="101880"/>
            <a:ext cx="3896480" cy="752012"/>
          </a:xfrm>
        </p:spPr>
        <p:txBody>
          <a:bodyPr/>
          <a:lstStyle/>
          <a:p>
            <a:r>
              <a:rPr lang="en-US" sz="2400" dirty="0">
                <a:solidFill>
                  <a:schemeClr val="bg1"/>
                </a:solidFill>
                <a:latin typeface="Arial" panose="020B0604020202020204" pitchFamily="34" charset="0"/>
                <a:cs typeface="Arial" panose="020B0604020202020204" pitchFamily="34" charset="0"/>
              </a:rPr>
              <a:t>Perceived Relevance</a:t>
            </a:r>
          </a:p>
        </p:txBody>
      </p:sp>
      <p:pic>
        <p:nvPicPr>
          <p:cNvPr id="1144"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145" name="Rechteck 6"/>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Personalized invitation</a:t>
            </a:r>
            <a:endParaRPr lang="en-US" sz="2800" b="0" strike="noStrike" spc="-1" dirty="0">
              <a:solidFill>
                <a:srgbClr val="000000"/>
              </a:solidFill>
              <a:latin typeface="Calibri"/>
            </a:endParaRPr>
          </a:p>
        </p:txBody>
      </p:sp>
      <p:sp>
        <p:nvSpPr>
          <p:cNvPr id="1146" name="Textfeld 1"/>
          <p:cNvSpPr/>
          <p:nvPr/>
        </p:nvSpPr>
        <p:spPr>
          <a:xfrm>
            <a:off x="407520" y="1845000"/>
            <a:ext cx="5949360" cy="489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What’s the content?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Tailor</a:t>
            </a:r>
            <a:r>
              <a:rPr lang="en-US" sz="1800" b="0" strike="noStrike" spc="-1" dirty="0">
                <a:solidFill>
                  <a:schemeClr val="dk1"/>
                </a:solidFill>
                <a:latin typeface="Arial"/>
                <a:ea typeface="Arial"/>
              </a:rPr>
              <a:t> language and level of formality to target group</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Addressing</a:t>
            </a:r>
            <a:r>
              <a:rPr lang="en-US" sz="1800" b="0" strike="noStrike" spc="-1" dirty="0">
                <a:solidFill>
                  <a:schemeClr val="dk1"/>
                </a:solidFill>
                <a:latin typeface="Arial"/>
                <a:ea typeface="Arial"/>
              </a:rPr>
              <a:t> the participant by name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Mention the </a:t>
            </a:r>
            <a:r>
              <a:rPr lang="en-US" sz="1800" b="1" strike="noStrike" spc="-1" dirty="0">
                <a:solidFill>
                  <a:schemeClr val="dk1"/>
                </a:solidFill>
                <a:latin typeface="Arial"/>
                <a:ea typeface="Arial"/>
              </a:rPr>
              <a:t>purpose </a:t>
            </a:r>
            <a:r>
              <a:rPr lang="en-US" sz="1800" b="0" strike="noStrike" spc="-1" dirty="0">
                <a:solidFill>
                  <a:schemeClr val="dk1"/>
                </a:solidFill>
                <a:latin typeface="Arial"/>
                <a:ea typeface="Arial"/>
              </a:rPr>
              <a:t>and relevance of the study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Emphasize credible </a:t>
            </a:r>
            <a:r>
              <a:rPr lang="en-US" sz="1800" b="1" strike="noStrike" spc="-1" dirty="0">
                <a:solidFill>
                  <a:schemeClr val="dk1"/>
                </a:solidFill>
                <a:latin typeface="Arial"/>
                <a:ea typeface="Arial"/>
              </a:rPr>
              <a:t>sponsor</a:t>
            </a:r>
            <a:r>
              <a:rPr lang="en-US" sz="1800" b="0" strike="noStrike" spc="-1" dirty="0">
                <a:solidFill>
                  <a:schemeClr val="dk1"/>
                </a:solidFill>
                <a:latin typeface="Arial"/>
                <a:ea typeface="Arial"/>
              </a:rPr>
              <a:t>/funder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If applicable, reference </a:t>
            </a:r>
            <a:r>
              <a:rPr lang="en-US" sz="1800" b="1" strike="noStrike" spc="-1" dirty="0">
                <a:solidFill>
                  <a:schemeClr val="dk1"/>
                </a:solidFill>
                <a:latin typeface="Arial"/>
                <a:ea typeface="Arial"/>
              </a:rPr>
              <a:t>prior engagements </a:t>
            </a:r>
            <a:r>
              <a:rPr lang="en-US" sz="1800" b="0" strike="noStrike" spc="-1" dirty="0">
                <a:solidFill>
                  <a:schemeClr val="dk1"/>
                </a:solidFill>
                <a:latin typeface="Arial"/>
                <a:ea typeface="Arial"/>
              </a:rPr>
              <a:t>with the individual (e.g., previous surveys, purchases, memberships)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Link the </a:t>
            </a:r>
            <a:r>
              <a:rPr lang="en-US" sz="1800" b="1" strike="noStrike" spc="-1" dirty="0">
                <a:solidFill>
                  <a:schemeClr val="dk1"/>
                </a:solidFill>
                <a:latin typeface="Arial"/>
                <a:ea typeface="Arial"/>
              </a:rPr>
              <a:t>recipient’s background </a:t>
            </a:r>
            <a:r>
              <a:rPr lang="en-US" sz="1800" b="0" strike="noStrike" spc="-1" dirty="0">
                <a:solidFill>
                  <a:schemeClr val="dk1"/>
                </a:solidFill>
                <a:latin typeface="Arial"/>
                <a:ea typeface="Arial"/>
              </a:rPr>
              <a:t>or role to the survey’s purpose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Highlight personal/professional </a:t>
            </a:r>
            <a:r>
              <a:rPr lang="en-US" sz="1800" b="1" strike="noStrike" spc="-1" dirty="0">
                <a:solidFill>
                  <a:schemeClr val="dk1"/>
                </a:solidFill>
                <a:latin typeface="Arial"/>
                <a:ea typeface="Arial"/>
              </a:rPr>
              <a:t>benefits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If applicable, mention </a:t>
            </a:r>
            <a:r>
              <a:rPr lang="en-US" sz="1800" b="1" strike="noStrike" spc="-1" dirty="0">
                <a:solidFill>
                  <a:schemeClr val="dk1"/>
                </a:solidFill>
                <a:latin typeface="Arial"/>
                <a:ea typeface="Arial"/>
              </a:rPr>
              <a:t>incentives</a:t>
            </a:r>
            <a:endParaRPr lang="en-US"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Ensure that </a:t>
            </a:r>
            <a:r>
              <a:rPr lang="en-US" sz="1800" b="1" strike="noStrike" spc="-1" dirty="0">
                <a:solidFill>
                  <a:schemeClr val="dk1"/>
                </a:solidFill>
                <a:latin typeface="Arial"/>
                <a:ea typeface="Arial"/>
              </a:rPr>
              <a:t>data protection regulations </a:t>
            </a:r>
            <a:r>
              <a:rPr lang="en-US" sz="1800" b="0" strike="noStrike" spc="-1" dirty="0">
                <a:solidFill>
                  <a:schemeClr val="dk1"/>
                </a:solidFill>
                <a:latin typeface="Arial"/>
                <a:ea typeface="Arial"/>
              </a:rPr>
              <a:t>are followed and responses are kept confidential</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pic>
        <p:nvPicPr>
          <p:cNvPr id="1147" name="Grafik 7" descr="An email Invitation for the „Hackit!“ hackathon with the picture of a kitten sniffing some roses attached. The e-mail reads: „Dear Alice, My name is Jack Johnson. I am a researcher at the Institute of Hackathon Studies and I’m contacting you regarding your participation in the „Hackit!“ hackathon from April 3 to 5 2021. Together with the organizers of „Hackit!“, I study events like the „Hackit!“ hackathon to support rapid sustainable innovation and provide guidance for future organizers, mentors, and participants. We’d like to ask you a few questions about your experience during the „Hackit!“ hackathon through a short (10 min) survey. In order to participate you must be 18 years of age or older. Your participation is completely voluntary. All survey responses will be deidentified, and we will keep your answers confidential. There is no compensation for participating. The survey is available at: [survey link]. The survey form closes on Sunday, August 9. Feel free to contact me at jack.johnson@hackinstitute.org if you have any questions about the study. Me and my cat are looking forward to your answers, and thank you for your time and help! With kind regards, Jack Johnson, Assistant Professor, Institute of Hackathon Studies. If you do not want to participate in this survey and don’t want to receive any more invitations, please click the following link: [opt-out link].“"/>
          <p:cNvPicPr/>
          <p:nvPr/>
        </p:nvPicPr>
        <p:blipFill>
          <a:blip r:embed="rId6"/>
          <a:stretch/>
        </p:blipFill>
        <p:spPr>
          <a:xfrm>
            <a:off x="6517440" y="1476360"/>
            <a:ext cx="5328720" cy="4525200"/>
          </a:xfrm>
          <a:prstGeom prst="rect">
            <a:avLst/>
          </a:prstGeom>
          <a:noFill/>
          <a:ln w="0">
            <a:noFill/>
          </a:ln>
        </p:spPr>
      </p:pic>
      <p:sp>
        <p:nvSpPr>
          <p:cNvPr id="12" name="Textfeld 11" descr="Image source">
            <a:extLst>
              <a:ext uri="{FF2B5EF4-FFF2-40B4-BE49-F238E27FC236}">
                <a16:creationId xmlns:a16="http://schemas.microsoft.com/office/drawing/2014/main" id="{D1ACBD88-7B7F-473B-8BDD-84B2781E31E4}"/>
              </a:ext>
            </a:extLst>
          </p:cNvPr>
          <p:cNvSpPr txBox="1"/>
          <p:nvPr/>
        </p:nvSpPr>
        <p:spPr>
          <a:xfrm>
            <a:off x="6517440" y="5906735"/>
            <a:ext cx="5328720" cy="307777"/>
          </a:xfrm>
          <a:prstGeom prst="rect">
            <a:avLst/>
          </a:prstGeom>
          <a:noFill/>
        </p:spPr>
        <p:txBody>
          <a:bodyPr wrap="square">
            <a:spAutoFit/>
          </a:bodyPr>
          <a:lstStyle/>
          <a:p>
            <a:r>
              <a:rPr lang="en-US" sz="700" dirty="0" err="1">
                <a:solidFill>
                  <a:schemeClr val="bg1">
                    <a:lumMod val="75000"/>
                  </a:schemeClr>
                </a:solidFill>
                <a:latin typeface="Arial" panose="020B0604020202020204" pitchFamily="34" charset="0"/>
                <a:cs typeface="Arial" panose="020B0604020202020204" pitchFamily="34" charset="0"/>
              </a:rPr>
              <a:t>Chounta</a:t>
            </a:r>
            <a:r>
              <a:rPr lang="en-US" sz="700" dirty="0">
                <a:solidFill>
                  <a:schemeClr val="bg1">
                    <a:lumMod val="75000"/>
                  </a:schemeClr>
                </a:solidFill>
                <a:latin typeface="Arial" panose="020B0604020202020204" pitchFamily="34" charset="0"/>
                <a:cs typeface="Arial" panose="020B0604020202020204" pitchFamily="34" charset="0"/>
              </a:rPr>
              <a:t>, I.-A., &amp; Nolte, A. (2022). </a:t>
            </a:r>
            <a:r>
              <a:rPr lang="en-US" sz="700" i="1" dirty="0">
                <a:solidFill>
                  <a:schemeClr val="bg1">
                    <a:lumMod val="75000"/>
                  </a:schemeClr>
                </a:solidFill>
                <a:latin typeface="Arial" panose="020B0604020202020204" pitchFamily="34" charset="0"/>
                <a:cs typeface="Arial" panose="020B0604020202020204" pitchFamily="34" charset="0"/>
              </a:rPr>
              <a:t>[Title of specific figure if known]</a:t>
            </a:r>
            <a:r>
              <a:rPr lang="en-US" sz="700" dirty="0">
                <a:solidFill>
                  <a:schemeClr val="bg1">
                    <a:lumMod val="75000"/>
                  </a:schemeClr>
                </a:solidFill>
                <a:latin typeface="Arial" panose="020B0604020202020204" pitchFamily="34" charset="0"/>
                <a:cs typeface="Arial" panose="020B0604020202020204" pitchFamily="34" charset="0"/>
              </a:rPr>
              <a:t> (Figure X) in: </a:t>
            </a:r>
            <a:r>
              <a:rPr lang="en-US" sz="700" i="1" dirty="0">
                <a:solidFill>
                  <a:schemeClr val="bg1">
                    <a:lumMod val="75000"/>
                  </a:schemeClr>
                </a:solidFill>
                <a:latin typeface="Arial" panose="020B0604020202020204" pitchFamily="34" charset="0"/>
                <a:cs typeface="Arial" panose="020B0604020202020204" pitchFamily="34" charset="0"/>
              </a:rPr>
              <a:t>The CAT Effect: Exploring the Impact of Casual Affective Triggers on Online Surveys’ Response Rates</a:t>
            </a:r>
            <a:r>
              <a:rPr lang="en-US" sz="700" dirty="0">
                <a:solidFill>
                  <a:schemeClr val="bg1">
                    <a:lumMod val="75000"/>
                  </a:schemeClr>
                </a:solidFill>
                <a:latin typeface="Arial" panose="020B0604020202020204" pitchFamily="34" charset="0"/>
                <a:cs typeface="Arial" panose="020B0604020202020204" pitchFamily="34" charset="0"/>
              </a:rPr>
              <a:t>, Proceedings of CHI ’22. ACM. https://doi.org/10.1145/3491102.3517481</a:t>
            </a:r>
          </a:p>
        </p:txBody>
      </p:sp>
      <p:sp>
        <p:nvSpPr>
          <p:cNvPr id="1148" name="Textfeld 12"/>
          <p:cNvSpPr/>
          <p:nvPr/>
        </p:nvSpPr>
        <p:spPr>
          <a:xfrm>
            <a:off x="6517440" y="6209860"/>
            <a:ext cx="38894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u="sng" strike="noStrike" spc="-1" dirty="0" err="1">
                <a:solidFill>
                  <a:schemeClr val="dk1"/>
                </a:solidFill>
                <a:uFillTx/>
                <a:latin typeface="Arial"/>
                <a:ea typeface="Arial"/>
                <a:hlinkClick r:id="rId7"/>
              </a:rPr>
              <a:t>Chounta</a:t>
            </a:r>
            <a:r>
              <a:rPr lang="en-US" sz="1800" b="0" u="sng" strike="noStrike" spc="-1" dirty="0">
                <a:solidFill>
                  <a:schemeClr val="dk1"/>
                </a:solidFill>
                <a:uFillTx/>
                <a:latin typeface="Arial"/>
                <a:ea typeface="Arial"/>
                <a:hlinkClick r:id="rId7"/>
              </a:rPr>
              <a:t> &amp; Nolte (2022)</a:t>
            </a: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4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15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151"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23019EEA-E447-4F81-80EC-35D2948D3E43}" type="slidenum">
              <a:rPr lang="en-US" sz="1200" b="0" strike="noStrike" spc="-1" smtClean="0">
                <a:solidFill>
                  <a:schemeClr val="lt1">
                    <a:lumMod val="50000"/>
                  </a:schemeClr>
                </a:solidFill>
              </a:rPr>
              <a:t>64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3A0628A5-488E-4EA0-B87D-C3540840417A}"/>
              </a:ext>
            </a:extLst>
          </p:cNvPr>
          <p:cNvSpPr>
            <a:spLocks noGrp="1"/>
          </p:cNvSpPr>
          <p:nvPr>
            <p:ph type="title"/>
          </p:nvPr>
        </p:nvSpPr>
        <p:spPr>
          <a:xfrm>
            <a:off x="408600" y="270720"/>
            <a:ext cx="3205600" cy="560880"/>
          </a:xfrm>
        </p:spPr>
        <p:txBody>
          <a:bodyPr/>
          <a:lstStyle/>
          <a:p>
            <a:r>
              <a:rPr lang="en-US" sz="2400" dirty="0">
                <a:solidFill>
                  <a:schemeClr val="bg1"/>
                </a:solidFill>
                <a:latin typeface="Arial" panose="020B0604020202020204" pitchFamily="34" charset="0"/>
                <a:cs typeface="Arial" panose="020B0604020202020204" pitchFamily="34" charset="0"/>
              </a:rPr>
              <a:t>Perceived Relevance</a:t>
            </a:r>
          </a:p>
        </p:txBody>
      </p:sp>
      <p:pic>
        <p:nvPicPr>
          <p:cNvPr id="1153"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154" name="Rechteck 6"/>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Reminder</a:t>
            </a:r>
            <a:endParaRPr lang="en-US" sz="2800" b="0" strike="noStrike" spc="-1" dirty="0">
              <a:solidFill>
                <a:srgbClr val="000000"/>
              </a:solidFill>
              <a:latin typeface="Calibri"/>
            </a:endParaRPr>
          </a:p>
        </p:txBody>
      </p:sp>
      <p:sp>
        <p:nvSpPr>
          <p:cNvPr id="1155" name="Textfeld 1"/>
          <p:cNvSpPr/>
          <p:nvPr/>
        </p:nvSpPr>
        <p:spPr>
          <a:xfrm>
            <a:off x="479520" y="1989000"/>
            <a:ext cx="6839280" cy="44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What should go inside?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Recognize that the recipient may have seen the earlier invitation but </a:t>
            </a:r>
            <a:r>
              <a:rPr lang="en-US" sz="1800" b="1" strike="noStrike" spc="-1" dirty="0">
                <a:solidFill>
                  <a:schemeClr val="dk1"/>
                </a:solidFill>
                <a:latin typeface="Arial"/>
                <a:ea typeface="Arial"/>
              </a:rPr>
              <a:t>not had time </a:t>
            </a:r>
            <a:r>
              <a:rPr lang="en-US" sz="1800" b="0" strike="noStrike" spc="-1" dirty="0">
                <a:solidFill>
                  <a:schemeClr val="dk1"/>
                </a:solidFill>
                <a:latin typeface="Arial"/>
                <a:ea typeface="Arial"/>
              </a:rPr>
              <a:t>to respond.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Remind participants of the </a:t>
            </a:r>
            <a:r>
              <a:rPr lang="en-US" sz="1800" b="1" strike="noStrike" spc="-1" dirty="0">
                <a:solidFill>
                  <a:schemeClr val="dk1"/>
                </a:solidFill>
                <a:latin typeface="Arial"/>
                <a:ea typeface="Arial"/>
              </a:rPr>
              <a:t>purpose</a:t>
            </a:r>
            <a:r>
              <a:rPr lang="en-US" sz="1800" b="0" strike="noStrike" spc="-1" dirty="0">
                <a:solidFill>
                  <a:schemeClr val="dk1"/>
                </a:solidFill>
                <a:latin typeface="Arial"/>
                <a:ea typeface="Arial"/>
              </a:rPr>
              <a:t> of the survey and its </a:t>
            </a:r>
            <a:r>
              <a:rPr lang="en-US" sz="1800" b="1" strike="noStrike" spc="-1" dirty="0">
                <a:solidFill>
                  <a:schemeClr val="dk1"/>
                </a:solidFill>
                <a:latin typeface="Arial"/>
                <a:ea typeface="Arial"/>
              </a:rPr>
              <a:t>relevance to them</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Include the </a:t>
            </a:r>
            <a:r>
              <a:rPr lang="en-US" sz="1800" b="1" strike="noStrike" spc="-1" dirty="0">
                <a:solidFill>
                  <a:schemeClr val="dk1"/>
                </a:solidFill>
                <a:latin typeface="Arial"/>
                <a:ea typeface="Arial"/>
              </a:rPr>
              <a:t>survey link </a:t>
            </a:r>
            <a:r>
              <a:rPr lang="en-US" sz="1800" b="0" strike="noStrike" spc="-1" dirty="0">
                <a:solidFill>
                  <a:schemeClr val="dk1"/>
                </a:solidFill>
                <a:latin typeface="Arial"/>
                <a:ea typeface="Arial"/>
              </a:rPr>
              <a:t>prominently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Create a </a:t>
            </a:r>
            <a:r>
              <a:rPr lang="en-US" sz="1800" b="1" strike="noStrike" spc="-1" dirty="0">
                <a:solidFill>
                  <a:schemeClr val="dk1"/>
                </a:solidFill>
                <a:latin typeface="Arial"/>
                <a:ea typeface="Arial"/>
              </a:rPr>
              <a:t>sense of urgency </a:t>
            </a:r>
            <a:r>
              <a:rPr lang="en-US" sz="1800" b="0" strike="noStrike" spc="-1" dirty="0">
                <a:solidFill>
                  <a:schemeClr val="dk1"/>
                </a:solidFill>
                <a:latin typeface="Arial"/>
                <a:ea typeface="Arial"/>
              </a:rPr>
              <a:t>by specifying the survey’s closing date (last reminder only!)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If offering an </a:t>
            </a:r>
            <a:r>
              <a:rPr lang="en-US" sz="1800" b="1" strike="noStrike" spc="-1" dirty="0">
                <a:solidFill>
                  <a:schemeClr val="dk1"/>
                </a:solidFill>
                <a:latin typeface="Arial"/>
                <a:ea typeface="Arial"/>
              </a:rPr>
              <a:t>incentive</a:t>
            </a:r>
            <a:r>
              <a:rPr lang="en-US" sz="1800" b="0" strike="noStrike" spc="-1" dirty="0">
                <a:solidFill>
                  <a:schemeClr val="dk1"/>
                </a:solidFill>
                <a:latin typeface="Arial"/>
                <a:ea typeface="Arial"/>
              </a:rPr>
              <a:t>, remind participants of the reward and how to claim it.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Provide an </a:t>
            </a:r>
            <a:r>
              <a:rPr lang="en-US" sz="1800" b="1" strike="noStrike" spc="-1" dirty="0">
                <a:solidFill>
                  <a:schemeClr val="dk1"/>
                </a:solidFill>
                <a:latin typeface="Arial"/>
                <a:ea typeface="Arial"/>
              </a:rPr>
              <a:t>email or phone number </a:t>
            </a:r>
            <a:r>
              <a:rPr lang="en-US" sz="1800" b="0" strike="noStrike" spc="-1" dirty="0">
                <a:solidFill>
                  <a:schemeClr val="dk1"/>
                </a:solidFill>
                <a:latin typeface="Arial"/>
                <a:ea typeface="Arial"/>
              </a:rPr>
              <a:t>for participants who have questions or encounter technical issues</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pic>
        <p:nvPicPr>
          <p:cNvPr id="1156" name="Grafik 10" descr="A baby dog looking at the camera with text at the bottom and the top of the picture  saying: „Have you taken the survey yet?“"/>
          <p:cNvPicPr/>
          <p:nvPr/>
        </p:nvPicPr>
        <p:blipFill>
          <a:blip r:embed="rId6"/>
          <a:stretch/>
        </p:blipFill>
        <p:spPr>
          <a:xfrm>
            <a:off x="7536240" y="1832760"/>
            <a:ext cx="3837240" cy="3837240"/>
          </a:xfrm>
          <a:prstGeom prst="rect">
            <a:avLst/>
          </a:prstGeom>
          <a:noFill/>
          <a:ln w="0">
            <a:noFill/>
          </a:ln>
        </p:spPr>
      </p:pic>
      <p:sp>
        <p:nvSpPr>
          <p:cNvPr id="11" name="Textfeld 10" descr="Image source">
            <a:extLst>
              <a:ext uri="{FF2B5EF4-FFF2-40B4-BE49-F238E27FC236}">
                <a16:creationId xmlns:a16="http://schemas.microsoft.com/office/drawing/2014/main" id="{C515C688-EB63-4F8B-A1B7-DFC21E1AB918}"/>
              </a:ext>
            </a:extLst>
          </p:cNvPr>
          <p:cNvSpPr txBox="1"/>
          <p:nvPr/>
        </p:nvSpPr>
        <p:spPr>
          <a:xfrm>
            <a:off x="7442791" y="5671993"/>
            <a:ext cx="3951955"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@grpcio (2018) Have taken the survey yet? Meme captured using puppy-meme.com.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https://x.com/grpcio/status/1032398676508008448</a:t>
            </a:r>
            <a:r>
              <a:rPr lang="en-US" sz="700" dirty="0">
                <a:solidFill>
                  <a:schemeClr val="bg1">
                    <a:lumMod val="75000"/>
                  </a:schemeClr>
                </a:solidFill>
                <a:latin typeface="Arial" panose="020B0604020202020204" pitchFamily="34" charset="0"/>
                <a:cs typeface="Arial" panose="020B0604020202020204" pitchFamily="34" charset="0"/>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158"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159" name="PlaceHolder 1"/>
          <p:cNvSpPr>
            <a:spLocks noGrp="1"/>
          </p:cNvSpPr>
          <p:nvPr>
            <p:ph type="sldNum" idx="18"/>
          </p:nvPr>
        </p:nvSpPr>
        <p:spPr>
          <a:xfrm>
            <a:off x="8984176" y="6415403"/>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50337B2-639D-4E0D-AA9E-4BD9566C33F9}" type="slidenum">
              <a:rPr lang="en-US" sz="1200" b="0" strike="noStrike" spc="-1" smtClean="0">
                <a:solidFill>
                  <a:schemeClr val="lt1">
                    <a:lumMod val="50000"/>
                  </a:schemeClr>
                </a:solidFill>
              </a:rPr>
              <a:t>65</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45E9B198-9B6E-4F56-A2A4-37D6E30BEEF9}"/>
              </a:ext>
            </a:extLst>
          </p:cNvPr>
          <p:cNvSpPr>
            <a:spLocks noGrp="1"/>
          </p:cNvSpPr>
          <p:nvPr>
            <p:ph type="title"/>
          </p:nvPr>
        </p:nvSpPr>
        <p:spPr>
          <a:xfrm>
            <a:off x="319920" y="137880"/>
            <a:ext cx="3317360" cy="642240"/>
          </a:xfrm>
        </p:spPr>
        <p:txBody>
          <a:bodyPr/>
          <a:lstStyle/>
          <a:p>
            <a:r>
              <a:rPr lang="en-US" sz="2400" dirty="0">
                <a:solidFill>
                  <a:schemeClr val="bg1"/>
                </a:solidFill>
                <a:latin typeface="Arial" panose="020B0604020202020204" pitchFamily="34" charset="0"/>
                <a:cs typeface="Arial" panose="020B0604020202020204" pitchFamily="34" charset="0"/>
              </a:rPr>
              <a:t>Perceived Relevance</a:t>
            </a:r>
          </a:p>
        </p:txBody>
      </p:sp>
      <p:sp>
        <p:nvSpPr>
          <p:cNvPr id="1162" name="Rechteck 6"/>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Example</a:t>
            </a:r>
            <a:endParaRPr lang="en-US" sz="2800" b="0" strike="noStrike" spc="-1" dirty="0">
              <a:solidFill>
                <a:srgbClr val="000000"/>
              </a:solidFill>
              <a:latin typeface="Calibri"/>
            </a:endParaRPr>
          </a:p>
        </p:txBody>
      </p:sp>
      <p:grpSp>
        <p:nvGrpSpPr>
          <p:cNvPr id="3" name="Gruppieren 2" descr="Example of a reminder e-mail for the Nacaps-survey. It reads: „Dear Ms de Vogel, about a month ago you received an invitation to participate in the follow-up survey of the National Academics Panel Study (Nacaps). Today we would like to cordially invite you again to participate in the survey. If you have already started the survey but not yet had the opportunity to complete it we would thank you for answering the remaining questions within the next few days. The following individualised link leads you directly to the current survey. (Link) If you are prompted to enter a password, please use the following: tester9. The survey will take 20 to 30 minutes depending on the current situation. AS a token of our thanks, we will be holding a raffle among all participants in summer 2021. The latest smartphone Fairphone 3+, two BOSE „TV-Speaker“ (Soundbar) and ten „Wunschgutscheine“ worth each 50.00 Euro. We can only picture the different life situations and careers in a meaningful way if as many people as possible take part in the follow-up survey. If you have completed, interrupted or quit your doctorate in the meantime, we would still ask you to participate. Your participation is of course voluntary and all legal requirements of data protection will be adhered to. The anonymised data will not allow identifying you as a person. You agree to participate in the survey by explicitly accepting the data protection conditions. The data protection conditions can be found via the link on the homepage of the survey. You can also revoke your participation in the study at a later date. In this case, please send back this personalised e-mail with the remark „revocation“. By the way: results of the Germany-wide survey can be found on our homepage www.nacaps-datenportal.de. If you have any questions, comments or would like to make changes to your contact data, please do not hesitate to contact our project team member: Carola Teichmann, Tel. +49511450670-146, E-Mail: nacaps@dhzw.eu. Thank you very much in advance for your cooperation and support! Yours sincerely, Dr. Kolja Briedis and Dr. Antje Wegner.“">
            <a:extLst>
              <a:ext uri="{FF2B5EF4-FFF2-40B4-BE49-F238E27FC236}">
                <a16:creationId xmlns:a16="http://schemas.microsoft.com/office/drawing/2014/main" id="{E863B157-E5BD-4E3F-A3E5-A211CD3C340A}"/>
              </a:ext>
            </a:extLst>
          </p:cNvPr>
          <p:cNvGrpSpPr/>
          <p:nvPr/>
        </p:nvGrpSpPr>
        <p:grpSpPr>
          <a:xfrm>
            <a:off x="2101996" y="723600"/>
            <a:ext cx="9092384" cy="6034320"/>
            <a:chOff x="1798560" y="-133826"/>
            <a:chExt cx="9092384" cy="6034320"/>
          </a:xfrm>
        </p:grpSpPr>
        <p:pic>
          <p:nvPicPr>
            <p:cNvPr id="1161"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pic>
          <p:nvPicPr>
            <p:cNvPr id="1163" name="Grafik 5" descr="Example of a reminder e-mail for the Nacaps-survey. It reads: „Dear Ms de Vogel, about a month ago you received an invitation to participate in the follow-up survey of the National Academics Panel Study (Nacaps). Today we would like to cordially invite you again to participate in the survey. If you have already started the survey but not yet had the opportunity to complete it we would thank you for answering the remaining questions within the next few days. The following individualised link leads you directly to the current survey. (Link) If you are prompted to enter a password, please use the following: tester9. The survey will take 20 to 30 minutes depending on the current situation. AS a token of our thanks, we will be holding a raffle among all participants in summer 2021. The latest smartphone Fairphone 3+, two BOSE „TV-Speaker“ (Soundbar) and ten „Wunschgutscheine“ worth each 50.00 Euro. We can only picture the different life situations and careers in a meaningful way if as many people as possible take part in the follow-up survey. If you have completed, interrupted or quit your doctorate in the meantime, we would still ask you to participate. Your participation is of course voluntary and all legal requirements of data protection will be adhered to. The anonymised data will not allow identifying you as a person. You agree to participate in the survey by explicitly accepting the data protection conditions. The data protection conditions can be found via the link on the homepage of the survey. You can also revoke your participation in the study at a later date. In this case, please send back this personalised e-mail with the remark „revocation“. By the way: results of the Germany-wide survey can be found on our homepage www.nacaps-datenportal.de. If you have any questions, comments or would like to make changes to your contact data, please do not hesitate to contact our project team member: Carola Teichmann, Tel. +49511450670-146, E-Mail: nacaps@dhzw.eu. Thank you very much in advance for your cooperation and support! Yours sincerely, Dr. Kolja Briedis and Dr. Antje Wegner.“"/>
            <p:cNvPicPr/>
            <p:nvPr/>
          </p:nvPicPr>
          <p:blipFill>
            <a:blip r:embed="rId6"/>
            <a:stretch/>
          </p:blipFill>
          <p:spPr>
            <a:xfrm>
              <a:off x="1798560" y="1107797"/>
              <a:ext cx="9086760" cy="4771080"/>
            </a:xfrm>
            <a:prstGeom prst="rect">
              <a:avLst/>
            </a:prstGeom>
            <a:noFill/>
            <a:ln w="0">
              <a:solidFill>
                <a:srgbClr val="FFFFFF"/>
              </a:solidFill>
            </a:ln>
          </p:spPr>
        </p:pic>
        <p:pic>
          <p:nvPicPr>
            <p:cNvPr id="1164" name="Grafik 10" descr="Example of a reminder e-mail showing the subject line and sender adress. This is a reminder e-mail for the Nacaps-survey. "/>
            <p:cNvPicPr/>
            <p:nvPr/>
          </p:nvPicPr>
          <p:blipFill>
            <a:blip r:embed="rId7"/>
            <a:stretch/>
          </p:blipFill>
          <p:spPr>
            <a:xfrm>
              <a:off x="1827360" y="-133826"/>
              <a:ext cx="9057960" cy="1217880"/>
            </a:xfrm>
            <a:prstGeom prst="rect">
              <a:avLst/>
            </a:prstGeom>
            <a:noFill/>
            <a:ln w="0">
              <a:noFill/>
            </a:ln>
          </p:spPr>
        </p:pic>
        <p:sp>
          <p:nvSpPr>
            <p:cNvPr id="1165" name="Rechteck 13"/>
            <p:cNvSpPr/>
            <p:nvPr/>
          </p:nvSpPr>
          <p:spPr>
            <a:xfrm>
              <a:off x="1836944" y="-133826"/>
              <a:ext cx="9054000" cy="603432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16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168" name="PlaceHolder 1">
            <a:extLst>
              <a:ext uri="{C183D7F6-B498-43B3-948B-1728B52AA6E4}">
                <adec:decorative xmlns:adec="http://schemas.microsoft.com/office/drawing/2017/decorative" val="1"/>
              </a:ext>
            </a:extLst>
          </p:cNvPr>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8D312AC-97E9-41AE-A80B-ADF1929B24AE}" type="slidenum">
              <a:rPr lang="en-US" sz="1200" b="0" strike="noStrike" spc="-1" smtClean="0">
                <a:solidFill>
                  <a:schemeClr val="lt1">
                    <a:lumMod val="50000"/>
                  </a:schemeClr>
                </a:solidFill>
              </a:rPr>
              <a:t>66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7A774489-B2C9-44E8-B930-6E21C1EF4DEC}"/>
              </a:ext>
            </a:extLst>
          </p:cNvPr>
          <p:cNvSpPr>
            <a:spLocks noGrp="1"/>
          </p:cNvSpPr>
          <p:nvPr>
            <p:ph type="title"/>
          </p:nvPr>
        </p:nvSpPr>
        <p:spPr>
          <a:xfrm>
            <a:off x="203979" y="55461"/>
            <a:ext cx="4576743" cy="800820"/>
          </a:xfrm>
        </p:spPr>
        <p:txBody>
          <a:bodyPr/>
          <a:lstStyle/>
          <a:p>
            <a:r>
              <a:rPr lang="en-US" sz="2400" dirty="0">
                <a:solidFill>
                  <a:schemeClr val="bg1"/>
                </a:solidFill>
                <a:latin typeface="Arial" panose="020B0604020202020204" pitchFamily="34" charset="0"/>
                <a:cs typeface="Arial" panose="020B0604020202020204" pitchFamily="34" charset="0"/>
              </a:rPr>
              <a:t>Perceived Relevance</a:t>
            </a:r>
          </a:p>
        </p:txBody>
      </p:sp>
      <p:pic>
        <p:nvPicPr>
          <p:cNvPr id="1170"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171" name="Rechteck 6"/>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Invitation and Reminder Timing</a:t>
            </a:r>
            <a:endParaRPr lang="en-US" sz="2800" b="0" strike="noStrike" spc="-1" dirty="0">
              <a:solidFill>
                <a:srgbClr val="000000"/>
              </a:solidFill>
              <a:latin typeface="Calibri"/>
            </a:endParaRPr>
          </a:p>
        </p:txBody>
      </p:sp>
      <p:sp>
        <p:nvSpPr>
          <p:cNvPr id="1172" name="Textfeld 1"/>
          <p:cNvSpPr/>
          <p:nvPr/>
        </p:nvSpPr>
        <p:spPr>
          <a:xfrm>
            <a:off x="551520" y="1917000"/>
            <a:ext cx="7487280" cy="998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What to send?</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173" name="Textfeld 10"/>
          <p:cNvSpPr/>
          <p:nvPr/>
        </p:nvSpPr>
        <p:spPr>
          <a:xfrm>
            <a:off x="551520" y="2349000"/>
            <a:ext cx="3886920" cy="396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Send </a:t>
            </a:r>
            <a:r>
              <a:rPr lang="en-US" sz="1800" b="1" strike="noStrike" spc="-1" dirty="0">
                <a:solidFill>
                  <a:schemeClr val="dk1"/>
                </a:solidFill>
                <a:latin typeface="Arial"/>
                <a:ea typeface="Arial"/>
              </a:rPr>
              <a:t>2-3 reminders</a:t>
            </a:r>
            <a:r>
              <a:rPr lang="en-US" sz="1800" b="0" strike="noStrike" spc="-1" dirty="0">
                <a:solidFill>
                  <a:schemeClr val="dk1"/>
                </a:solidFill>
                <a:latin typeface="Arial"/>
                <a:ea typeface="Arial"/>
              </a:rPr>
              <a:t> for most surveys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Space </a:t>
            </a:r>
            <a:r>
              <a:rPr lang="en-US" sz="1800" b="0" strike="noStrike" spc="-1" dirty="0">
                <a:solidFill>
                  <a:schemeClr val="dk1"/>
                </a:solidFill>
                <a:latin typeface="Arial"/>
                <a:ea typeface="Arial"/>
              </a:rPr>
              <a:t>invitation and reminder appropriately to balance encouragement and avoid annoyance</a:t>
            </a:r>
            <a:endParaRPr lang="en-US" sz="1800" b="0" strike="noStrike" spc="-1" dirty="0">
              <a:solidFill>
                <a:srgbClr val="000000"/>
              </a:solidFill>
              <a:latin typeface="Calibri"/>
            </a:endParaRPr>
          </a:p>
          <a:p>
            <a:pPr marL="743040" lvl="1" indent="-285840" defTabSz="914400">
              <a:lnSpc>
                <a:spcPct val="100000"/>
              </a:lnSpc>
              <a:spcAft>
                <a:spcPts val="601"/>
              </a:spcAft>
              <a:buClr>
                <a:srgbClr val="000000"/>
              </a:buClr>
              <a:buFont typeface="Courier New"/>
              <a:buChar char="o"/>
            </a:pPr>
            <a:r>
              <a:rPr lang="en-US" sz="1800" b="1" strike="noStrike" spc="-1" dirty="0">
                <a:solidFill>
                  <a:schemeClr val="dk1"/>
                </a:solidFill>
                <a:latin typeface="Arial"/>
                <a:ea typeface="Arial"/>
              </a:rPr>
              <a:t>First Reminder: </a:t>
            </a:r>
            <a:r>
              <a:rPr lang="en-US" sz="1800" b="0" strike="noStrike" spc="-1" dirty="0">
                <a:solidFill>
                  <a:schemeClr val="dk1"/>
                </a:solidFill>
                <a:latin typeface="Arial"/>
                <a:ea typeface="Arial"/>
              </a:rPr>
              <a:t>3-5 days after the initial invitation.</a:t>
            </a:r>
            <a:endParaRPr lang="en-US" sz="1800" b="0" strike="noStrike" spc="-1" dirty="0">
              <a:solidFill>
                <a:srgbClr val="000000"/>
              </a:solidFill>
              <a:latin typeface="Calibri"/>
            </a:endParaRPr>
          </a:p>
          <a:p>
            <a:pPr marL="743040" lvl="1" indent="-285840" defTabSz="914400">
              <a:lnSpc>
                <a:spcPct val="100000"/>
              </a:lnSpc>
              <a:spcAft>
                <a:spcPts val="601"/>
              </a:spcAft>
              <a:buClr>
                <a:srgbClr val="000000"/>
              </a:buClr>
              <a:buFont typeface="Courier New"/>
              <a:buChar char="o"/>
            </a:pPr>
            <a:r>
              <a:rPr lang="en-US" sz="1800" b="1" strike="noStrike" spc="-1" dirty="0">
                <a:solidFill>
                  <a:schemeClr val="dk1"/>
                </a:solidFill>
                <a:latin typeface="Arial"/>
                <a:ea typeface="Arial"/>
              </a:rPr>
              <a:t>Second Reminder: </a:t>
            </a:r>
            <a:r>
              <a:rPr lang="en-US" sz="1800" b="0" strike="noStrike" spc="-1" dirty="0">
                <a:solidFill>
                  <a:schemeClr val="dk1"/>
                </a:solidFill>
                <a:latin typeface="Arial"/>
                <a:ea typeface="Arial"/>
              </a:rPr>
              <a:t>7-10 days after the first reminder.</a:t>
            </a:r>
            <a:endParaRPr lang="en-US" sz="1800" b="0" strike="noStrike" spc="-1" dirty="0">
              <a:solidFill>
                <a:srgbClr val="000000"/>
              </a:solidFill>
              <a:latin typeface="Calibri"/>
            </a:endParaRPr>
          </a:p>
          <a:p>
            <a:pPr marL="743040" lvl="1" indent="-285840" defTabSz="914400">
              <a:lnSpc>
                <a:spcPct val="100000"/>
              </a:lnSpc>
              <a:spcAft>
                <a:spcPts val="601"/>
              </a:spcAft>
              <a:buClr>
                <a:srgbClr val="000000"/>
              </a:buClr>
              <a:buFont typeface="Courier New"/>
              <a:buChar char="o"/>
            </a:pPr>
            <a:r>
              <a:rPr lang="en-US" sz="1800" b="1" strike="noStrike" spc="-1" dirty="0">
                <a:solidFill>
                  <a:schemeClr val="dk1"/>
                </a:solidFill>
                <a:latin typeface="Arial"/>
                <a:ea typeface="Arial"/>
              </a:rPr>
              <a:t>Final Reminder: </a:t>
            </a:r>
            <a:r>
              <a:rPr lang="en-US" sz="1800" b="0" strike="noStrike" spc="-1" dirty="0">
                <a:solidFill>
                  <a:schemeClr val="dk1"/>
                </a:solidFill>
                <a:latin typeface="Arial"/>
                <a:ea typeface="Arial"/>
              </a:rPr>
              <a:t>1-3 days before the survey deadline; state deadline</a:t>
            </a:r>
            <a:endParaRPr lang="en-US" sz="1800" b="0" strike="noStrike" spc="-1" dirty="0">
              <a:solidFill>
                <a:srgbClr val="000000"/>
              </a:solidFill>
              <a:latin typeface="Calibri"/>
            </a:endParaRPr>
          </a:p>
        </p:txBody>
      </p:sp>
      <p:grpSp>
        <p:nvGrpSpPr>
          <p:cNvPr id="3" name="Gruppieren 2" descr="Diagram showing the responses in the DZHW PhD Graduate Panel 2014 over time, Wave 2. The left y-axis measures the responses per day in steps of 100 up to 1000, these are marked with a solid blue line. The right y-axis measures the cumulative responses going in steps of 1000 up to 6000, marked with a dotted light blue line. On the x-axis at the bottom the days of the field phase are depicted  going from 1 to 36, with the three reminders marked around days 10, 20, and 30. The diagram shows the highest response rate per day  on the first day, then gradually going down until the first reminder is send, going down again until the next reminder, and so on, while the cumulative responses go steadily up with little bumps right around the reminder marks. ">
            <a:extLst>
              <a:ext uri="{FF2B5EF4-FFF2-40B4-BE49-F238E27FC236}">
                <a16:creationId xmlns:a16="http://schemas.microsoft.com/office/drawing/2014/main" id="{759FA765-FCF2-4F88-9DE0-1B7E801A54BE}"/>
              </a:ext>
            </a:extLst>
          </p:cNvPr>
          <p:cNvGrpSpPr/>
          <p:nvPr/>
        </p:nvGrpSpPr>
        <p:grpSpPr>
          <a:xfrm>
            <a:off x="4928040" y="1889280"/>
            <a:ext cx="6265800" cy="4479625"/>
            <a:chOff x="4928040" y="1889280"/>
            <a:chExt cx="6265800" cy="4479625"/>
          </a:xfrm>
        </p:grpSpPr>
        <p:pic>
          <p:nvPicPr>
            <p:cNvPr id="1174" name="Grafik 5" descr="Diagram showing the responses in the DZHW PhD Graduate Panel 2014 over time, Wave 2. The left y-axis measures the responses per day in steps of 100 up to 1000, these are marked with a solid blue line. The right y-axis measures the cumulative responses going in steps of 1000 up to 6000, marked with a dotted light blue line. On the x-axis at the bottom the days of the field phase are depicted  going from 1 to 36, with the three reminders marked around days 10, 20, and 30. The diagram shows the highest response rate per day  on the first day, then gradually going down until the first reminder is send, going down again until the next reminder, and so on, while the cumulative responses go steadily up with little bumps right around the reminder marks. "/>
            <p:cNvPicPr/>
            <p:nvPr/>
          </p:nvPicPr>
          <p:blipFill>
            <a:blip r:embed="rId6"/>
            <a:stretch/>
          </p:blipFill>
          <p:spPr>
            <a:xfrm>
              <a:off x="4965120" y="1889280"/>
              <a:ext cx="6228720" cy="4142520"/>
            </a:xfrm>
            <a:prstGeom prst="rect">
              <a:avLst/>
            </a:prstGeom>
            <a:noFill/>
            <a:ln w="0">
              <a:solidFill>
                <a:srgbClr val="000000"/>
              </a:solidFill>
            </a:ln>
          </p:spPr>
        </p:pic>
        <p:sp>
          <p:nvSpPr>
            <p:cNvPr id="1175" name="Rechteck 12"/>
            <p:cNvSpPr/>
            <p:nvPr/>
          </p:nvSpPr>
          <p:spPr>
            <a:xfrm>
              <a:off x="6311880" y="2388600"/>
              <a:ext cx="1366560" cy="21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1</a:t>
              </a:r>
              <a:r>
                <a:rPr lang="en-US" sz="1400" b="0" strike="noStrike" spc="-1" baseline="30000" dirty="0">
                  <a:solidFill>
                    <a:schemeClr val="dk1"/>
                  </a:solidFill>
                  <a:latin typeface="Arial"/>
                  <a:ea typeface="Arial"/>
                </a:rPr>
                <a:t>st</a:t>
              </a:r>
              <a:r>
                <a:rPr lang="en-US" sz="1400" b="0" strike="noStrike" spc="-1" dirty="0">
                  <a:solidFill>
                    <a:schemeClr val="dk1"/>
                  </a:solidFill>
                  <a:latin typeface="Arial"/>
                  <a:ea typeface="Arial"/>
                </a:rPr>
                <a:t> reminder</a:t>
              </a:r>
              <a:endParaRPr lang="en-US" sz="1400" b="0" strike="noStrike" spc="-1" dirty="0">
                <a:solidFill>
                  <a:srgbClr val="000000"/>
                </a:solidFill>
                <a:latin typeface="Calibri"/>
              </a:endParaRPr>
            </a:p>
          </p:txBody>
        </p:sp>
        <p:sp>
          <p:nvSpPr>
            <p:cNvPr id="1176" name="Rechteck 13"/>
            <p:cNvSpPr/>
            <p:nvPr/>
          </p:nvSpPr>
          <p:spPr>
            <a:xfrm>
              <a:off x="7680240" y="2376720"/>
              <a:ext cx="1366560" cy="21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2</a:t>
              </a:r>
              <a:r>
                <a:rPr lang="en-US" sz="1400" b="0" strike="noStrike" spc="-1" baseline="30000" dirty="0">
                  <a:solidFill>
                    <a:schemeClr val="dk1"/>
                  </a:solidFill>
                  <a:latin typeface="Arial"/>
                  <a:ea typeface="Arial"/>
                </a:rPr>
                <a:t>nd</a:t>
              </a:r>
              <a:r>
                <a:rPr lang="en-US" sz="1400" b="0" strike="noStrike" spc="-1" dirty="0">
                  <a:solidFill>
                    <a:schemeClr val="dk1"/>
                  </a:solidFill>
                  <a:latin typeface="Arial"/>
                  <a:ea typeface="Arial"/>
                </a:rPr>
                <a:t> reminder</a:t>
              </a:r>
              <a:endParaRPr lang="en-US" sz="1400" b="0" strike="noStrike" spc="-1" dirty="0">
                <a:solidFill>
                  <a:srgbClr val="000000"/>
                </a:solidFill>
                <a:latin typeface="Calibri"/>
              </a:endParaRPr>
            </a:p>
          </p:txBody>
        </p:sp>
        <p:sp>
          <p:nvSpPr>
            <p:cNvPr id="1177" name="Rechteck 14"/>
            <p:cNvSpPr/>
            <p:nvPr/>
          </p:nvSpPr>
          <p:spPr>
            <a:xfrm>
              <a:off x="8889480" y="2376720"/>
              <a:ext cx="1366560" cy="21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3</a:t>
              </a:r>
              <a:r>
                <a:rPr lang="en-US" sz="1400" b="0" strike="noStrike" spc="-1" baseline="30000" dirty="0">
                  <a:solidFill>
                    <a:schemeClr val="dk1"/>
                  </a:solidFill>
                  <a:latin typeface="Arial"/>
                  <a:ea typeface="Arial"/>
                </a:rPr>
                <a:t>rd </a:t>
              </a:r>
              <a:r>
                <a:rPr lang="en-US" sz="1400" b="0" strike="noStrike" spc="-1" dirty="0">
                  <a:solidFill>
                    <a:schemeClr val="dk1"/>
                  </a:solidFill>
                  <a:latin typeface="Arial"/>
                  <a:ea typeface="Arial"/>
                </a:rPr>
                <a:t>reminder</a:t>
              </a:r>
              <a:endParaRPr lang="en-US" sz="1400" b="0" strike="noStrike" spc="-1" dirty="0">
                <a:solidFill>
                  <a:srgbClr val="000000"/>
                </a:solidFill>
                <a:latin typeface="Calibri"/>
              </a:endParaRPr>
            </a:p>
          </p:txBody>
        </p:sp>
        <p:sp>
          <p:nvSpPr>
            <p:cNvPr id="1178" name="Rechteck 15"/>
            <p:cNvSpPr/>
            <p:nvPr/>
          </p:nvSpPr>
          <p:spPr>
            <a:xfrm rot="16200000">
              <a:off x="4255560" y="3970800"/>
              <a:ext cx="1879200" cy="21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responses per day</a:t>
              </a:r>
              <a:endParaRPr lang="en-US" sz="1400" b="0" strike="noStrike" spc="-1" dirty="0">
                <a:solidFill>
                  <a:srgbClr val="000000"/>
                </a:solidFill>
                <a:latin typeface="Calibri"/>
              </a:endParaRPr>
            </a:p>
          </p:txBody>
        </p:sp>
        <p:sp>
          <p:nvSpPr>
            <p:cNvPr id="1179" name="Rechteck 16"/>
            <p:cNvSpPr/>
            <p:nvPr/>
          </p:nvSpPr>
          <p:spPr>
            <a:xfrm rot="16200000">
              <a:off x="9896400" y="4022280"/>
              <a:ext cx="2262600" cy="21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400" b="0" strike="noStrike" spc="-1" dirty="0">
                  <a:solidFill>
                    <a:schemeClr val="dk1"/>
                  </a:solidFill>
                  <a:latin typeface="Arial"/>
                  <a:ea typeface="Arial"/>
                </a:rPr>
                <a:t>cumulative responses </a:t>
              </a:r>
              <a:endParaRPr lang="en-US" sz="1400" b="0" strike="noStrike" spc="-1" dirty="0">
                <a:solidFill>
                  <a:srgbClr val="000000"/>
                </a:solidFill>
                <a:latin typeface="Calibri"/>
              </a:endParaRPr>
            </a:p>
          </p:txBody>
        </p:sp>
        <p:sp>
          <p:nvSpPr>
            <p:cNvPr id="1180" name="Rechteck 17"/>
            <p:cNvSpPr/>
            <p:nvPr/>
          </p:nvSpPr>
          <p:spPr>
            <a:xfrm>
              <a:off x="6888240" y="5733360"/>
              <a:ext cx="1398600" cy="21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050" b="0" strike="noStrike" spc="-1" dirty="0">
                  <a:solidFill>
                    <a:schemeClr val="dk1"/>
                  </a:solidFill>
                  <a:latin typeface="Arial"/>
                  <a:ea typeface="Arial"/>
                </a:rPr>
                <a:t>responses per day</a:t>
              </a:r>
              <a:endParaRPr lang="en-US" sz="1050" b="0" strike="noStrike" spc="-1" dirty="0">
                <a:solidFill>
                  <a:srgbClr val="000000"/>
                </a:solidFill>
                <a:latin typeface="Calibri"/>
              </a:endParaRPr>
            </a:p>
          </p:txBody>
        </p:sp>
        <p:sp>
          <p:nvSpPr>
            <p:cNvPr id="1181" name="Rechteck 18"/>
            <p:cNvSpPr/>
            <p:nvPr/>
          </p:nvSpPr>
          <p:spPr>
            <a:xfrm>
              <a:off x="8656560" y="5733360"/>
              <a:ext cx="1398600" cy="21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0" tIns="45000" rIns="0" bIns="45000" anchor="ctr">
              <a:noAutofit/>
            </a:bodyPr>
            <a:lstStyle/>
            <a:p>
              <a:pPr algn="ctr" defTabSz="914400">
                <a:lnSpc>
                  <a:spcPct val="100000"/>
                </a:lnSpc>
              </a:pPr>
              <a:r>
                <a:rPr lang="en-US" sz="1050" b="0" strike="noStrike" spc="-1" dirty="0">
                  <a:solidFill>
                    <a:schemeClr val="dk1"/>
                  </a:solidFill>
                  <a:latin typeface="Arial"/>
                  <a:ea typeface="Arial"/>
                </a:rPr>
                <a:t>cumulative responses</a:t>
              </a:r>
              <a:endParaRPr lang="en-US" sz="1050" b="0" strike="noStrike" spc="-1" dirty="0">
                <a:solidFill>
                  <a:srgbClr val="000000"/>
                </a:solidFill>
                <a:latin typeface="Calibri"/>
              </a:endParaRPr>
            </a:p>
          </p:txBody>
        </p:sp>
        <p:sp>
          <p:nvSpPr>
            <p:cNvPr id="1182" name="Rechteck 19"/>
            <p:cNvSpPr/>
            <p:nvPr/>
          </p:nvSpPr>
          <p:spPr>
            <a:xfrm>
              <a:off x="7392240" y="5460120"/>
              <a:ext cx="1654920" cy="21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0" tIns="45000" rIns="0" bIns="45000" anchor="ctr">
              <a:noAutofit/>
            </a:bodyPr>
            <a:lstStyle/>
            <a:p>
              <a:pPr algn="ctr" defTabSz="914400">
                <a:lnSpc>
                  <a:spcPct val="100000"/>
                </a:lnSpc>
              </a:pPr>
              <a:r>
                <a:rPr lang="en-US" sz="1050" b="0" strike="noStrike" spc="-1" dirty="0">
                  <a:solidFill>
                    <a:schemeClr val="dk1"/>
                  </a:solidFill>
                  <a:latin typeface="Arial"/>
                  <a:ea typeface="Arial"/>
                </a:rPr>
                <a:t>day of the field phase</a:t>
              </a:r>
              <a:endParaRPr lang="en-US" sz="1050" b="0" strike="noStrike" spc="-1" dirty="0">
                <a:solidFill>
                  <a:srgbClr val="000000"/>
                </a:solidFill>
                <a:latin typeface="Calibri"/>
              </a:endParaRPr>
            </a:p>
          </p:txBody>
        </p:sp>
        <p:sp>
          <p:nvSpPr>
            <p:cNvPr id="1183" name="Textfeld 21"/>
            <p:cNvSpPr/>
            <p:nvPr/>
          </p:nvSpPr>
          <p:spPr>
            <a:xfrm>
              <a:off x="4928040" y="6093360"/>
              <a:ext cx="609912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200" b="0" strike="noStrike" spc="-1" dirty="0">
                  <a:solidFill>
                    <a:schemeClr val="dk1"/>
                  </a:solidFill>
                  <a:latin typeface="Arial"/>
                  <a:ea typeface="Arial"/>
                </a:rPr>
                <a:t>Responses in the DZHW PhD Graduate Panel 2014 over time, Wave 2</a:t>
              </a:r>
              <a:endParaRPr lang="en-US" sz="1200" b="0" strike="noStrike" spc="-1" dirty="0">
                <a:solidFill>
                  <a:srgbClr val="000000"/>
                </a:solidFill>
                <a:latin typeface="Calibri"/>
              </a:endParaRPr>
            </a:p>
          </p:txBody>
        </p:sp>
      </p:grpSp>
      <p:sp>
        <p:nvSpPr>
          <p:cNvPr id="1184" name="Textfeld 22" descr="Image source"/>
          <p:cNvSpPr/>
          <p:nvPr/>
        </p:nvSpPr>
        <p:spPr>
          <a:xfrm>
            <a:off x="4943880" y="6309360"/>
            <a:ext cx="647928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700" b="0" strike="noStrike" spc="-1" dirty="0">
                <a:solidFill>
                  <a:schemeClr val="lt2">
                    <a:lumMod val="75000"/>
                  </a:schemeClr>
                </a:solidFill>
                <a:latin typeface="Arial"/>
                <a:ea typeface="Arial"/>
              </a:rPr>
              <a:t>Brandt et al. (2014). DZHW-</a:t>
            </a:r>
            <a:r>
              <a:rPr lang="en-US" sz="700" b="0" strike="noStrike" spc="-1" dirty="0" err="1">
                <a:solidFill>
                  <a:schemeClr val="lt2">
                    <a:lumMod val="75000"/>
                  </a:schemeClr>
                </a:solidFill>
                <a:latin typeface="Arial"/>
                <a:ea typeface="Arial"/>
              </a:rPr>
              <a:t>Promoviertenpanel</a:t>
            </a:r>
            <a:r>
              <a:rPr lang="en-US" sz="700" b="0" strike="noStrike" spc="-1" dirty="0">
                <a:solidFill>
                  <a:schemeClr val="lt2">
                    <a:lumMod val="75000"/>
                  </a:schemeClr>
                </a:solidFill>
                <a:latin typeface="Arial"/>
                <a:ea typeface="Arial"/>
              </a:rPr>
              <a:t> 2014 </a:t>
            </a:r>
            <a:r>
              <a:rPr lang="en-US" sz="700" b="0" strike="noStrike" spc="-1" dirty="0" err="1">
                <a:solidFill>
                  <a:schemeClr val="lt2">
                    <a:lumMod val="75000"/>
                  </a:schemeClr>
                </a:solidFill>
                <a:latin typeface="Arial"/>
                <a:ea typeface="Arial"/>
              </a:rPr>
              <a:t>Daten</a:t>
            </a:r>
            <a:r>
              <a:rPr lang="en-US" sz="700" b="0" strike="noStrike" spc="-1" dirty="0">
                <a:solidFill>
                  <a:schemeClr val="lt2">
                    <a:lumMod val="75000"/>
                  </a:schemeClr>
                </a:solidFill>
                <a:latin typeface="Arial"/>
                <a:ea typeface="Arial"/>
              </a:rPr>
              <a:t>- und </a:t>
            </a:r>
            <a:r>
              <a:rPr lang="en-US" sz="700" b="0" strike="noStrike" spc="-1" dirty="0" err="1">
                <a:solidFill>
                  <a:schemeClr val="lt2">
                    <a:lumMod val="75000"/>
                  </a:schemeClr>
                </a:solidFill>
                <a:latin typeface="Arial"/>
                <a:ea typeface="Arial"/>
              </a:rPr>
              <a:t>Methodenbericht</a:t>
            </a:r>
            <a:r>
              <a:rPr lang="en-US" sz="700" b="0" strike="noStrike" spc="-1" dirty="0">
                <a:solidFill>
                  <a:schemeClr val="lt2">
                    <a:lumMod val="75000"/>
                  </a:schemeClr>
                </a:solidFill>
                <a:latin typeface="Arial"/>
                <a:ea typeface="Arial"/>
              </a:rPr>
              <a:t> </a:t>
            </a:r>
            <a:r>
              <a:rPr lang="en-US" sz="700" b="0" strike="noStrike" spc="-1" dirty="0" err="1">
                <a:solidFill>
                  <a:schemeClr val="lt2">
                    <a:lumMod val="75000"/>
                  </a:schemeClr>
                </a:solidFill>
                <a:latin typeface="Arial"/>
                <a:ea typeface="Arial"/>
              </a:rPr>
              <a:t>zu</a:t>
            </a:r>
            <a:r>
              <a:rPr lang="en-US" sz="700" b="0" strike="noStrike" spc="-1" dirty="0">
                <a:solidFill>
                  <a:schemeClr val="lt2">
                    <a:lumMod val="75000"/>
                  </a:schemeClr>
                </a:solidFill>
                <a:latin typeface="Arial"/>
                <a:ea typeface="Arial"/>
              </a:rPr>
              <a:t> den </a:t>
            </a:r>
            <a:r>
              <a:rPr lang="en-US" sz="700" b="0" strike="noStrike" spc="-1" dirty="0" err="1">
                <a:solidFill>
                  <a:schemeClr val="lt2">
                    <a:lumMod val="75000"/>
                  </a:schemeClr>
                </a:solidFill>
                <a:latin typeface="Arial"/>
                <a:ea typeface="Arial"/>
              </a:rPr>
              <a:t>Erhebungen</a:t>
            </a:r>
            <a:r>
              <a:rPr lang="en-US" sz="700" b="0" strike="noStrike" spc="-1" dirty="0">
                <a:solidFill>
                  <a:schemeClr val="lt2">
                    <a:lumMod val="75000"/>
                  </a:schemeClr>
                </a:solidFill>
                <a:latin typeface="Arial"/>
                <a:ea typeface="Arial"/>
              </a:rPr>
              <a:t> der </a:t>
            </a:r>
            <a:r>
              <a:rPr lang="en-US" sz="700" b="0" strike="noStrike" spc="-1" dirty="0" err="1">
                <a:solidFill>
                  <a:schemeClr val="lt2">
                    <a:lumMod val="75000"/>
                  </a:schemeClr>
                </a:solidFill>
                <a:latin typeface="Arial"/>
                <a:ea typeface="Arial"/>
              </a:rPr>
              <a:t>Promoviertenkohorte</a:t>
            </a:r>
            <a:r>
              <a:rPr lang="en-US" sz="700" b="0" strike="noStrike" spc="-1" dirty="0">
                <a:solidFill>
                  <a:schemeClr val="lt2">
                    <a:lumMod val="75000"/>
                  </a:schemeClr>
                </a:solidFill>
                <a:latin typeface="Arial"/>
                <a:ea typeface="Arial"/>
              </a:rPr>
              <a:t> 2014 (</a:t>
            </a:r>
            <a:r>
              <a:rPr lang="en-US" sz="700" b="0" strike="noStrike" spc="-1" dirty="0" err="1">
                <a:solidFill>
                  <a:schemeClr val="lt2">
                    <a:lumMod val="75000"/>
                  </a:schemeClr>
                </a:solidFill>
                <a:latin typeface="Arial"/>
                <a:ea typeface="Arial"/>
              </a:rPr>
              <a:t>Befragungswelle</a:t>
            </a:r>
            <a:r>
              <a:rPr lang="en-US" sz="700" b="0" strike="noStrike" spc="-1" dirty="0">
                <a:solidFill>
                  <a:schemeClr val="lt2">
                    <a:lumMod val="75000"/>
                  </a:schemeClr>
                </a:solidFill>
                <a:latin typeface="Arial"/>
                <a:ea typeface="Arial"/>
              </a:rPr>
              <a:t> 1-5);Version 4.0.0. Hannover: DZHW)</a:t>
            </a:r>
            <a:endParaRPr lang="en-US" sz="7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18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18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FA5AF7B-D8D2-472E-89D6-D9D8A5FBC35A}" type="slidenum">
              <a:rPr lang="en-US" sz="1200" b="0" strike="noStrike" spc="-1" smtClean="0">
                <a:solidFill>
                  <a:schemeClr val="lt1">
                    <a:lumMod val="50000"/>
                  </a:schemeClr>
                </a:solidFill>
              </a:rPr>
              <a:t>67</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0511A684-BDC1-42D1-AE7B-BCF0788C5CE3}"/>
              </a:ext>
            </a:extLst>
          </p:cNvPr>
          <p:cNvSpPr>
            <a:spLocks noGrp="1"/>
          </p:cNvSpPr>
          <p:nvPr>
            <p:ph type="title"/>
          </p:nvPr>
        </p:nvSpPr>
        <p:spPr>
          <a:xfrm>
            <a:off x="324005" y="237827"/>
            <a:ext cx="3395990" cy="621720"/>
          </a:xfrm>
        </p:spPr>
        <p:txBody>
          <a:bodyPr/>
          <a:lstStyle/>
          <a:p>
            <a:r>
              <a:rPr lang="en-US" sz="2400" dirty="0">
                <a:solidFill>
                  <a:schemeClr val="bg1"/>
                </a:solidFill>
                <a:latin typeface="Arial" panose="020B0604020202020204" pitchFamily="34" charset="0"/>
                <a:cs typeface="Arial" panose="020B0604020202020204" pitchFamily="34" charset="0"/>
              </a:rPr>
              <a:t>Perceived Relevance</a:t>
            </a:r>
          </a:p>
        </p:txBody>
      </p:sp>
      <p:pic>
        <p:nvPicPr>
          <p:cNvPr id="1189"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190" name="Rechteck 6"/>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Invitation and Reminder Timing</a:t>
            </a:r>
            <a:endParaRPr lang="en-US" sz="2800" b="0" strike="noStrike" spc="-1" dirty="0">
              <a:solidFill>
                <a:srgbClr val="000000"/>
              </a:solidFill>
              <a:latin typeface="Calibri"/>
            </a:endParaRPr>
          </a:p>
        </p:txBody>
      </p:sp>
      <p:sp>
        <p:nvSpPr>
          <p:cNvPr id="1191" name="Textfeld 12"/>
          <p:cNvSpPr/>
          <p:nvPr/>
        </p:nvSpPr>
        <p:spPr>
          <a:xfrm>
            <a:off x="407520" y="1917000"/>
            <a:ext cx="3526920" cy="998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Which weekdays work best?</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192" name="Textfeld 14"/>
          <p:cNvSpPr/>
          <p:nvPr/>
        </p:nvSpPr>
        <p:spPr>
          <a:xfrm>
            <a:off x="407520" y="2349000"/>
            <a:ext cx="4678920" cy="210681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Tuesday</a:t>
            </a:r>
            <a:r>
              <a:rPr lang="en-US" sz="1800" b="0" strike="noStrike" spc="-1" dirty="0">
                <a:solidFill>
                  <a:schemeClr val="dk1"/>
                </a:solidFill>
                <a:latin typeface="Arial"/>
                <a:ea typeface="Arial"/>
              </a:rPr>
              <a:t>, </a:t>
            </a:r>
            <a:r>
              <a:rPr lang="en-US" sz="1800" b="1" strike="noStrike" spc="-1" dirty="0">
                <a:solidFill>
                  <a:schemeClr val="dk1"/>
                </a:solidFill>
                <a:latin typeface="Arial"/>
                <a:ea typeface="Arial"/>
              </a:rPr>
              <a:t>Wednesday</a:t>
            </a:r>
            <a:r>
              <a:rPr lang="en-US" sz="1800" b="0" strike="noStrike" spc="-1" dirty="0">
                <a:solidFill>
                  <a:schemeClr val="dk1"/>
                </a:solidFill>
                <a:latin typeface="Arial"/>
                <a:ea typeface="Arial"/>
              </a:rPr>
              <a:t>, and </a:t>
            </a:r>
            <a:r>
              <a:rPr lang="en-US" sz="1800" b="1" strike="noStrike" spc="-1" dirty="0">
                <a:solidFill>
                  <a:schemeClr val="dk1"/>
                </a:solidFill>
                <a:latin typeface="Arial"/>
                <a:ea typeface="Arial"/>
              </a:rPr>
              <a:t>Thursday</a:t>
            </a:r>
            <a:r>
              <a:rPr lang="en-US" sz="1800" b="0" strike="noStrike" spc="-1" dirty="0">
                <a:solidFill>
                  <a:schemeClr val="dk1"/>
                </a:solidFill>
                <a:latin typeface="Arial"/>
                <a:ea typeface="Arial"/>
              </a:rPr>
              <a:t> are typically the best days to send survey invitations and reminders</a:t>
            </a:r>
            <a:endParaRPr lang="en-US" sz="1800" b="0" strike="noStrike" spc="-1" dirty="0">
              <a:solidFill>
                <a:srgbClr val="000000"/>
              </a:solidFill>
              <a:latin typeface="Calibri"/>
            </a:endParaRPr>
          </a:p>
          <a:p>
            <a:pPr marL="54288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On these days, recipients are more likely to have settled into their weekly routine and are less overwhelmed by emails</a:t>
            </a:r>
            <a:endParaRPr lang="en-US" sz="1800" b="0" strike="noStrike" spc="-1" dirty="0">
              <a:solidFill>
                <a:srgbClr val="000000"/>
              </a:solidFill>
              <a:latin typeface="Calibri"/>
            </a:endParaRPr>
          </a:p>
        </p:txBody>
      </p:sp>
      <p:sp>
        <p:nvSpPr>
          <p:cNvPr id="1193" name="Textfeld 15"/>
          <p:cNvSpPr/>
          <p:nvPr/>
        </p:nvSpPr>
        <p:spPr>
          <a:xfrm>
            <a:off x="407520" y="4581000"/>
            <a:ext cx="489528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Consider </a:t>
            </a:r>
            <a:r>
              <a:rPr lang="en-US" sz="1800" b="1" strike="noStrike" spc="-1" dirty="0">
                <a:solidFill>
                  <a:schemeClr val="dk1"/>
                </a:solidFill>
                <a:latin typeface="Arial"/>
                <a:ea typeface="Arial"/>
              </a:rPr>
              <a:t>audience’s schedule</a:t>
            </a:r>
            <a:endParaRPr lang="en-US" sz="1800" b="0" strike="noStrike" spc="-1" dirty="0">
              <a:solidFill>
                <a:srgbClr val="000000"/>
              </a:solidFill>
              <a:latin typeface="Calibri"/>
            </a:endParaRPr>
          </a:p>
          <a:p>
            <a:pPr marL="630360" indent="-358920" defTabSz="914400">
              <a:lnSpc>
                <a:spcPct val="100000"/>
              </a:lnSpc>
              <a:buClr>
                <a:srgbClr val="000000"/>
              </a:buClr>
              <a:buFont typeface="Wingdings" charset="2"/>
              <a:buChar char=""/>
            </a:pPr>
            <a:r>
              <a:rPr lang="en-US" sz="1800" b="0" strike="noStrike" spc="-1" dirty="0">
                <a:solidFill>
                  <a:schemeClr val="dk1"/>
                </a:solidFill>
                <a:latin typeface="Arial"/>
                <a:ea typeface="Arial"/>
              </a:rPr>
              <a:t>For populations like students, elderly people or shift workers, their schedules may not align with traditional workweeks. </a:t>
            </a:r>
            <a:endParaRPr lang="en-US" sz="1800" b="0" strike="noStrike" spc="-1" dirty="0">
              <a:solidFill>
                <a:srgbClr val="000000"/>
              </a:solidFill>
              <a:latin typeface="Calibri"/>
            </a:endParaRPr>
          </a:p>
        </p:txBody>
      </p:sp>
      <p:sp>
        <p:nvSpPr>
          <p:cNvPr id="1196" name="Textfeld 17"/>
          <p:cNvSpPr/>
          <p:nvPr/>
        </p:nvSpPr>
        <p:spPr>
          <a:xfrm>
            <a:off x="407520" y="6228000"/>
            <a:ext cx="48952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Avoid </a:t>
            </a:r>
            <a:r>
              <a:rPr lang="en-US" sz="1800" b="1" strike="noStrike" spc="-1" dirty="0">
                <a:solidFill>
                  <a:schemeClr val="dk1"/>
                </a:solidFill>
                <a:latin typeface="Arial"/>
                <a:ea typeface="Arial"/>
              </a:rPr>
              <a:t>public</a:t>
            </a:r>
            <a:r>
              <a:rPr lang="en-US" sz="1800" b="0" strike="noStrike" spc="-1" dirty="0">
                <a:solidFill>
                  <a:schemeClr val="dk1"/>
                </a:solidFill>
                <a:latin typeface="Arial"/>
                <a:ea typeface="Arial"/>
              </a:rPr>
              <a:t> </a:t>
            </a:r>
            <a:r>
              <a:rPr lang="en-US" sz="1800" b="1" strike="noStrike" spc="-1" dirty="0">
                <a:solidFill>
                  <a:schemeClr val="dk1"/>
                </a:solidFill>
                <a:latin typeface="Arial"/>
                <a:ea typeface="Arial"/>
              </a:rPr>
              <a:t>holidays/ school holidays</a:t>
            </a:r>
            <a:endParaRPr lang="en-US" sz="1800" b="0" strike="noStrike" spc="-1" dirty="0">
              <a:solidFill>
                <a:srgbClr val="000000"/>
              </a:solidFill>
              <a:latin typeface="Calibri"/>
            </a:endParaRPr>
          </a:p>
        </p:txBody>
      </p:sp>
      <p:sp>
        <p:nvSpPr>
          <p:cNvPr id="1194" name="Textfeld 13"/>
          <p:cNvSpPr/>
          <p:nvPr/>
        </p:nvSpPr>
        <p:spPr>
          <a:xfrm>
            <a:off x="6383880" y="1917000"/>
            <a:ext cx="3786120" cy="998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What is the best time of the day?</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195" name="Textfeld 16"/>
          <p:cNvSpPr/>
          <p:nvPr/>
        </p:nvSpPr>
        <p:spPr>
          <a:xfrm>
            <a:off x="6311880" y="2421000"/>
            <a:ext cx="5471280" cy="218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Arial"/>
              <a:buChar char="•"/>
            </a:pPr>
            <a:r>
              <a:rPr lang="en-US" sz="1800" b="1" strike="noStrike" spc="-1" dirty="0">
                <a:solidFill>
                  <a:schemeClr val="dk1"/>
                </a:solidFill>
                <a:latin typeface="Arial"/>
                <a:ea typeface="Arial"/>
              </a:rPr>
              <a:t>Morning</a:t>
            </a:r>
            <a:r>
              <a:rPr lang="en-US" sz="1800" b="0" strike="noStrike" spc="-1" dirty="0">
                <a:solidFill>
                  <a:schemeClr val="dk1"/>
                </a:solidFill>
                <a:latin typeface="Arial"/>
                <a:ea typeface="Arial"/>
              </a:rPr>
              <a:t> (9 AM to 11 AM)</a:t>
            </a:r>
            <a:endParaRPr lang="en-US" sz="1800" b="0" strike="noStrike" spc="-1" dirty="0">
              <a:solidFill>
                <a:srgbClr val="000000"/>
              </a:solidFill>
              <a:latin typeface="Calibri"/>
            </a:endParaRPr>
          </a:p>
          <a:p>
            <a:pPr marL="630360" indent="-35892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Many recipients check their email early in the workday. </a:t>
            </a:r>
            <a:endParaRPr lang="en-US" sz="1800" b="0" strike="noStrike" spc="-1" dirty="0">
              <a:solidFill>
                <a:srgbClr val="000000"/>
              </a:solidFill>
              <a:latin typeface="Calibri"/>
            </a:endParaRPr>
          </a:p>
          <a:p>
            <a:pPr marL="271440" indent="-271440" defTabSz="914400">
              <a:lnSpc>
                <a:spcPct val="100000"/>
              </a:lnSpc>
              <a:buClr>
                <a:srgbClr val="000000"/>
              </a:buClr>
              <a:buFont typeface="Arial"/>
              <a:buChar char="•"/>
              <a:tabLst>
                <a:tab pos="358920" algn="l"/>
              </a:tabLst>
            </a:pPr>
            <a:r>
              <a:rPr lang="en-US" sz="1800" b="1" strike="noStrike" spc="-1" dirty="0">
                <a:solidFill>
                  <a:schemeClr val="dk1"/>
                </a:solidFill>
                <a:latin typeface="Arial"/>
                <a:ea typeface="Arial"/>
              </a:rPr>
              <a:t>Early Afternoon </a:t>
            </a:r>
            <a:r>
              <a:rPr lang="en-US" sz="1800" b="0" strike="noStrike" spc="-1" dirty="0">
                <a:solidFill>
                  <a:schemeClr val="dk1"/>
                </a:solidFill>
                <a:latin typeface="Arial"/>
                <a:ea typeface="Arial"/>
              </a:rPr>
              <a:t>(1 PM to 3 PM)</a:t>
            </a:r>
            <a:endParaRPr lang="en-US" sz="1800" b="0" strike="noStrike" spc="-1" dirty="0">
              <a:solidFill>
                <a:srgbClr val="000000"/>
              </a:solidFill>
              <a:latin typeface="Calibri"/>
            </a:endParaRPr>
          </a:p>
          <a:p>
            <a:pPr marL="630360" indent="-358920" defTabSz="914400">
              <a:lnSpc>
                <a:spcPct val="100000"/>
              </a:lnSpc>
              <a:buClr>
                <a:srgbClr val="000000"/>
              </a:buClr>
              <a:buFont typeface="Wingdings" charset="2"/>
              <a:buChar char=""/>
              <a:tabLst>
                <a:tab pos="358920" algn="l"/>
              </a:tabLst>
            </a:pPr>
            <a:r>
              <a:rPr lang="en-US" sz="1800" b="0" strike="noStrike" spc="-1" dirty="0">
                <a:solidFill>
                  <a:schemeClr val="dk1"/>
                </a:solidFill>
                <a:latin typeface="Arial"/>
                <a:ea typeface="Arial"/>
              </a:rPr>
              <a:t>After lunch, people are often more relaxed and may engage with emails during a break or before diving back into work.</a:t>
            </a:r>
            <a:endParaRPr lang="en-US" sz="1800" b="0" strike="noStrike" spc="-1" dirty="0">
              <a:solidFill>
                <a:srgbClr val="000000"/>
              </a:solidFill>
              <a:latin typeface="Calibri"/>
            </a:endParaRPr>
          </a:p>
        </p:txBody>
      </p:sp>
      <p:sp>
        <p:nvSpPr>
          <p:cNvPr id="1197" name="Textfeld 18"/>
          <p:cNvSpPr/>
          <p:nvPr/>
        </p:nvSpPr>
        <p:spPr>
          <a:xfrm>
            <a:off x="6311880" y="4653000"/>
            <a:ext cx="48952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Account for </a:t>
            </a:r>
            <a:r>
              <a:rPr lang="en-US" sz="1800" b="1" strike="noStrike" spc="-1" dirty="0">
                <a:solidFill>
                  <a:schemeClr val="dk1"/>
                </a:solidFill>
                <a:latin typeface="Arial"/>
                <a:ea typeface="Arial"/>
              </a:rPr>
              <a:t>time zones</a:t>
            </a:r>
            <a:endParaRPr lang="en-US" sz="1800" b="0" strike="noStrike" spc="-1" dirty="0">
              <a:solidFill>
                <a:srgbClr val="000000"/>
              </a:solidFill>
              <a:latin typeface="Calibri"/>
            </a:endParaRPr>
          </a:p>
        </p:txBody>
      </p:sp>
      <p:pic>
        <p:nvPicPr>
          <p:cNvPr id="1198" name="Grafik 2">
            <a:extLst>
              <a:ext uri="{C183D7F6-B498-43B3-948B-1728B52AA6E4}">
                <adec:decorative xmlns:adec="http://schemas.microsoft.com/office/drawing/2017/decorative" val="1"/>
              </a:ext>
            </a:extLst>
          </p:cNvPr>
          <p:cNvPicPr/>
          <p:nvPr/>
        </p:nvPicPr>
        <p:blipFill>
          <a:blip r:embed="rId6"/>
          <a:srcRect b="16464"/>
          <a:stretch/>
        </p:blipFill>
        <p:spPr>
          <a:xfrm>
            <a:off x="9182520" y="4636800"/>
            <a:ext cx="2345760" cy="1959120"/>
          </a:xfrm>
          <a:prstGeom prst="rect">
            <a:avLst/>
          </a:prstGeom>
          <a:noFill/>
          <a:ln w="0">
            <a:noFill/>
          </a:ln>
        </p:spPr>
      </p:pic>
      <p:pic>
        <p:nvPicPr>
          <p:cNvPr id="1199" name="Grafik 19">
            <a:extLst>
              <a:ext uri="{C183D7F6-B498-43B3-948B-1728B52AA6E4}">
                <adec:decorative xmlns:adec="http://schemas.microsoft.com/office/drawing/2017/decorative" val="1"/>
              </a:ext>
            </a:extLst>
          </p:cNvPr>
          <p:cNvPicPr/>
          <p:nvPr/>
        </p:nvPicPr>
        <p:blipFill>
          <a:blip r:embed="rId7"/>
          <a:srcRect t="83795"/>
          <a:stretch/>
        </p:blipFill>
        <p:spPr>
          <a:xfrm>
            <a:off x="9048240" y="6291000"/>
            <a:ext cx="2345760" cy="37908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9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92"/>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93"/>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1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19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19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19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197"/>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0"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201"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20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BF2D4B0-78D2-4A74-B4EA-FCCE3350AE79}" type="slidenum">
              <a:rPr lang="en-US" sz="1200" b="0" strike="noStrike" spc="-1" smtClean="0">
                <a:solidFill>
                  <a:schemeClr val="lt1">
                    <a:lumMod val="50000"/>
                  </a:schemeClr>
                </a:solidFill>
              </a:rPr>
              <a:t>68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82B5CEE0-52CA-4AAA-8432-70ED505FE02B}"/>
              </a:ext>
            </a:extLst>
          </p:cNvPr>
          <p:cNvSpPr>
            <a:spLocks noGrp="1"/>
          </p:cNvSpPr>
          <p:nvPr>
            <p:ph type="title"/>
          </p:nvPr>
        </p:nvSpPr>
        <p:spPr>
          <a:xfrm>
            <a:off x="351347" y="194220"/>
            <a:ext cx="3823372" cy="718200"/>
          </a:xfrm>
        </p:spPr>
        <p:txBody>
          <a:bodyPr/>
          <a:lstStyle/>
          <a:p>
            <a:r>
              <a:rPr lang="en-US" sz="2400" dirty="0">
                <a:solidFill>
                  <a:schemeClr val="bg1"/>
                </a:solidFill>
                <a:latin typeface="Arial" panose="020B0604020202020204" pitchFamily="34" charset="0"/>
                <a:cs typeface="Arial" panose="020B0604020202020204" pitchFamily="34" charset="0"/>
              </a:rPr>
              <a:t>Perceived Relevance</a:t>
            </a:r>
          </a:p>
        </p:txBody>
      </p:sp>
      <p:pic>
        <p:nvPicPr>
          <p:cNvPr id="1204"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205" name="Rechteck 6"/>
          <p:cNvSpPr/>
          <p:nvPr/>
        </p:nvSpPr>
        <p:spPr>
          <a:xfrm>
            <a:off x="408600" y="1196640"/>
            <a:ext cx="324720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Public relations</a:t>
            </a:r>
            <a:endParaRPr lang="en-US" sz="2800" b="0" strike="noStrike" spc="-1" dirty="0">
              <a:solidFill>
                <a:srgbClr val="000000"/>
              </a:solidFill>
              <a:latin typeface="Calibri"/>
            </a:endParaRPr>
          </a:p>
        </p:txBody>
      </p:sp>
      <p:sp>
        <p:nvSpPr>
          <p:cNvPr id="1206" name="Textfeld 1"/>
          <p:cNvSpPr/>
          <p:nvPr/>
        </p:nvSpPr>
        <p:spPr>
          <a:xfrm>
            <a:off x="407520" y="1886760"/>
            <a:ext cx="7169400" cy="223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Measures to </a:t>
            </a:r>
            <a:r>
              <a:rPr lang="en-US" sz="1800" b="1" strike="noStrike" spc="-1" dirty="0">
                <a:solidFill>
                  <a:schemeClr val="dk1"/>
                </a:solidFill>
                <a:latin typeface="Arial"/>
                <a:ea typeface="Arial"/>
              </a:rPr>
              <a:t>capture attention </a:t>
            </a:r>
            <a:r>
              <a:rPr lang="en-US" sz="1800" b="0" strike="noStrike" spc="-1" dirty="0">
                <a:solidFill>
                  <a:schemeClr val="dk1"/>
                </a:solidFill>
                <a:latin typeface="Arial"/>
                <a:ea typeface="Arial"/>
              </a:rPr>
              <a:t>and </a:t>
            </a:r>
            <a:r>
              <a:rPr lang="en-US" sz="1800" b="1" strike="noStrike" spc="-1" dirty="0">
                <a:solidFill>
                  <a:schemeClr val="dk1"/>
                </a:solidFill>
                <a:latin typeface="Arial"/>
                <a:ea typeface="Arial"/>
              </a:rPr>
              <a:t>communicate</a:t>
            </a:r>
            <a:r>
              <a:rPr lang="en-US" sz="1800" b="0" strike="noStrike" spc="-1" dirty="0">
                <a:solidFill>
                  <a:schemeClr val="dk1"/>
                </a:solidFill>
                <a:latin typeface="Arial"/>
                <a:ea typeface="Arial"/>
              </a:rPr>
              <a:t> the survey’s impact and importance</a:t>
            </a:r>
            <a:endParaRPr lang="en-US" sz="1800" b="0" strike="noStrike" spc="-1" dirty="0">
              <a:solidFill>
                <a:srgbClr val="000000"/>
              </a:solidFill>
              <a:latin typeface="Calibri"/>
            </a:endParaRPr>
          </a:p>
          <a:p>
            <a:pPr marL="531720" indent="-258840" defTabSz="914400">
              <a:lnSpc>
                <a:spcPct val="100000"/>
              </a:lnSpc>
              <a:spcAft>
                <a:spcPts val="601"/>
              </a:spcAft>
              <a:buClr>
                <a:srgbClr val="000000"/>
              </a:buClr>
              <a:buFont typeface="Courier New"/>
              <a:buChar char="o"/>
            </a:pPr>
            <a:r>
              <a:rPr lang="en-US" sz="1800" b="1" strike="noStrike" spc="-1" dirty="0">
                <a:solidFill>
                  <a:schemeClr val="dk1"/>
                </a:solidFill>
                <a:latin typeface="Arial"/>
                <a:ea typeface="Arial"/>
              </a:rPr>
              <a:t>Press release </a:t>
            </a:r>
            <a:r>
              <a:rPr lang="en-US" sz="1800" b="0" strike="noStrike" spc="-1" dirty="0">
                <a:solidFill>
                  <a:schemeClr val="dk1"/>
                </a:solidFill>
                <a:latin typeface="Arial"/>
                <a:ea typeface="Arial"/>
              </a:rPr>
              <a:t>announcing the survey</a:t>
            </a:r>
            <a:endParaRPr lang="en-US" sz="1800" b="0" strike="noStrike" spc="-1" dirty="0">
              <a:solidFill>
                <a:srgbClr val="000000"/>
              </a:solidFill>
              <a:latin typeface="Calibri"/>
            </a:endParaRPr>
          </a:p>
          <a:p>
            <a:pPr marL="531720" indent="-258840" defTabSz="914400">
              <a:lnSpc>
                <a:spcPct val="100000"/>
              </a:lnSpc>
              <a:spcAft>
                <a:spcPts val="601"/>
              </a:spcAft>
              <a:buClr>
                <a:srgbClr val="000000"/>
              </a:buClr>
              <a:buFont typeface="Courier New"/>
              <a:buChar char="o"/>
            </a:pPr>
            <a:r>
              <a:rPr lang="en-US" sz="1800" b="0" strike="noStrike" spc="-1" dirty="0">
                <a:solidFill>
                  <a:schemeClr val="dk1"/>
                </a:solidFill>
                <a:latin typeface="Arial"/>
                <a:ea typeface="Arial"/>
              </a:rPr>
              <a:t>Work with </a:t>
            </a:r>
            <a:r>
              <a:rPr lang="en-US" sz="1800" b="1" strike="noStrike" spc="-1" dirty="0">
                <a:solidFill>
                  <a:schemeClr val="dk1"/>
                </a:solidFill>
                <a:latin typeface="Arial"/>
                <a:ea typeface="Arial"/>
              </a:rPr>
              <a:t>local or national media outlets </a:t>
            </a:r>
            <a:r>
              <a:rPr lang="en-US" sz="1800" b="0" strike="noStrike" spc="-1" dirty="0">
                <a:solidFill>
                  <a:schemeClr val="dk1"/>
                </a:solidFill>
                <a:latin typeface="Arial"/>
                <a:ea typeface="Arial"/>
              </a:rPr>
              <a:t>to feature stories about the survey</a:t>
            </a:r>
            <a:endParaRPr lang="en-US" sz="1800" b="0" strike="noStrike" spc="-1" dirty="0">
              <a:solidFill>
                <a:srgbClr val="000000"/>
              </a:solidFill>
              <a:latin typeface="Calibri"/>
            </a:endParaRPr>
          </a:p>
          <a:p>
            <a:pPr marL="531720" indent="-258840" defTabSz="914400">
              <a:lnSpc>
                <a:spcPct val="100000"/>
              </a:lnSpc>
              <a:spcAft>
                <a:spcPts val="601"/>
              </a:spcAft>
              <a:buClr>
                <a:srgbClr val="000000"/>
              </a:buClr>
              <a:buFont typeface="Courier New"/>
              <a:buChar char="o"/>
            </a:pPr>
            <a:r>
              <a:rPr lang="en-US" sz="1800" b="0" strike="noStrike" spc="-1" dirty="0">
                <a:solidFill>
                  <a:schemeClr val="dk1"/>
                </a:solidFill>
                <a:latin typeface="Arial"/>
                <a:ea typeface="Arial"/>
              </a:rPr>
              <a:t>Collaborate with community groups to introduce the survey and its goals</a:t>
            </a:r>
            <a:endParaRPr lang="en-US" sz="1800" b="0" strike="noStrike" spc="-1" dirty="0">
              <a:solidFill>
                <a:srgbClr val="000000"/>
              </a:solidFill>
              <a:latin typeface="Calibri"/>
            </a:endParaRPr>
          </a:p>
        </p:txBody>
      </p:sp>
      <p:pic>
        <p:nvPicPr>
          <p:cNvPr id="1211" name="Grafik 42" descr="Cover picture of an episode of MAITHINK X from the 3rd of April, 20222 with Dr. Mai Thi Nguyen-Kim about „Die Verstopfung der Wissenschaft - Wer ist Hanna?“ (Translated: „The constipation of science - Who is Hanna?“). The moderator is shown with a hand on her chin in front of an illustration of a woman in a lab coat, folder under her arm, and looking sadly at the camera, lab equipment in the background. "/>
          <p:cNvPicPr/>
          <p:nvPr/>
        </p:nvPicPr>
        <p:blipFill>
          <a:blip r:embed="rId6"/>
          <a:srcRect l="722"/>
          <a:stretch/>
        </p:blipFill>
        <p:spPr>
          <a:xfrm>
            <a:off x="636480" y="4339080"/>
            <a:ext cx="3380760" cy="1965600"/>
          </a:xfrm>
          <a:prstGeom prst="rect">
            <a:avLst/>
          </a:prstGeom>
          <a:noFill/>
          <a:ln w="0">
            <a:noFill/>
          </a:ln>
        </p:spPr>
      </p:pic>
      <p:sp>
        <p:nvSpPr>
          <p:cNvPr id="16" name="Textfeld 15" descr="Image source">
            <a:extLst>
              <a:ext uri="{FF2B5EF4-FFF2-40B4-BE49-F238E27FC236}">
                <a16:creationId xmlns:a16="http://schemas.microsoft.com/office/drawing/2014/main" id="{B2ED495C-A20C-4471-8265-7E681D43B54A}"/>
              </a:ext>
            </a:extLst>
          </p:cNvPr>
          <p:cNvSpPr txBox="1"/>
          <p:nvPr/>
        </p:nvSpPr>
        <p:spPr>
          <a:xfrm>
            <a:off x="583691" y="6312071"/>
            <a:ext cx="3433549" cy="415498"/>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ZDF. (2023, November 5). </a:t>
            </a:r>
            <a:r>
              <a:rPr lang="en-US" sz="700" i="1" dirty="0">
                <a:solidFill>
                  <a:schemeClr val="bg1">
                    <a:lumMod val="75000"/>
                  </a:schemeClr>
                </a:solidFill>
                <a:latin typeface="Arial" panose="020B0604020202020204" pitchFamily="34" charset="0"/>
                <a:cs typeface="Arial" panose="020B0604020202020204" pitchFamily="34" charset="0"/>
              </a:rPr>
              <a:t>MAITHINK X – Die Show: </a:t>
            </a:r>
            <a:r>
              <a:rPr lang="en-US" sz="700" i="1" dirty="0" err="1">
                <a:solidFill>
                  <a:schemeClr val="bg1">
                    <a:lumMod val="75000"/>
                  </a:schemeClr>
                </a:solidFill>
                <a:latin typeface="Arial" panose="020B0604020202020204" pitchFamily="34" charset="0"/>
                <a:cs typeface="Arial" panose="020B0604020202020204" pitchFamily="34" charset="0"/>
              </a:rPr>
              <a:t>Folge</a:t>
            </a:r>
            <a:r>
              <a:rPr lang="en-US" sz="700" i="1" dirty="0">
                <a:solidFill>
                  <a:schemeClr val="bg1">
                    <a:lumMod val="75000"/>
                  </a:schemeClr>
                </a:solidFill>
                <a:latin typeface="Arial" panose="020B0604020202020204" pitchFamily="34" charset="0"/>
                <a:cs typeface="Arial" panose="020B0604020202020204" pitchFamily="34" charset="0"/>
              </a:rPr>
              <a:t> 11</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https://www.zdf.de/video/shows/mai-think-x-die-show-102/maithink-x-folge-11-100</a:t>
            </a:r>
            <a:endParaRPr lang="en-US" sz="700" dirty="0">
              <a:solidFill>
                <a:schemeClr val="bg1">
                  <a:lumMod val="75000"/>
                </a:schemeClr>
              </a:solidFill>
              <a:latin typeface="Arial" panose="020B0604020202020204" pitchFamily="34" charset="0"/>
              <a:cs typeface="Arial" panose="020B0604020202020204" pitchFamily="34" charset="0"/>
            </a:endParaRPr>
          </a:p>
        </p:txBody>
      </p:sp>
      <p:pic>
        <p:nvPicPr>
          <p:cNvPr id="1207" name="Grafik 22" descr="Title of an online article from the „Die Zeit“ newspaper from 2020 about doctorates. The title saying: „Promotion: Akademisches Sprungbrett“ by Astrid Herbold with the subheader reading: „Doktoranden in Deutschland forschen mit wenig Zeit, kleinen Gehältern und großer Leidenschaft. Eine große Studie zeigt hetzt, wie es ihnen geht - und was sie sich von ihrer Arbeit versprechen.“ "/>
          <p:cNvPicPr/>
          <p:nvPr/>
        </p:nvPicPr>
        <p:blipFill>
          <a:blip r:embed="rId8"/>
          <a:srcRect l="10118" t="6930" r="15089" b="32272"/>
          <a:stretch/>
        </p:blipFill>
        <p:spPr>
          <a:xfrm>
            <a:off x="4234680" y="4339080"/>
            <a:ext cx="3234240" cy="1913400"/>
          </a:xfrm>
          <a:prstGeom prst="rect">
            <a:avLst/>
          </a:prstGeom>
          <a:noFill/>
          <a:ln w="0">
            <a:noFill/>
          </a:ln>
        </p:spPr>
      </p:pic>
      <p:sp>
        <p:nvSpPr>
          <p:cNvPr id="1210" name="Textfeld 36" descr="Image source"/>
          <p:cNvSpPr/>
          <p:nvPr/>
        </p:nvSpPr>
        <p:spPr>
          <a:xfrm>
            <a:off x="4164780" y="6304720"/>
            <a:ext cx="3234240" cy="4140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700" b="0" strike="noStrike" spc="-1" dirty="0">
                <a:solidFill>
                  <a:schemeClr val="lt2">
                    <a:lumMod val="75000"/>
                  </a:schemeClr>
                </a:solidFill>
                <a:latin typeface="Arial"/>
                <a:ea typeface="Arial"/>
              </a:rPr>
              <a:t>Die ZEIT (2020) Promotion: </a:t>
            </a:r>
            <a:r>
              <a:rPr lang="en-US" sz="700" b="0" strike="noStrike" spc="-1" dirty="0" err="1">
                <a:solidFill>
                  <a:schemeClr val="lt2">
                    <a:lumMod val="75000"/>
                  </a:schemeClr>
                </a:solidFill>
                <a:latin typeface="Arial"/>
                <a:ea typeface="Arial"/>
              </a:rPr>
              <a:t>Akademisches</a:t>
            </a:r>
            <a:r>
              <a:rPr lang="en-US" sz="700" b="0" strike="noStrike" spc="-1" dirty="0">
                <a:solidFill>
                  <a:schemeClr val="lt2">
                    <a:lumMod val="75000"/>
                  </a:schemeClr>
                </a:solidFill>
                <a:latin typeface="Arial"/>
                <a:ea typeface="Arial"/>
              </a:rPr>
              <a:t> </a:t>
            </a:r>
            <a:r>
              <a:rPr lang="en-US" sz="700" b="0" strike="noStrike" spc="-1" dirty="0" err="1">
                <a:solidFill>
                  <a:schemeClr val="lt2">
                    <a:lumMod val="75000"/>
                  </a:schemeClr>
                </a:solidFill>
                <a:latin typeface="Arial"/>
                <a:ea typeface="Arial"/>
              </a:rPr>
              <a:t>Sprungbrett</a:t>
            </a:r>
            <a:r>
              <a:rPr lang="en-US" sz="700" b="0" strike="noStrike" spc="-1" dirty="0">
                <a:solidFill>
                  <a:schemeClr val="lt2">
                    <a:lumMod val="75000"/>
                  </a:schemeClr>
                </a:solidFill>
                <a:latin typeface="Arial"/>
                <a:ea typeface="Arial"/>
              </a:rPr>
              <a:t>. Retrieved December 2, 2024 from</a:t>
            </a:r>
            <a:r>
              <a:rPr lang="en-US" sz="700" spc="-1" dirty="0">
                <a:solidFill>
                  <a:schemeClr val="lt2">
                    <a:lumMod val="75000"/>
                  </a:schemeClr>
                </a:solidFill>
                <a:latin typeface="Arial"/>
              </a:rPr>
              <a:t> https://www.zeit.de/2020/10/promotion-arbeitsbedingungen-wissenschaft-gehalt-doktoranden </a:t>
            </a:r>
            <a:endParaRPr lang="en-US" sz="700" b="0" strike="noStrike" spc="-1" dirty="0">
              <a:solidFill>
                <a:srgbClr val="000000"/>
              </a:solidFill>
              <a:latin typeface="Calibri"/>
            </a:endParaRPr>
          </a:p>
        </p:txBody>
      </p:sp>
      <p:pic>
        <p:nvPicPr>
          <p:cNvPr id="1208" name="Grafik 32" descr="Press information page from the DZHW (German Centre for Higher Education Research and Science Studies) about the start of the Nacaps online survey in 2019. The contact information for the DZHW, as well as the press conctact and contact person, can be found on the right side of the page. The article reads in German: „Start of the online survey of doctoral candidates. Doctoral candidates – the still unknown entities in the German academic system. Today marks the start of the online survey of the “National Academics Panel Study” (Nacaps), to which approximately 60,000 doctoral candidates throughout Germany will be invited by email. With the help of this data, it will be possible for the first time to paint a detailed picture of the doctoral landscape in Germany. The study is being conducted by the German Center for Higher Education Research and Science Studies (DZHW) in cooperation with over 50 universities authorized to award doctorates.“ Then two paragraphs of the article are shown. "/>
          <p:cNvPicPr/>
          <p:nvPr/>
        </p:nvPicPr>
        <p:blipFill>
          <a:blip r:embed="rId9"/>
          <a:stretch/>
        </p:blipFill>
        <p:spPr>
          <a:xfrm>
            <a:off x="7578000" y="1783800"/>
            <a:ext cx="3989160" cy="4459320"/>
          </a:xfrm>
          <a:prstGeom prst="rect">
            <a:avLst/>
          </a:prstGeom>
          <a:noFill/>
          <a:ln w="0">
            <a:solidFill>
              <a:srgbClr val="000000"/>
            </a:solidFill>
          </a:ln>
        </p:spPr>
      </p:pic>
      <p:sp>
        <p:nvSpPr>
          <p:cNvPr id="1209" name="Textfeld 34" descr="Image source"/>
          <p:cNvSpPr/>
          <p:nvPr/>
        </p:nvSpPr>
        <p:spPr>
          <a:xfrm>
            <a:off x="7578000" y="6233000"/>
            <a:ext cx="3989160" cy="4140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700" b="0" strike="noStrike" spc="-1" dirty="0">
                <a:solidFill>
                  <a:schemeClr val="lt2">
                    <a:lumMod val="75000"/>
                  </a:schemeClr>
                </a:solidFill>
                <a:latin typeface="Arial"/>
                <a:ea typeface="Arial"/>
              </a:rPr>
              <a:t>DZHW (2023). </a:t>
            </a:r>
            <a:r>
              <a:rPr lang="en-US" sz="700" spc="-1" dirty="0">
                <a:solidFill>
                  <a:schemeClr val="lt2">
                    <a:lumMod val="75000"/>
                  </a:schemeClr>
                </a:solidFill>
                <a:latin typeface="Arial"/>
                <a:ea typeface="Arial"/>
              </a:rPr>
              <a:t>Wie </a:t>
            </a:r>
            <a:r>
              <a:rPr lang="en-US" sz="700" spc="-1" dirty="0" err="1">
                <a:solidFill>
                  <a:schemeClr val="lt2">
                    <a:lumMod val="75000"/>
                  </a:schemeClr>
                </a:solidFill>
                <a:latin typeface="Arial"/>
                <a:ea typeface="Arial"/>
              </a:rPr>
              <a:t>geht</a:t>
            </a:r>
            <a:r>
              <a:rPr lang="en-US" sz="700" spc="-1" dirty="0">
                <a:solidFill>
                  <a:schemeClr val="lt2">
                    <a:lumMod val="75000"/>
                  </a:schemeClr>
                </a:solidFill>
                <a:latin typeface="Arial"/>
                <a:ea typeface="Arial"/>
              </a:rPr>
              <a:t> es den </a:t>
            </a:r>
            <a:r>
              <a:rPr lang="en-US" sz="700" spc="-1" dirty="0" err="1">
                <a:solidFill>
                  <a:schemeClr val="lt2">
                    <a:lumMod val="75000"/>
                  </a:schemeClr>
                </a:solidFill>
                <a:latin typeface="Arial"/>
                <a:ea typeface="Arial"/>
              </a:rPr>
              <a:t>Promovierenden</a:t>
            </a:r>
            <a:r>
              <a:rPr lang="en-US" sz="700" spc="-1" dirty="0">
                <a:solidFill>
                  <a:schemeClr val="lt2">
                    <a:lumMod val="75000"/>
                  </a:schemeClr>
                </a:solidFill>
                <a:latin typeface="Arial"/>
                <a:ea typeface="Arial"/>
              </a:rPr>
              <a:t> in Deutschland? Start der </a:t>
            </a:r>
            <a:r>
              <a:rPr lang="en-US" sz="700" spc="-1" dirty="0" err="1">
                <a:solidFill>
                  <a:schemeClr val="lt2">
                    <a:lumMod val="75000"/>
                  </a:schemeClr>
                </a:solidFill>
                <a:latin typeface="Arial"/>
                <a:ea typeface="Arial"/>
              </a:rPr>
              <a:t>großen</a:t>
            </a:r>
            <a:r>
              <a:rPr lang="en-US" sz="700" spc="-1" dirty="0">
                <a:solidFill>
                  <a:schemeClr val="lt2">
                    <a:lumMod val="75000"/>
                  </a:schemeClr>
                </a:solidFill>
                <a:latin typeface="Arial"/>
                <a:ea typeface="Arial"/>
              </a:rPr>
              <a:t> </a:t>
            </a:r>
            <a:r>
              <a:rPr lang="en-US" sz="700" spc="-1" dirty="0" err="1">
                <a:solidFill>
                  <a:schemeClr val="lt2">
                    <a:lumMod val="75000"/>
                  </a:schemeClr>
                </a:solidFill>
                <a:latin typeface="Arial"/>
                <a:ea typeface="Arial"/>
              </a:rPr>
              <a:t>Onlinebefragung</a:t>
            </a:r>
            <a:r>
              <a:rPr lang="en-US" sz="700" spc="-1" dirty="0">
                <a:solidFill>
                  <a:schemeClr val="lt2">
                    <a:lumMod val="75000"/>
                  </a:schemeClr>
                </a:solidFill>
                <a:latin typeface="Arial"/>
                <a:ea typeface="Arial"/>
              </a:rPr>
              <a:t> </a:t>
            </a:r>
            <a:r>
              <a:rPr lang="en-US" sz="700" spc="-1" dirty="0" err="1">
                <a:solidFill>
                  <a:schemeClr val="lt2">
                    <a:lumMod val="75000"/>
                  </a:schemeClr>
                </a:solidFill>
                <a:latin typeface="Arial"/>
                <a:ea typeface="Arial"/>
              </a:rPr>
              <a:t>Nacaps</a:t>
            </a:r>
            <a:r>
              <a:rPr lang="en-US" sz="700" spc="-1" dirty="0">
                <a:solidFill>
                  <a:schemeClr val="lt2">
                    <a:lumMod val="75000"/>
                  </a:schemeClr>
                </a:solidFill>
                <a:latin typeface="Arial"/>
                <a:ea typeface="Arial"/>
              </a:rPr>
              <a:t>. </a:t>
            </a:r>
            <a:r>
              <a:rPr lang="en-US" sz="700" spc="-1" dirty="0" err="1">
                <a:solidFill>
                  <a:schemeClr val="lt2">
                    <a:lumMod val="75000"/>
                  </a:schemeClr>
                </a:solidFill>
                <a:latin typeface="Arial"/>
                <a:ea typeface="Arial"/>
              </a:rPr>
              <a:t>Presseinformation</a:t>
            </a:r>
            <a:r>
              <a:rPr lang="en-US" sz="700" spc="-1" dirty="0">
                <a:solidFill>
                  <a:schemeClr val="lt2">
                    <a:lumMod val="75000"/>
                  </a:schemeClr>
                </a:solidFill>
                <a:latin typeface="Arial"/>
                <a:ea typeface="Arial"/>
              </a:rPr>
              <a:t>. Retrieved July 9, 2025 from</a:t>
            </a:r>
            <a:r>
              <a:rPr lang="en-US" sz="700" b="0" strike="noStrike" spc="-1" dirty="0">
                <a:solidFill>
                  <a:schemeClr val="lt2">
                    <a:lumMod val="75000"/>
                  </a:schemeClr>
                </a:solidFill>
                <a:latin typeface="Arial"/>
                <a:ea typeface="Arial"/>
              </a:rPr>
              <a:t> https://www.dzhw.eu/services/material/pressemitteilungen/2023_02_27_pm_nacaps.pdf</a:t>
            </a:r>
            <a:endParaRPr lang="en-US" sz="7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2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20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210"/>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21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21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83F808A-8511-4663-ABD8-BA61519155E8}" type="slidenum">
              <a:rPr lang="en-US" sz="1200" b="0" strike="noStrike" spc="-1" smtClean="0">
                <a:solidFill>
                  <a:schemeClr val="lt1">
                    <a:lumMod val="50000"/>
                  </a:schemeClr>
                </a:solidFill>
              </a:rPr>
              <a:t>69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133978DB-0D9F-45B5-8623-493893F9AF45}"/>
              </a:ext>
            </a:extLst>
          </p:cNvPr>
          <p:cNvSpPr>
            <a:spLocks noGrp="1"/>
          </p:cNvSpPr>
          <p:nvPr>
            <p:ph type="title"/>
          </p:nvPr>
        </p:nvSpPr>
        <p:spPr>
          <a:xfrm>
            <a:off x="373701" y="160620"/>
            <a:ext cx="3296598" cy="752340"/>
          </a:xfrm>
        </p:spPr>
        <p:txBody>
          <a:bodyPr/>
          <a:lstStyle/>
          <a:p>
            <a:r>
              <a:rPr lang="en-US" sz="2400" dirty="0">
                <a:solidFill>
                  <a:schemeClr val="bg1"/>
                </a:solidFill>
                <a:latin typeface="Arial" panose="020B0604020202020204" pitchFamily="34" charset="0"/>
                <a:cs typeface="Arial" panose="020B0604020202020204" pitchFamily="34" charset="0"/>
              </a:rPr>
              <a:t>Perceived Relevance</a:t>
            </a:r>
          </a:p>
        </p:txBody>
      </p:sp>
      <p:pic>
        <p:nvPicPr>
          <p:cNvPr id="1217"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218" name="Rechteck 6"/>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Public relations</a:t>
            </a:r>
            <a:endParaRPr lang="en-US" sz="2800" b="0" strike="noStrike" spc="-1" dirty="0">
              <a:solidFill>
                <a:srgbClr val="000000"/>
              </a:solidFill>
              <a:latin typeface="Calibri"/>
            </a:endParaRPr>
          </a:p>
        </p:txBody>
      </p:sp>
      <p:sp>
        <p:nvSpPr>
          <p:cNvPr id="1219" name="Textfeld 21"/>
          <p:cNvSpPr/>
          <p:nvPr/>
        </p:nvSpPr>
        <p:spPr>
          <a:xfrm>
            <a:off x="419760" y="1845000"/>
            <a:ext cx="5170680" cy="286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Measures to show respondents </a:t>
            </a:r>
            <a:r>
              <a:rPr lang="en-US" sz="1800" b="1" strike="noStrike" spc="-1" dirty="0">
                <a:solidFill>
                  <a:schemeClr val="dk1"/>
                </a:solidFill>
                <a:latin typeface="Arial"/>
                <a:ea typeface="Arial"/>
              </a:rPr>
              <a:t>how their information is utilized </a:t>
            </a:r>
            <a:r>
              <a:rPr lang="en-US" sz="1800" b="0" strike="noStrike" spc="-1" dirty="0">
                <a:solidFill>
                  <a:schemeClr val="dk1"/>
                </a:solidFill>
                <a:latin typeface="Arial"/>
                <a:ea typeface="Arial"/>
              </a:rPr>
              <a:t>and that their efforts </a:t>
            </a:r>
            <a:r>
              <a:rPr lang="en-US" sz="1800" b="1" strike="noStrike" spc="-1" dirty="0">
                <a:solidFill>
                  <a:schemeClr val="dk1"/>
                </a:solidFill>
                <a:latin typeface="Arial"/>
                <a:ea typeface="Arial"/>
              </a:rPr>
              <a:t>make a real contribution </a:t>
            </a:r>
            <a:r>
              <a:rPr lang="en-US" sz="1800" b="0" strike="noStrike" spc="-1" dirty="0">
                <a:solidFill>
                  <a:schemeClr val="dk1"/>
                </a:solidFill>
                <a:latin typeface="Arial"/>
                <a:ea typeface="Arial"/>
              </a:rPr>
              <a:t>(e.g. results, published papers, conference talks, PhD theses) during and after the survey period</a:t>
            </a:r>
            <a:endParaRPr lang="en-US" sz="1800" b="0" strike="noStrike" spc="-1" dirty="0">
              <a:solidFill>
                <a:srgbClr val="000000"/>
              </a:solidFill>
              <a:latin typeface="Calibri"/>
            </a:endParaRPr>
          </a:p>
          <a:p>
            <a:pPr marL="531720" indent="-258840" defTabSz="914400">
              <a:lnSpc>
                <a:spcPct val="100000"/>
              </a:lnSpc>
              <a:spcAft>
                <a:spcPts val="601"/>
              </a:spcAft>
              <a:buClr>
                <a:srgbClr val="000000"/>
              </a:buClr>
              <a:buFont typeface="Courier New"/>
              <a:buChar char="o"/>
            </a:pPr>
            <a:r>
              <a:rPr lang="en-US" sz="1800" b="0" strike="noStrike" spc="-1" dirty="0">
                <a:solidFill>
                  <a:schemeClr val="dk1"/>
                </a:solidFill>
                <a:latin typeface="Arial"/>
                <a:ea typeface="Arial"/>
              </a:rPr>
              <a:t>Project website </a:t>
            </a:r>
            <a:endParaRPr lang="en-US" sz="1800" b="0" strike="noStrike" spc="-1" dirty="0">
              <a:solidFill>
                <a:srgbClr val="000000"/>
              </a:solidFill>
              <a:latin typeface="Calibri"/>
            </a:endParaRPr>
          </a:p>
          <a:p>
            <a:pPr marL="531720" indent="-258840" defTabSz="914400">
              <a:lnSpc>
                <a:spcPct val="100000"/>
              </a:lnSpc>
              <a:spcAft>
                <a:spcPts val="601"/>
              </a:spcAft>
              <a:buClr>
                <a:srgbClr val="000000"/>
              </a:buClr>
              <a:buFont typeface="Courier New"/>
              <a:buChar char="o"/>
            </a:pPr>
            <a:r>
              <a:rPr lang="en-US" sz="1800" b="0" strike="noStrike" spc="-1" dirty="0">
                <a:solidFill>
                  <a:schemeClr val="dk1"/>
                </a:solidFill>
                <a:latin typeface="Arial"/>
                <a:ea typeface="Arial"/>
              </a:rPr>
              <a:t>Newsletter</a:t>
            </a:r>
            <a:endParaRPr lang="en-US" sz="1800" b="0" strike="noStrike" spc="-1" dirty="0">
              <a:solidFill>
                <a:srgbClr val="000000"/>
              </a:solidFill>
              <a:latin typeface="Calibri"/>
            </a:endParaRPr>
          </a:p>
          <a:p>
            <a:pPr marL="531720" indent="-258840" defTabSz="914400">
              <a:lnSpc>
                <a:spcPct val="100000"/>
              </a:lnSpc>
              <a:spcAft>
                <a:spcPts val="601"/>
              </a:spcAft>
              <a:buClr>
                <a:srgbClr val="000000"/>
              </a:buClr>
              <a:buFont typeface="Courier New"/>
              <a:buChar char="o"/>
            </a:pPr>
            <a:r>
              <a:rPr lang="en-US" sz="1800" b="0" strike="noStrike" spc="-1" dirty="0">
                <a:solidFill>
                  <a:schemeClr val="dk1"/>
                </a:solidFill>
                <a:latin typeface="Arial"/>
                <a:ea typeface="Arial"/>
              </a:rPr>
              <a:t>Social media</a:t>
            </a:r>
            <a:endParaRPr lang="en-US" sz="1800" b="0" strike="noStrike" spc="-1" dirty="0">
              <a:solidFill>
                <a:srgbClr val="000000"/>
              </a:solidFill>
              <a:latin typeface="Calibri"/>
            </a:endParaRPr>
          </a:p>
          <a:p>
            <a:pPr marL="531720" indent="-258840" defTabSz="914400">
              <a:lnSpc>
                <a:spcPct val="100000"/>
              </a:lnSpc>
              <a:spcAft>
                <a:spcPts val="601"/>
              </a:spcAft>
              <a:buClr>
                <a:srgbClr val="000000"/>
              </a:buClr>
              <a:buFont typeface="Courier New"/>
              <a:buChar char="o"/>
            </a:pPr>
            <a:r>
              <a:rPr lang="en-US" sz="1800" b="0" strike="noStrike" spc="-1" dirty="0">
                <a:solidFill>
                  <a:schemeClr val="dk1"/>
                </a:solidFill>
                <a:latin typeface="Arial"/>
                <a:ea typeface="Arial"/>
              </a:rPr>
              <a:t>Data portal</a:t>
            </a:r>
            <a:endParaRPr lang="en-US" sz="1800" b="0" strike="noStrike" spc="-1" dirty="0">
              <a:solidFill>
                <a:srgbClr val="000000"/>
              </a:solidFill>
              <a:latin typeface="Calibri"/>
            </a:endParaRPr>
          </a:p>
        </p:txBody>
      </p:sp>
      <p:grpSp>
        <p:nvGrpSpPr>
          <p:cNvPr id="3" name="Gruppieren 2" descr="Graphic of a laptop. On the screen the website of the nacaps survey by the DZHW regarding the topic of doctoral supervision is shown. Here, the responses from the survey are presented. ">
            <a:extLst>
              <a:ext uri="{FF2B5EF4-FFF2-40B4-BE49-F238E27FC236}">
                <a16:creationId xmlns:a16="http://schemas.microsoft.com/office/drawing/2014/main" id="{D5FE3FA8-F48C-4F8D-9941-6DA3EF6042ED}"/>
              </a:ext>
            </a:extLst>
          </p:cNvPr>
          <p:cNvGrpSpPr/>
          <p:nvPr/>
        </p:nvGrpSpPr>
        <p:grpSpPr>
          <a:xfrm>
            <a:off x="2502435" y="3532620"/>
            <a:ext cx="4603965" cy="2630220"/>
            <a:chOff x="2502435" y="3532620"/>
            <a:chExt cx="4603965" cy="2630220"/>
          </a:xfrm>
        </p:grpSpPr>
        <p:pic>
          <p:nvPicPr>
            <p:cNvPr id="1221" name="Picture 2"/>
            <p:cNvPicPr/>
            <p:nvPr/>
          </p:nvPicPr>
          <p:blipFill>
            <a:blip r:embed="rId6"/>
            <a:srcRect t="10469" r="10089" b="10913"/>
            <a:stretch/>
          </p:blipFill>
          <p:spPr>
            <a:xfrm>
              <a:off x="2502435" y="3532620"/>
              <a:ext cx="4125960" cy="2550960"/>
            </a:xfrm>
            <a:prstGeom prst="rect">
              <a:avLst/>
            </a:prstGeom>
            <a:noFill/>
            <a:ln w="0">
              <a:noFill/>
            </a:ln>
          </p:spPr>
        </p:pic>
        <p:pic>
          <p:nvPicPr>
            <p:cNvPr id="1222" name="Picture 2"/>
            <p:cNvPicPr/>
            <p:nvPr/>
          </p:nvPicPr>
          <p:blipFill>
            <a:blip r:embed="rId7"/>
            <a:srcRect l="89700" t="79400" r="959" b="8999"/>
            <a:stretch/>
          </p:blipFill>
          <p:spPr>
            <a:xfrm>
              <a:off x="6628680" y="5743440"/>
              <a:ext cx="477720" cy="419400"/>
            </a:xfrm>
            <a:prstGeom prst="rect">
              <a:avLst/>
            </a:prstGeom>
            <a:noFill/>
            <a:ln w="0">
              <a:noFill/>
            </a:ln>
          </p:spPr>
        </p:pic>
      </p:grpSp>
      <p:sp>
        <p:nvSpPr>
          <p:cNvPr id="18" name="Textfeld 17" descr="Image source">
            <a:extLst>
              <a:ext uri="{FF2B5EF4-FFF2-40B4-BE49-F238E27FC236}">
                <a16:creationId xmlns:a16="http://schemas.microsoft.com/office/drawing/2014/main" id="{019F9336-D809-4A79-BF2F-14D589D428E4}"/>
              </a:ext>
            </a:extLst>
          </p:cNvPr>
          <p:cNvSpPr txBox="1"/>
          <p:nvPr/>
        </p:nvSpPr>
        <p:spPr>
          <a:xfrm>
            <a:off x="2540169" y="6042440"/>
            <a:ext cx="4775032"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National Academics Panel Study (NACAPS). (n.d.). University cooperation partners. Retrieved July 9, 2025, from https://www.nacaps.de/hochschulkooperationen/index_html</a:t>
            </a:r>
          </a:p>
        </p:txBody>
      </p:sp>
      <p:pic>
        <p:nvPicPr>
          <p:cNvPr id="1220" name="Grafik 5" descr="Website of the nacaps (National Academics Panel Study) survey by DZHW. The menu on the upper right corner includes „The Study“, „Participation“, „Service“, and „Contact“. In the middle there is some information regarding the survey and on the bottom right corner the news section shows the announcement of the new survey starting in February of 2023. "/>
          <p:cNvPicPr/>
          <p:nvPr/>
        </p:nvPicPr>
        <p:blipFill>
          <a:blip r:embed="rId8"/>
          <a:stretch/>
        </p:blipFill>
        <p:spPr>
          <a:xfrm>
            <a:off x="5749200" y="1637280"/>
            <a:ext cx="6021720" cy="3444480"/>
          </a:xfrm>
          <a:prstGeom prst="rect">
            <a:avLst/>
          </a:prstGeom>
          <a:noFill/>
          <a:ln w="0">
            <a:solidFill>
              <a:srgbClr val="000000"/>
            </a:solidFill>
          </a:ln>
        </p:spPr>
      </p:pic>
      <p:sp>
        <p:nvSpPr>
          <p:cNvPr id="14" name="Textfeld 13" descr="Image source">
            <a:extLst>
              <a:ext uri="{FF2B5EF4-FFF2-40B4-BE49-F238E27FC236}">
                <a16:creationId xmlns:a16="http://schemas.microsoft.com/office/drawing/2014/main" id="{BD4D4FD2-6341-4DF1-9F56-DE179322AE5A}"/>
              </a:ext>
            </a:extLst>
          </p:cNvPr>
          <p:cNvSpPr txBox="1"/>
          <p:nvPr/>
        </p:nvSpPr>
        <p:spPr>
          <a:xfrm>
            <a:off x="5712060" y="5120692"/>
            <a:ext cx="6096000" cy="200055"/>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National Academics Panel Study (NACAPS). (n.d.). </a:t>
            </a:r>
            <a:r>
              <a:rPr lang="en-US" sz="700" i="1" dirty="0">
                <a:solidFill>
                  <a:schemeClr val="bg1">
                    <a:lumMod val="75000"/>
                  </a:schemeClr>
                </a:solidFill>
                <a:latin typeface="Arial" panose="020B0604020202020204" pitchFamily="34" charset="0"/>
                <a:cs typeface="Arial" panose="020B0604020202020204" pitchFamily="34" charset="0"/>
              </a:rPr>
              <a:t>Home</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https://www.nacaps.de/en/index_html</a:t>
            </a:r>
            <a:endParaRPr lang="en-US" sz="700" dirty="0">
              <a:solidFill>
                <a:schemeClr val="bg1">
                  <a:lumMod val="75000"/>
                </a:schemeClr>
              </a:solidFill>
              <a:latin typeface="Arial" panose="020B0604020202020204" pitchFamily="34" charset="0"/>
              <a:cs typeface="Arial" panose="020B0604020202020204" pitchFamily="34" charset="0"/>
            </a:endParaRPr>
          </a:p>
        </p:txBody>
      </p:sp>
      <p:pic>
        <p:nvPicPr>
          <p:cNvPr id="1223" name="Grafik 10" descr="LinkedIn page of the Nacap Study. "/>
          <p:cNvPicPr/>
          <p:nvPr/>
        </p:nvPicPr>
        <p:blipFill>
          <a:blip r:embed="rId10"/>
          <a:stretch/>
        </p:blipFill>
        <p:spPr>
          <a:xfrm>
            <a:off x="10179525" y="3207000"/>
            <a:ext cx="1439280" cy="3202200"/>
          </a:xfrm>
          <a:prstGeom prst="rect">
            <a:avLst/>
          </a:prstGeom>
          <a:noFill/>
          <a:ln w="0">
            <a:noFill/>
          </a:ln>
        </p:spPr>
      </p:pic>
      <p:sp>
        <p:nvSpPr>
          <p:cNvPr id="20" name="Textfeld 19" descr="Image source">
            <a:extLst>
              <a:ext uri="{FF2B5EF4-FFF2-40B4-BE49-F238E27FC236}">
                <a16:creationId xmlns:a16="http://schemas.microsoft.com/office/drawing/2014/main" id="{FA49883F-9DF7-4DE3-944F-C3428A887A4F}"/>
              </a:ext>
            </a:extLst>
          </p:cNvPr>
          <p:cNvSpPr txBox="1"/>
          <p:nvPr/>
        </p:nvSpPr>
        <p:spPr>
          <a:xfrm>
            <a:off x="10108230" y="6410022"/>
            <a:ext cx="1600920" cy="323165"/>
          </a:xfrm>
          <a:prstGeom prst="rect">
            <a:avLst/>
          </a:prstGeom>
          <a:noFill/>
        </p:spPr>
        <p:txBody>
          <a:bodyPr wrap="square">
            <a:spAutoFit/>
          </a:bodyPr>
          <a:lstStyle/>
          <a:p>
            <a:r>
              <a:rPr lang="en-US" sz="500" dirty="0">
                <a:solidFill>
                  <a:schemeClr val="bg1">
                    <a:lumMod val="75000"/>
                  </a:schemeClr>
                </a:solidFill>
                <a:latin typeface="Arial" panose="020B0604020202020204" pitchFamily="34" charset="0"/>
                <a:cs typeface="Arial" panose="020B0604020202020204" pitchFamily="34" charset="0"/>
              </a:rPr>
              <a:t>NACAPS – National Academics Panel Study. (n.d.). </a:t>
            </a:r>
            <a:r>
              <a:rPr lang="en-US" sz="500" i="1" dirty="0">
                <a:solidFill>
                  <a:schemeClr val="bg1">
                    <a:lumMod val="75000"/>
                  </a:schemeClr>
                </a:solidFill>
                <a:latin typeface="Arial" panose="020B0604020202020204" pitchFamily="34" charset="0"/>
                <a:cs typeface="Arial" panose="020B0604020202020204" pitchFamily="34" charset="0"/>
              </a:rPr>
              <a:t>LinkedIn page. </a:t>
            </a:r>
            <a:r>
              <a:rPr lang="en-US" sz="500" dirty="0">
                <a:solidFill>
                  <a:schemeClr val="bg1">
                    <a:lumMod val="75000"/>
                  </a:schemeClr>
                </a:solidFill>
                <a:latin typeface="Arial" panose="020B0604020202020204" pitchFamily="34" charset="0"/>
                <a:cs typeface="Arial" panose="020B0604020202020204" pitchFamily="34" charset="0"/>
              </a:rPr>
              <a:t>Retrieved July 9, 2025, from </a:t>
            </a:r>
            <a:r>
              <a:rPr lang="en-US" sz="500" dirty="0">
                <a:solidFill>
                  <a:schemeClr val="bg1">
                    <a:lumMod val="75000"/>
                  </a:schemeClr>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https://www.linkedin.com/company/nacaps-panel</a:t>
            </a:r>
            <a:endParaRPr lang="en-US" sz="5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pic>
        <p:nvPicPr>
          <p:cNvPr id="5" name="Grafik 4">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0408395" y="159920"/>
            <a:ext cx="1573665" cy="565098"/>
          </a:xfrm>
          <a:prstGeom prst="rect">
            <a:avLst/>
          </a:prstGeom>
        </p:spPr>
      </p:pic>
      <p:sp>
        <p:nvSpPr>
          <p:cNvPr id="9" name="Foliennummernplatzhalter 3"/>
          <p:cNvSpPr>
            <a:spLocks noGrp="1"/>
          </p:cNvSpPr>
          <p:nvPr>
            <p:ph type="sldNum" idx="18"/>
          </p:nvPr>
        </p:nvSpPr>
        <p:spPr bwMode="auto"/>
        <p:txBody>
          <a:bodyPr/>
          <a:lstStyle/>
          <a:p>
            <a:pPr algn="r">
              <a:defRPr/>
            </a:pPr>
            <a:r>
              <a:rPr lang="en-US">
                <a:solidFill>
                  <a:schemeClr val="bg1">
                    <a:lumMod val="50000"/>
                  </a:schemeClr>
                </a:solidFill>
                <a:latin typeface="Helvetica"/>
              </a:rPr>
              <a:t>7</a:t>
            </a:r>
          </a:p>
        </p:txBody>
      </p:sp>
      <p:sp>
        <p:nvSpPr>
          <p:cNvPr id="2" name="Titel 1">
            <a:extLst>
              <a:ext uri="{FF2B5EF4-FFF2-40B4-BE49-F238E27FC236}">
                <a16:creationId xmlns:a16="http://schemas.microsoft.com/office/drawing/2014/main" id="{6AD211D1-61AF-4F9B-AB61-25CBF8D33F47}"/>
              </a:ext>
            </a:extLst>
          </p:cNvPr>
          <p:cNvSpPr>
            <a:spLocks noGrp="1"/>
          </p:cNvSpPr>
          <p:nvPr>
            <p:ph type="title"/>
          </p:nvPr>
        </p:nvSpPr>
        <p:spPr>
          <a:xfrm>
            <a:off x="375930" y="269733"/>
            <a:ext cx="2626480" cy="359978"/>
          </a:xfrm>
        </p:spPr>
        <p:txBody>
          <a:bodyPr/>
          <a:lstStyle/>
          <a:p>
            <a:r>
              <a:rPr lang="en-US" sz="2400">
                <a:solidFill>
                  <a:schemeClr val="bg1"/>
                </a:solidFill>
                <a:latin typeface="Arial" panose="020B0604020202020204" pitchFamily="34" charset="0"/>
                <a:cs typeface="Arial" panose="020B0604020202020204" pitchFamily="34" charset="0"/>
              </a:rPr>
              <a:t>Who are You?</a:t>
            </a:r>
          </a:p>
        </p:txBody>
      </p:sp>
      <p:sp>
        <p:nvSpPr>
          <p:cNvPr id="13" name="Rechteck 12">
            <a:extLst>
              <a:ext uri="{FF2B5EF4-FFF2-40B4-BE49-F238E27FC236}">
                <a16:creationId xmlns:a16="http://schemas.microsoft.com/office/drawing/2014/main" id="{98B13B71-E901-4CD9-AD9B-A9828F1AFD7F}"/>
              </a:ext>
            </a:extLst>
          </p:cNvPr>
          <p:cNvSpPr/>
          <p:nvPr/>
        </p:nvSpPr>
        <p:spPr bwMode="auto">
          <a:xfrm>
            <a:off x="375930" y="1074250"/>
            <a:ext cx="6479347" cy="1027654"/>
          </a:xfrm>
          <a:prstGeom prst="rect">
            <a:avLst/>
          </a:prstGeom>
        </p:spPr>
        <p:txBody>
          <a:bodyPr wrap="square">
            <a:spAutoFit/>
          </a:bodyPr>
          <a:lstStyle/>
          <a:p>
            <a:pPr>
              <a:lnSpc>
                <a:spcPct val="125000"/>
              </a:lnSpc>
              <a:spcAft>
                <a:spcPts val="1200"/>
              </a:spcAft>
              <a:defRPr/>
            </a:pPr>
            <a:r>
              <a:rPr lang="en-US" sz="2800" b="1">
                <a:solidFill>
                  <a:srgbClr val="0070C0"/>
                </a:solidFill>
                <a:latin typeface="Arial"/>
                <a:cs typeface="Arial"/>
              </a:rPr>
              <a:t>Brief round of introductions</a:t>
            </a:r>
          </a:p>
          <a:p>
            <a:pPr>
              <a:lnSpc>
                <a:spcPct val="125000"/>
              </a:lnSpc>
              <a:spcAft>
                <a:spcPts val="1200"/>
              </a:spcAft>
              <a:defRPr/>
            </a:pPr>
            <a:endParaRPr lang="en-US" sz="1400">
              <a:latin typeface="Arial"/>
              <a:cs typeface="Arial"/>
            </a:endParaRPr>
          </a:p>
        </p:txBody>
      </p:sp>
      <p:sp>
        <p:nvSpPr>
          <p:cNvPr id="8" name="Rechteck 7"/>
          <p:cNvSpPr/>
          <p:nvPr/>
        </p:nvSpPr>
        <p:spPr bwMode="auto">
          <a:xfrm>
            <a:off x="7824193" y="1895256"/>
            <a:ext cx="3991878" cy="2181816"/>
          </a:xfrm>
          <a:prstGeom prst="rect">
            <a:avLst/>
          </a:prstGeom>
        </p:spPr>
        <p:txBody>
          <a:bodyPr wrap="square">
            <a:spAutoFit/>
          </a:bodyPr>
          <a:lstStyle/>
          <a:p>
            <a:pPr marL="628650" indent="-342900">
              <a:lnSpc>
                <a:spcPct val="125000"/>
              </a:lnSpc>
              <a:spcAft>
                <a:spcPts val="1200"/>
              </a:spcAft>
              <a:buFont typeface="Arial" panose="020B0604020202020204" pitchFamily="34" charset="0"/>
              <a:buChar char="•"/>
              <a:defRPr/>
            </a:pPr>
            <a:r>
              <a:rPr lang="en-US" sz="2400">
                <a:latin typeface="Arial"/>
                <a:cs typeface="Arial"/>
              </a:rPr>
              <a:t>Name (pronouns)</a:t>
            </a:r>
          </a:p>
          <a:p>
            <a:pPr marL="628650" indent="-342900">
              <a:lnSpc>
                <a:spcPct val="125000"/>
              </a:lnSpc>
              <a:spcAft>
                <a:spcPts val="1200"/>
              </a:spcAft>
              <a:buFont typeface="Arial" panose="020B0604020202020204" pitchFamily="34" charset="0"/>
              <a:buChar char="•"/>
              <a:defRPr/>
            </a:pPr>
            <a:r>
              <a:rPr lang="en-US" sz="2400">
                <a:latin typeface="Arial"/>
                <a:cs typeface="Arial"/>
              </a:rPr>
              <a:t>Institution</a:t>
            </a:r>
            <a:endParaRPr lang="en-US"/>
          </a:p>
          <a:p>
            <a:pPr marL="628650" indent="-342900">
              <a:lnSpc>
                <a:spcPct val="125000"/>
              </a:lnSpc>
              <a:spcAft>
                <a:spcPts val="1200"/>
              </a:spcAft>
              <a:buFont typeface="Arial" panose="020B0604020202020204" pitchFamily="34" charset="0"/>
              <a:buChar char="•"/>
              <a:defRPr/>
            </a:pPr>
            <a:r>
              <a:rPr lang="en-US" sz="2400">
                <a:latin typeface="Arial"/>
                <a:cs typeface="Arial"/>
              </a:rPr>
              <a:t>Discipline</a:t>
            </a:r>
          </a:p>
          <a:p>
            <a:pPr marL="285750" indent="-285750">
              <a:lnSpc>
                <a:spcPct val="125000"/>
              </a:lnSpc>
              <a:spcAft>
                <a:spcPts val="1200"/>
              </a:spcAft>
              <a:buFont typeface="Arial" panose="020B0604020202020204" pitchFamily="34" charset="0"/>
              <a:buChar char="•"/>
              <a:defRPr/>
            </a:pPr>
            <a:endParaRPr lang="en-US" sz="1400">
              <a:latin typeface="Arial"/>
              <a:cs typeface="Arial"/>
            </a:endParaRPr>
          </a:p>
        </p:txBody>
      </p:sp>
      <p:pic>
        <p:nvPicPr>
          <p:cNvPr id="10" name="Grafik 9">
            <a:extLst>
              <a:ext uri="{C183D7F6-B498-43B3-948B-1728B52AA6E4}">
                <adec:decorative xmlns:adec="http://schemas.microsoft.com/office/drawing/2017/decorative" val="1"/>
              </a:ext>
            </a:extLst>
          </p:cNvPr>
          <p:cNvPicPr>
            <a:picLocks noChangeAspect="1"/>
          </p:cNvPicPr>
          <p:nvPr/>
        </p:nvPicPr>
        <p:blipFill>
          <a:blip r:embed="rId5"/>
          <a:stretch/>
        </p:blipFill>
        <p:spPr bwMode="auto">
          <a:xfrm>
            <a:off x="9182504" y="101731"/>
            <a:ext cx="988928" cy="623287"/>
          </a:xfrm>
          <a:prstGeom prst="rect">
            <a:avLst/>
          </a:prstGeom>
        </p:spPr>
      </p:pic>
      <p:pic>
        <p:nvPicPr>
          <p:cNvPr id="12" name="Grafik 11" descr="Illustration showing a group of four people talking to each other. ">
            <a:extLst>
              <a:ext uri="{FF2B5EF4-FFF2-40B4-BE49-F238E27FC236}">
                <a16:creationId xmlns:a16="http://schemas.microsoft.com/office/drawing/2014/main" id="{FE8C402A-3DED-47F4-BA8B-02BC67EA3E7B}"/>
              </a:ext>
            </a:extLst>
          </p:cNvPr>
          <p:cNvPicPr>
            <a:picLocks noChangeAspect="1"/>
          </p:cNvPicPr>
          <p:nvPr/>
        </p:nvPicPr>
        <p:blipFill>
          <a:blip r:embed="rId6"/>
          <a:stretch/>
        </p:blipFill>
        <p:spPr bwMode="auto">
          <a:xfrm>
            <a:off x="3110" y="1835967"/>
            <a:ext cx="7533050" cy="5022033"/>
          </a:xfrm>
          <a:prstGeom prst="rect">
            <a:avLst/>
          </a:prstGeom>
        </p:spPr>
      </p:pic>
      <p:sp>
        <p:nvSpPr>
          <p:cNvPr id="11" name="Textfeld 10" descr="Image source">
            <a:extLst>
              <a:ext uri="{FF2B5EF4-FFF2-40B4-BE49-F238E27FC236}">
                <a16:creationId xmlns:a16="http://schemas.microsoft.com/office/drawing/2014/main" id="{56B71FE6-C64A-425A-AFED-CBA03CFDE915}"/>
              </a:ext>
            </a:extLst>
          </p:cNvPr>
          <p:cNvSpPr txBox="1"/>
          <p:nvPr/>
        </p:nvSpPr>
        <p:spPr bwMode="auto">
          <a:xfrm>
            <a:off x="7104112" y="6669360"/>
            <a:ext cx="6100010" cy="200055"/>
          </a:xfrm>
          <a:prstGeom prst="rect">
            <a:avLst/>
          </a:prstGeom>
          <a:noFill/>
        </p:spPr>
        <p:txBody>
          <a:bodyPr wrap="square">
            <a:spAutoFit/>
          </a:bodyPr>
          <a:lstStyle/>
          <a:p>
            <a:r>
              <a:rPr lang="en-US" sz="700">
                <a:solidFill>
                  <a:schemeClr val="bg1">
                    <a:lumMod val="75000"/>
                  </a:schemeClr>
                </a:solidFill>
                <a:latin typeface="Arial" panose="020B0604020202020204" pitchFamily="34" charset="0"/>
                <a:cs typeface="Arial" panose="020B0604020202020204" pitchFamily="34" charset="0"/>
              </a:rPr>
              <a:t>Image generated with DALL·E (June 2025).</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Rechteck: abgerundete Ecken 27">
            <a:extLst>
              <a:ext uri="{C183D7F6-B498-43B3-948B-1728B52AA6E4}">
                <adec:decorative xmlns:adec="http://schemas.microsoft.com/office/drawing/2017/decorative" val="1"/>
              </a:ext>
            </a:extLst>
          </p:cNvPr>
          <p:cNvSpPr/>
          <p:nvPr/>
        </p:nvSpPr>
        <p:spPr>
          <a:xfrm>
            <a:off x="3215880" y="2205000"/>
            <a:ext cx="2590560" cy="969480"/>
          </a:xfrm>
          <a:prstGeom prst="roundRect">
            <a:avLst>
              <a:gd name="adj" fmla="val 16667"/>
            </a:avLst>
          </a:prstGeom>
          <a:solidFill>
            <a:schemeClr val="accent4">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225" name="Rechteck: abgerundete Ecken 14">
            <a:extLst>
              <a:ext uri="{C183D7F6-B498-43B3-948B-1728B52AA6E4}">
                <adec:decorative xmlns:adec="http://schemas.microsoft.com/office/drawing/2017/decorative" val="1"/>
              </a:ext>
            </a:extLst>
          </p:cNvPr>
          <p:cNvSpPr/>
          <p:nvPr/>
        </p:nvSpPr>
        <p:spPr>
          <a:xfrm>
            <a:off x="335520" y="2170080"/>
            <a:ext cx="2590560" cy="969480"/>
          </a:xfrm>
          <a:prstGeom prst="roundRect">
            <a:avLst>
              <a:gd name="adj" fmla="val 16667"/>
            </a:avLst>
          </a:prstGeom>
          <a:solidFill>
            <a:schemeClr val="accent5">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22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22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228"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8FAD702-FC05-45A8-ADA5-A161C3A863C1}" type="slidenum">
              <a:rPr lang="en-US" sz="1200" b="0" strike="noStrike" spc="-1" smtClean="0">
                <a:solidFill>
                  <a:schemeClr val="lt1">
                    <a:lumMod val="50000"/>
                  </a:schemeClr>
                </a:solidFill>
              </a:rPr>
              <a:t>70</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10FAE79B-B339-4253-9BFE-B86D98FE7C53}"/>
              </a:ext>
            </a:extLst>
          </p:cNvPr>
          <p:cNvSpPr>
            <a:spLocks noGrp="1"/>
          </p:cNvSpPr>
          <p:nvPr>
            <p:ph type="title"/>
          </p:nvPr>
        </p:nvSpPr>
        <p:spPr>
          <a:xfrm>
            <a:off x="259371" y="215536"/>
            <a:ext cx="6149129" cy="712800"/>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229"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231" name="Textfeld 24"/>
          <p:cNvSpPr/>
          <p:nvPr/>
        </p:nvSpPr>
        <p:spPr>
          <a:xfrm>
            <a:off x="263520" y="1052640"/>
            <a:ext cx="902088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Factors influencing motivation</a:t>
            </a:r>
            <a:endParaRPr lang="en-US" sz="2800" b="0" strike="noStrike" spc="-1" dirty="0">
              <a:solidFill>
                <a:srgbClr val="000000"/>
              </a:solidFill>
              <a:latin typeface="Calibri"/>
            </a:endParaRPr>
          </a:p>
        </p:txBody>
      </p:sp>
      <p:sp>
        <p:nvSpPr>
          <p:cNvPr id="1232" name="Textfeld 10">
            <a:extLst>
              <a:ext uri="{C183D7F6-B498-43B3-948B-1728B52AA6E4}">
                <adec:decorative xmlns:adec="http://schemas.microsoft.com/office/drawing/2017/decorative" val="1"/>
              </a:ext>
            </a:extLst>
          </p:cNvPr>
          <p:cNvSpPr/>
          <p:nvPr/>
        </p:nvSpPr>
        <p:spPr>
          <a:xfrm>
            <a:off x="335520" y="3363840"/>
            <a:ext cx="2601000" cy="293781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Participants are more motivated if they feel the survey is </a:t>
            </a:r>
            <a:r>
              <a:rPr lang="en-US" sz="1800" b="1" strike="noStrike" spc="-1" dirty="0">
                <a:solidFill>
                  <a:schemeClr val="dk1"/>
                </a:solidFill>
                <a:latin typeface="Arial"/>
                <a:ea typeface="Arial"/>
              </a:rPr>
              <a:t>relevant to their lives or interests</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Respondents are more motivated when they feel that their </a:t>
            </a:r>
            <a:r>
              <a:rPr lang="en-US" sz="1800" b="0" strike="noStrike" spc="-1" dirty="0" err="1">
                <a:solidFill>
                  <a:schemeClr val="dk1"/>
                </a:solidFill>
                <a:latin typeface="Arial"/>
                <a:ea typeface="Arial"/>
              </a:rPr>
              <a:t>experien-ces</a:t>
            </a:r>
            <a:r>
              <a:rPr lang="en-US" sz="1800" b="0" strike="noStrike" spc="-1" dirty="0">
                <a:solidFill>
                  <a:schemeClr val="dk1"/>
                </a:solidFill>
                <a:latin typeface="Arial"/>
                <a:ea typeface="Arial"/>
              </a:rPr>
              <a:t> make an </a:t>
            </a:r>
            <a:r>
              <a:rPr lang="en-US" sz="1800" b="1" strike="noStrike" spc="-1" dirty="0">
                <a:solidFill>
                  <a:schemeClr val="dk1"/>
                </a:solidFill>
                <a:latin typeface="Arial"/>
                <a:ea typeface="Arial"/>
              </a:rPr>
              <a:t>important contribution</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p:txBody>
      </p:sp>
      <p:sp>
        <p:nvSpPr>
          <p:cNvPr id="1234" name="Textfeld 17">
            <a:extLst>
              <a:ext uri="{C183D7F6-B498-43B3-948B-1728B52AA6E4}">
                <adec:decorative xmlns:adec="http://schemas.microsoft.com/office/drawing/2017/decorative" val="1"/>
              </a:ext>
            </a:extLst>
          </p:cNvPr>
          <p:cNvSpPr/>
          <p:nvPr/>
        </p:nvSpPr>
        <p:spPr>
          <a:xfrm>
            <a:off x="1127520" y="2349000"/>
            <a:ext cx="17989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Perceived relevance</a:t>
            </a:r>
            <a:endParaRPr lang="en-US" sz="1800" b="0" strike="noStrike" spc="-1" dirty="0">
              <a:solidFill>
                <a:srgbClr val="000000"/>
              </a:solidFill>
              <a:latin typeface="Calibri"/>
            </a:endParaRPr>
          </a:p>
        </p:txBody>
      </p:sp>
      <p:sp>
        <p:nvSpPr>
          <p:cNvPr id="1233" name="Textfeld 12"/>
          <p:cNvSpPr/>
          <p:nvPr/>
        </p:nvSpPr>
        <p:spPr>
          <a:xfrm>
            <a:off x="3205440" y="3339360"/>
            <a:ext cx="238500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A high </a:t>
            </a:r>
            <a:r>
              <a:rPr lang="en-US" sz="1800" b="1" strike="noStrike" spc="-1" dirty="0">
                <a:solidFill>
                  <a:schemeClr val="dk1"/>
                </a:solidFill>
                <a:latin typeface="Arial"/>
                <a:ea typeface="Arial"/>
              </a:rPr>
              <a:t>response burden </a:t>
            </a:r>
            <a:r>
              <a:rPr lang="en-US" sz="1800" b="0" strike="noStrike" spc="-1" dirty="0">
                <a:solidFill>
                  <a:schemeClr val="dk1"/>
                </a:solidFill>
                <a:latin typeface="Arial"/>
                <a:ea typeface="Arial"/>
              </a:rPr>
              <a:t>may reduce motivation</a:t>
            </a:r>
            <a:endParaRPr lang="en-US" sz="1800" b="0" strike="noStrike" spc="-1" dirty="0">
              <a:solidFill>
                <a:srgbClr val="000000"/>
              </a:solidFill>
              <a:latin typeface="Calibri"/>
            </a:endParaRPr>
          </a:p>
        </p:txBody>
      </p:sp>
      <p:sp>
        <p:nvSpPr>
          <p:cNvPr id="1235" name="Textfeld 18"/>
          <p:cNvSpPr/>
          <p:nvPr/>
        </p:nvSpPr>
        <p:spPr>
          <a:xfrm>
            <a:off x="4007880" y="2349000"/>
            <a:ext cx="19486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Ease of participation</a:t>
            </a:r>
            <a:endParaRPr lang="en-US" sz="1800" b="0" strike="noStrike" spc="-1" dirty="0">
              <a:solidFill>
                <a:srgbClr val="000000"/>
              </a:solidFill>
              <a:latin typeface="Calibri"/>
            </a:endParaRPr>
          </a:p>
        </p:txBody>
      </p:sp>
      <p:sp>
        <p:nvSpPr>
          <p:cNvPr id="1238" name="Rechteck: abgerundete Ecken 16">
            <a:extLst>
              <a:ext uri="{C183D7F6-B498-43B3-948B-1728B52AA6E4}">
                <adec:decorative xmlns:adec="http://schemas.microsoft.com/office/drawing/2017/decorative" val="1"/>
              </a:ext>
            </a:extLst>
          </p:cNvPr>
          <p:cNvSpPr/>
          <p:nvPr/>
        </p:nvSpPr>
        <p:spPr>
          <a:xfrm>
            <a:off x="325080" y="3363840"/>
            <a:ext cx="2601000" cy="3015000"/>
          </a:xfrm>
          <a:prstGeom prst="roundRect">
            <a:avLst>
              <a:gd name="adj" fmla="val 7208"/>
            </a:avLst>
          </a:prstGeom>
          <a:noFill/>
          <a:ln w="9525">
            <a:solidFill>
              <a:srgbClr val="5B9BD5"/>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5"/>
              </a:solidFill>
              <a:latin typeface="Calibri"/>
              <a:ea typeface="Arial"/>
            </a:endParaRPr>
          </a:p>
        </p:txBody>
      </p:sp>
      <p:sp>
        <p:nvSpPr>
          <p:cNvPr id="1239" name="Rechteck: abgerundete Ecken 30">
            <a:extLst>
              <a:ext uri="{C183D7F6-B498-43B3-948B-1728B52AA6E4}">
                <adec:decorative xmlns:adec="http://schemas.microsoft.com/office/drawing/2017/decorative" val="1"/>
              </a:ext>
            </a:extLst>
          </p:cNvPr>
          <p:cNvSpPr/>
          <p:nvPr/>
        </p:nvSpPr>
        <p:spPr>
          <a:xfrm>
            <a:off x="3205440" y="3364920"/>
            <a:ext cx="2601000" cy="3015000"/>
          </a:xfrm>
          <a:prstGeom prst="roundRect">
            <a:avLst>
              <a:gd name="adj" fmla="val 7208"/>
            </a:avLst>
          </a:prstGeom>
          <a:noFill/>
          <a:ln w="9525">
            <a:solidFill>
              <a:srgbClr val="FFC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4"/>
              </a:solidFill>
              <a:latin typeface="Calibri"/>
              <a:ea typeface="Arial"/>
            </a:endParaRPr>
          </a:p>
        </p:txBody>
      </p:sp>
      <p:sp>
        <p:nvSpPr>
          <p:cNvPr id="18" name="Ellipse 21">
            <a:extLst>
              <a:ext uri="{FF2B5EF4-FFF2-40B4-BE49-F238E27FC236}">
                <a16:creationId xmlns:a16="http://schemas.microsoft.com/office/drawing/2014/main" id="{93791F5C-C95A-4786-AD19-D6CC168E964E}"/>
              </a:ext>
              <a:ext uri="{C183D7F6-B498-43B3-948B-1728B52AA6E4}">
                <adec:decorative xmlns:adec="http://schemas.microsoft.com/office/drawing/2017/decorative" val="1"/>
              </a:ext>
            </a:extLst>
          </p:cNvPr>
          <p:cNvSpPr/>
          <p:nvPr/>
        </p:nvSpPr>
        <p:spPr>
          <a:xfrm>
            <a:off x="411120" y="2273040"/>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pic>
        <p:nvPicPr>
          <p:cNvPr id="19" name="Grafik 18">
            <a:extLst>
              <a:ext uri="{FF2B5EF4-FFF2-40B4-BE49-F238E27FC236}">
                <a16:creationId xmlns:a16="http://schemas.microsoft.com/office/drawing/2014/main" id="{B6FD9847-CA0E-4339-8C6B-0B1CB8B1EAC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9680" y="2284063"/>
            <a:ext cx="703217" cy="703217"/>
          </a:xfrm>
          <a:prstGeom prst="rect">
            <a:avLst/>
          </a:prstGeom>
        </p:spPr>
      </p:pic>
      <p:sp>
        <p:nvSpPr>
          <p:cNvPr id="20" name="Ellipse 21">
            <a:extLst>
              <a:ext uri="{FF2B5EF4-FFF2-40B4-BE49-F238E27FC236}">
                <a16:creationId xmlns:a16="http://schemas.microsoft.com/office/drawing/2014/main" id="{FD7C5640-F3A7-4B15-A1C3-7336E52CBC2E}"/>
              </a:ext>
              <a:ext uri="{C183D7F6-B498-43B3-948B-1728B52AA6E4}">
                <adec:decorative xmlns:adec="http://schemas.microsoft.com/office/drawing/2017/decorative" val="1"/>
              </a:ext>
            </a:extLst>
          </p:cNvPr>
          <p:cNvSpPr/>
          <p:nvPr/>
        </p:nvSpPr>
        <p:spPr>
          <a:xfrm>
            <a:off x="3303184" y="2273040"/>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pic>
        <p:nvPicPr>
          <p:cNvPr id="3" name="Grafik 2">
            <a:extLst>
              <a:ext uri="{FF2B5EF4-FFF2-40B4-BE49-F238E27FC236}">
                <a16:creationId xmlns:a16="http://schemas.microsoft.com/office/drawing/2014/main" id="{F07F6C2E-38BF-4AD7-B367-E4A3A7871C0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3936" y="2303792"/>
            <a:ext cx="656336" cy="65633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0"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241"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24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F39CA3AB-2624-4E06-AEEB-1C83FC8A7714}" type="slidenum">
              <a:rPr lang="en-US" sz="1200" b="0" strike="noStrike" spc="-1" smtClean="0">
                <a:solidFill>
                  <a:schemeClr val="lt1">
                    <a:lumMod val="50000"/>
                  </a:schemeClr>
                </a:solidFill>
              </a:rPr>
              <a:t>71</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1C3A5224-0C8E-421B-A02E-14620EC55ED7}"/>
              </a:ext>
            </a:extLst>
          </p:cNvPr>
          <p:cNvSpPr>
            <a:spLocks noGrp="1"/>
          </p:cNvSpPr>
          <p:nvPr>
            <p:ph type="title"/>
          </p:nvPr>
        </p:nvSpPr>
        <p:spPr>
          <a:xfrm>
            <a:off x="391649" y="178560"/>
            <a:ext cx="3147511" cy="730080"/>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pic>
        <p:nvPicPr>
          <p:cNvPr id="1244"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245" name="Rechteck 6"/>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Response burden</a:t>
            </a:r>
            <a:endParaRPr lang="en-US" sz="2800" b="0" strike="noStrike" spc="-1" dirty="0">
              <a:solidFill>
                <a:srgbClr val="000000"/>
              </a:solidFill>
              <a:latin typeface="Calibri"/>
            </a:endParaRPr>
          </a:p>
        </p:txBody>
      </p:sp>
      <p:sp>
        <p:nvSpPr>
          <p:cNvPr id="1246" name="Textfeld 13"/>
          <p:cNvSpPr/>
          <p:nvPr/>
        </p:nvSpPr>
        <p:spPr>
          <a:xfrm>
            <a:off x="407520" y="1772640"/>
            <a:ext cx="6263280" cy="378419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Response burden refers to the </a:t>
            </a:r>
            <a:r>
              <a:rPr lang="en-US" sz="1800" b="1" strike="noStrike" spc="-1" dirty="0">
                <a:solidFill>
                  <a:schemeClr val="dk1"/>
                </a:solidFill>
                <a:latin typeface="Arial"/>
                <a:ea typeface="Arial"/>
              </a:rPr>
              <a:t>perceived effort, time, and complexity that respondents experience </a:t>
            </a:r>
            <a:r>
              <a:rPr lang="en-US" sz="1800" b="0" strike="noStrike" spc="-1" dirty="0">
                <a:solidFill>
                  <a:schemeClr val="dk1"/>
                </a:solidFill>
                <a:latin typeface="Arial"/>
                <a:ea typeface="Arial"/>
              </a:rPr>
              <a:t>when completing a survey. </a:t>
            </a:r>
            <a:endParaRPr lang="en-US" sz="1800" b="0" strike="noStrike" spc="-1" dirty="0">
              <a:solidFill>
                <a:srgbClr val="000000"/>
              </a:solidFill>
              <a:latin typeface="Calibri"/>
            </a:endParaRPr>
          </a:p>
          <a:p>
            <a:pPr marL="743040" lvl="1" indent="-2858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A high response burden can </a:t>
            </a:r>
            <a:r>
              <a:rPr lang="en-US" sz="1800" b="1" strike="noStrike" spc="-1" dirty="0">
                <a:solidFill>
                  <a:schemeClr val="dk1"/>
                </a:solidFill>
                <a:latin typeface="Arial"/>
                <a:ea typeface="Arial"/>
              </a:rPr>
              <a:t>negatively affect the data quality:</a:t>
            </a:r>
            <a:endParaRPr lang="en-US" sz="1800" b="0" strike="noStrike" spc="-1" dirty="0">
              <a:solidFill>
                <a:srgbClr val="000000"/>
              </a:solidFill>
              <a:latin typeface="Calibri"/>
            </a:endParaRPr>
          </a:p>
          <a:p>
            <a:pPr marL="1200240" lvl="2" indent="-285840" defTabSz="914400">
              <a:lnSpc>
                <a:spcPct val="100000"/>
              </a:lnSpc>
              <a:spcAft>
                <a:spcPts val="1199"/>
              </a:spcAft>
              <a:buClr>
                <a:srgbClr val="000000"/>
              </a:buClr>
              <a:buFont typeface="Courier New"/>
              <a:buChar char="o"/>
            </a:pPr>
            <a:r>
              <a:rPr lang="en-US" sz="1800" b="0" strike="noStrike" spc="-1" dirty="0">
                <a:solidFill>
                  <a:schemeClr val="dk1"/>
                </a:solidFill>
                <a:latin typeface="Arial"/>
                <a:ea typeface="Arial"/>
              </a:rPr>
              <a:t>Lower response rates/ high drop-out</a:t>
            </a:r>
            <a:endParaRPr lang="en-US" sz="1800" b="0" strike="noStrike" spc="-1" dirty="0">
              <a:solidFill>
                <a:srgbClr val="000000"/>
              </a:solidFill>
              <a:latin typeface="Calibri"/>
            </a:endParaRPr>
          </a:p>
          <a:p>
            <a:pPr marL="1200240" lvl="2" indent="-285840" defTabSz="914400">
              <a:lnSpc>
                <a:spcPct val="100000"/>
              </a:lnSpc>
              <a:spcAft>
                <a:spcPts val="1199"/>
              </a:spcAft>
              <a:buClr>
                <a:srgbClr val="000000"/>
              </a:buClr>
              <a:buFont typeface="Courier New"/>
              <a:buChar char="o"/>
            </a:pPr>
            <a:r>
              <a:rPr lang="en-US" sz="1800" b="0" strike="noStrike" spc="-1" dirty="0">
                <a:solidFill>
                  <a:schemeClr val="dk1"/>
                </a:solidFill>
                <a:latin typeface="Arial"/>
                <a:ea typeface="Arial"/>
              </a:rPr>
              <a:t>Incomplete responses</a:t>
            </a:r>
            <a:endParaRPr lang="en-US" sz="1800" b="0" strike="noStrike" spc="-1" dirty="0">
              <a:solidFill>
                <a:srgbClr val="000000"/>
              </a:solidFill>
              <a:latin typeface="Calibri"/>
            </a:endParaRPr>
          </a:p>
          <a:p>
            <a:pPr marL="1200240" lvl="2" indent="-285840" defTabSz="914400">
              <a:lnSpc>
                <a:spcPct val="100000"/>
              </a:lnSpc>
              <a:spcAft>
                <a:spcPts val="1199"/>
              </a:spcAft>
              <a:buClr>
                <a:srgbClr val="000000"/>
              </a:buClr>
              <a:buFont typeface="Courier New"/>
              <a:buChar char="o"/>
            </a:pPr>
            <a:r>
              <a:rPr lang="en-US" sz="1800" b="0" strike="noStrike" spc="-1" dirty="0">
                <a:solidFill>
                  <a:schemeClr val="dk1"/>
                </a:solidFill>
                <a:latin typeface="Arial"/>
                <a:ea typeface="Arial"/>
              </a:rPr>
              <a:t>Inaccurate or random answers</a:t>
            </a:r>
            <a:endParaRPr lang="en-US" sz="1800" b="0" strike="noStrike" spc="-1" dirty="0">
              <a:solidFill>
                <a:srgbClr val="000000"/>
              </a:solidFill>
              <a:latin typeface="Calibri"/>
            </a:endParaRPr>
          </a:p>
          <a:p>
            <a:pPr marL="1200240" lvl="2" indent="-285840" defTabSz="914400">
              <a:lnSpc>
                <a:spcPct val="100000"/>
              </a:lnSpc>
              <a:spcAft>
                <a:spcPts val="1199"/>
              </a:spcAft>
              <a:buClr>
                <a:srgbClr val="000000"/>
              </a:buClr>
              <a:buFont typeface="Courier New"/>
              <a:buChar char="o"/>
            </a:pPr>
            <a:r>
              <a:rPr lang="en-US" sz="1800" b="0" strike="noStrike" spc="-1" dirty="0">
                <a:solidFill>
                  <a:schemeClr val="dk1"/>
                </a:solidFill>
                <a:latin typeface="Arial"/>
                <a:ea typeface="Arial"/>
              </a:rPr>
              <a:t>Bias (e.g. only highly motivated people respond)</a:t>
            </a:r>
            <a:endParaRPr lang="en-US" sz="1800" b="0" strike="noStrike" spc="-1" dirty="0">
              <a:solidFill>
                <a:srgbClr val="000000"/>
              </a:solidFill>
              <a:latin typeface="Calibri"/>
            </a:endParaRPr>
          </a:p>
          <a:p>
            <a:pPr marL="719280" lvl="2" indent="-271440" defTabSz="914400">
              <a:lnSpc>
                <a:spcPct val="100000"/>
              </a:lnSpc>
              <a:spcAft>
                <a:spcPts val="1199"/>
              </a:spcAft>
              <a:buClr>
                <a:srgbClr val="000000"/>
              </a:buClr>
              <a:buFont typeface="Wingdings" charset="2"/>
              <a:buChar char=""/>
            </a:pPr>
            <a:r>
              <a:rPr lang="en-US" sz="1800" b="0" strike="noStrike" spc="-1" dirty="0">
                <a:solidFill>
                  <a:schemeClr val="dk1"/>
                </a:solidFill>
                <a:latin typeface="Arial"/>
                <a:ea typeface="Arial"/>
              </a:rPr>
              <a:t>Keep that </a:t>
            </a:r>
            <a:r>
              <a:rPr lang="en-US" sz="1800" b="1" strike="noStrike" spc="-1" dirty="0">
                <a:solidFill>
                  <a:schemeClr val="dk1"/>
                </a:solidFill>
                <a:latin typeface="Arial"/>
                <a:ea typeface="Arial"/>
              </a:rPr>
              <a:t>response burden low </a:t>
            </a:r>
            <a:r>
              <a:rPr lang="en-US" sz="1800" b="1" strike="noStrike" spc="-1" dirty="0">
                <a:solidFill>
                  <a:schemeClr val="dk1"/>
                </a:solidFill>
                <a:latin typeface="Arial"/>
                <a:ea typeface="Arial"/>
                <a:sym typeface="Wingdings" panose="05000000000000000000" pitchFamily="2" charset="2"/>
              </a:rPr>
              <a:t></a:t>
            </a:r>
            <a:endParaRPr lang="en-US" sz="1800" b="0" strike="noStrike" spc="-1" dirty="0">
              <a:solidFill>
                <a:srgbClr val="000000"/>
              </a:solidFill>
              <a:latin typeface="Calibri"/>
            </a:endParaRPr>
          </a:p>
        </p:txBody>
      </p:sp>
      <p:pic>
        <p:nvPicPr>
          <p:cNvPr id="1247" name="Grafik 14" descr="Illustration with four pictures of a dog that has rocks tied to his back, which are increasing in number with each picture. In the first picture the dog is standing and says: „I’ve been carrying a heavy burden.“. In the next he is sitting, looking exhausted and says: „Some days it keeps getting heavier.“, in the third he is lying down and looking sad. In the third picture someone says: „Hello friend.“ and in the last picture we see a hermit crab carring a conch on his back saying: „We’re in this together.“, which makes the dog smile. "/>
          <p:cNvPicPr/>
          <p:nvPr/>
        </p:nvPicPr>
        <p:blipFill>
          <a:blip r:embed="rId6"/>
          <a:stretch/>
        </p:blipFill>
        <p:spPr>
          <a:xfrm>
            <a:off x="6899400" y="1568160"/>
            <a:ext cx="4451760" cy="4451760"/>
          </a:xfrm>
          <a:prstGeom prst="rect">
            <a:avLst/>
          </a:prstGeom>
          <a:noFill/>
          <a:ln w="0">
            <a:noFill/>
          </a:ln>
        </p:spPr>
      </p:pic>
      <p:sp>
        <p:nvSpPr>
          <p:cNvPr id="10" name="Textfeld 9" descr="Image source">
            <a:extLst>
              <a:ext uri="{FF2B5EF4-FFF2-40B4-BE49-F238E27FC236}">
                <a16:creationId xmlns:a16="http://schemas.microsoft.com/office/drawing/2014/main" id="{5F7ECB51-95B9-4C3D-A208-AB1D93E45C61}"/>
              </a:ext>
            </a:extLst>
          </p:cNvPr>
          <p:cNvSpPr txBox="1"/>
          <p:nvPr/>
        </p:nvSpPr>
        <p:spPr bwMode="auto">
          <a:xfrm>
            <a:off x="6899400" y="6021288"/>
            <a:ext cx="4543663"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@betweenwalks (n.d.). </a:t>
            </a:r>
            <a:r>
              <a:rPr lang="en-US" sz="700" i="1" dirty="0">
                <a:solidFill>
                  <a:schemeClr val="bg1">
                    <a:lumMod val="75000"/>
                  </a:schemeClr>
                </a:solidFill>
                <a:latin typeface="Arial" panose="020B0604020202020204" pitchFamily="34" charset="0"/>
                <a:cs typeface="Arial" panose="020B0604020202020204" pitchFamily="34" charset="0"/>
              </a:rPr>
              <a:t>"I’ve been carrying a heavy burden..."</a:t>
            </a:r>
            <a:r>
              <a:rPr lang="en-US" sz="700" dirty="0">
                <a:solidFill>
                  <a:schemeClr val="bg1">
                    <a:lumMod val="75000"/>
                  </a:schemeClr>
                </a:solidFill>
                <a:latin typeface="Arial" panose="020B0604020202020204" pitchFamily="34" charset="0"/>
                <a:cs typeface="Arial" panose="020B0604020202020204" pitchFamily="34" charset="0"/>
              </a:rPr>
              <a:t> Comic. Retrieved June 25, 2025, from https://www.instagram.com/betweenwalks. Used for non-commercial educational purposes.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Rechteck: abgerundete Ecken 12">
            <a:extLst>
              <a:ext uri="{C183D7F6-B498-43B3-948B-1728B52AA6E4}">
                <adec:decorative xmlns:adec="http://schemas.microsoft.com/office/drawing/2017/decorative" val="1"/>
              </a:ext>
            </a:extLst>
          </p:cNvPr>
          <p:cNvSpPr/>
          <p:nvPr/>
        </p:nvSpPr>
        <p:spPr>
          <a:xfrm>
            <a:off x="375840" y="3429000"/>
            <a:ext cx="2982240" cy="3094920"/>
          </a:xfrm>
          <a:prstGeom prst="roundRect">
            <a:avLst>
              <a:gd name="adj" fmla="val 6660"/>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pic>
        <p:nvPicPr>
          <p:cNvPr id="1249"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250"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pic>
        <p:nvPicPr>
          <p:cNvPr id="1252"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3" name="PlaceHolder 1">
            <a:extLst>
              <a:ext uri="{FF2B5EF4-FFF2-40B4-BE49-F238E27FC236}">
                <a16:creationId xmlns:a16="http://schemas.microsoft.com/office/drawing/2014/main" id="{43637980-DF9B-4F1E-B74C-A3D71EF7A81F}"/>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45D9385E-D82F-48AE-9B09-13FA73032022}" type="slidenum">
              <a:rPr lang="en-US" sz="1200" b="0" strike="noStrike" spc="-1" smtClean="0">
                <a:solidFill>
                  <a:schemeClr val="lt1">
                    <a:lumMod val="50000"/>
                  </a:schemeClr>
                </a:solidFill>
              </a:rPr>
              <a:t>72</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D58768F0-897E-4AC6-BB45-7C64E8D8C01C}"/>
              </a:ext>
            </a:extLst>
          </p:cNvPr>
          <p:cNvSpPr>
            <a:spLocks noGrp="1"/>
          </p:cNvSpPr>
          <p:nvPr>
            <p:ph type="title"/>
          </p:nvPr>
        </p:nvSpPr>
        <p:spPr>
          <a:xfrm>
            <a:off x="375840" y="297720"/>
            <a:ext cx="3137572" cy="475560"/>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sp>
        <p:nvSpPr>
          <p:cNvPr id="1256" name="Rechteck 29"/>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Three types of response burden</a:t>
            </a:r>
            <a:endParaRPr lang="en-US" sz="2800" b="0" strike="noStrike" spc="-1" dirty="0">
              <a:solidFill>
                <a:srgbClr val="000000"/>
              </a:solidFill>
              <a:latin typeface="Calibri"/>
            </a:endParaRPr>
          </a:p>
        </p:txBody>
      </p:sp>
      <p:sp>
        <p:nvSpPr>
          <p:cNvPr id="1254" name="Rechteck: abgerundete Ecken 7"/>
          <p:cNvSpPr/>
          <p:nvPr/>
        </p:nvSpPr>
        <p:spPr>
          <a:xfrm>
            <a:off x="357480" y="1912320"/>
            <a:ext cx="3000960" cy="1294560"/>
          </a:xfrm>
          <a:prstGeom prst="roundRect">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Aft>
                <a:spcPts val="601"/>
              </a:spcAft>
            </a:pPr>
            <a:r>
              <a:rPr lang="en-US" sz="1800" b="1" strike="noStrike" spc="-1" dirty="0">
                <a:solidFill>
                  <a:srgbClr val="0070C0"/>
                </a:solidFill>
                <a:latin typeface="Arial"/>
                <a:ea typeface="Arial"/>
              </a:rPr>
              <a:t>Time burden</a:t>
            </a:r>
            <a:endParaRPr lang="en-US" sz="1800" b="0" strike="noStrike" spc="-1" dirty="0">
              <a:solidFill>
                <a:srgbClr val="FFFFFF"/>
              </a:solidFill>
              <a:latin typeface="Calibri"/>
            </a:endParaRPr>
          </a:p>
          <a:p>
            <a:pPr algn="ctr" defTabSz="914400">
              <a:lnSpc>
                <a:spcPct val="100000"/>
              </a:lnSpc>
            </a:pPr>
            <a:r>
              <a:rPr lang="en-US" sz="1800" b="0" strike="noStrike" spc="-1" dirty="0">
                <a:solidFill>
                  <a:schemeClr val="dk1"/>
                </a:solidFill>
                <a:latin typeface="Arial"/>
                <a:ea typeface="Arial"/>
              </a:rPr>
              <a:t>Time it takes to complete the survey</a:t>
            </a:r>
            <a:endParaRPr lang="en-US" sz="1800" b="0" strike="noStrike" spc="-1" dirty="0">
              <a:solidFill>
                <a:srgbClr val="FFFFFF"/>
              </a:solidFill>
              <a:latin typeface="Calibri"/>
            </a:endParaRPr>
          </a:p>
        </p:txBody>
      </p:sp>
      <p:pic>
        <p:nvPicPr>
          <p:cNvPr id="1253" name="Picture 6" descr="Meme saying: „60 minute survey? I’ve written longer“ over a picture showing the late Queen Elizabeth II. looking unimpressed. "/>
          <p:cNvPicPr/>
          <p:nvPr/>
        </p:nvPicPr>
        <p:blipFill>
          <a:blip r:embed="rId6"/>
          <a:stretch/>
        </p:blipFill>
        <p:spPr>
          <a:xfrm>
            <a:off x="911520" y="3501000"/>
            <a:ext cx="1965240" cy="1965240"/>
          </a:xfrm>
          <a:prstGeom prst="rect">
            <a:avLst/>
          </a:prstGeom>
          <a:noFill/>
          <a:ln w="0">
            <a:noFill/>
          </a:ln>
        </p:spPr>
      </p:pic>
      <p:sp>
        <p:nvSpPr>
          <p:cNvPr id="11" name="Textfeld 10" descr="Image source">
            <a:extLst>
              <a:ext uri="{FF2B5EF4-FFF2-40B4-BE49-F238E27FC236}">
                <a16:creationId xmlns:a16="http://schemas.microsoft.com/office/drawing/2014/main" id="{1FAD8704-394F-433D-8F9B-AA9EB42968DB}"/>
              </a:ext>
            </a:extLst>
          </p:cNvPr>
          <p:cNvSpPr txBox="1"/>
          <p:nvPr/>
        </p:nvSpPr>
        <p:spPr bwMode="auto">
          <a:xfrm>
            <a:off x="375930" y="6521854"/>
            <a:ext cx="2983766" cy="323165"/>
          </a:xfrm>
          <a:prstGeom prst="rect">
            <a:avLst/>
          </a:prstGeom>
          <a:noFill/>
        </p:spPr>
        <p:txBody>
          <a:bodyPr wrap="square">
            <a:spAutoFit/>
          </a:bodyPr>
          <a:lstStyle/>
          <a:p>
            <a:r>
              <a:rPr lang="en-US" sz="500" dirty="0">
                <a:solidFill>
                  <a:schemeClr val="bg1">
                    <a:lumMod val="75000"/>
                  </a:schemeClr>
                </a:solidFill>
                <a:latin typeface="Arial" panose="020B0604020202020204" pitchFamily="34" charset="0"/>
                <a:cs typeface="Arial" panose="020B0604020202020204" pitchFamily="34" charset="0"/>
              </a:rPr>
              <a:t>Pettit, A. (n.d.). Survey unimpressed Queen meme. Retrieved June 25, 2025, from https://lovestats.wordpress.com/dman/survey-research-statistics-meme/survey-unimpressed-queen-meme/</a:t>
            </a:r>
          </a:p>
        </p:txBody>
      </p:sp>
      <p:sp>
        <p:nvSpPr>
          <p:cNvPr id="1255" name="Textfeld 23"/>
          <p:cNvSpPr/>
          <p:nvPr/>
        </p:nvSpPr>
        <p:spPr>
          <a:xfrm>
            <a:off x="335520" y="5373360"/>
            <a:ext cx="287892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Questions relevant for project and respondent</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Survey short and concise (&lt;15 min.)</a:t>
            </a:r>
            <a:endParaRPr lang="en-US" sz="1800" b="0" strike="noStrike" spc="-1" dirty="0">
              <a:solidFill>
                <a:srgbClr val="000000"/>
              </a:solidFill>
              <a:latin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8"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259"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260"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45D9385E-D82F-48AE-9B09-13FA73032022}" type="slidenum">
              <a:rPr lang="en-US" sz="1200" b="0" strike="noStrike" spc="-1" smtClean="0">
                <a:solidFill>
                  <a:schemeClr val="lt1">
                    <a:lumMod val="50000"/>
                  </a:schemeClr>
                </a:solidFill>
              </a:rPr>
              <a:t>73</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E6638580-30C3-448C-924E-1BF9CD7C012C}"/>
              </a:ext>
            </a:extLst>
          </p:cNvPr>
          <p:cNvSpPr>
            <a:spLocks noGrp="1"/>
          </p:cNvSpPr>
          <p:nvPr>
            <p:ph type="title"/>
          </p:nvPr>
        </p:nvSpPr>
        <p:spPr>
          <a:xfrm>
            <a:off x="314935" y="261690"/>
            <a:ext cx="6842585" cy="378465"/>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pic>
        <p:nvPicPr>
          <p:cNvPr id="1261"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263" name="Textfeld 12"/>
          <p:cNvSpPr/>
          <p:nvPr/>
        </p:nvSpPr>
        <p:spPr>
          <a:xfrm>
            <a:off x="390960" y="12333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Survey length and completion time</a:t>
            </a:r>
            <a:endParaRPr lang="en-US" sz="2800" b="0" strike="noStrike" spc="-1" dirty="0">
              <a:solidFill>
                <a:srgbClr val="000000"/>
              </a:solidFill>
              <a:latin typeface="Calibri"/>
            </a:endParaRPr>
          </a:p>
        </p:txBody>
      </p:sp>
      <p:sp>
        <p:nvSpPr>
          <p:cNvPr id="1264" name="Textfeld 11"/>
          <p:cNvSpPr/>
          <p:nvPr/>
        </p:nvSpPr>
        <p:spPr>
          <a:xfrm>
            <a:off x="407520" y="2015280"/>
            <a:ext cx="4873680" cy="438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Online respondents may have </a:t>
            </a:r>
            <a:r>
              <a:rPr lang="en-US" sz="1800" b="1" strike="noStrike" spc="-1" dirty="0">
                <a:solidFill>
                  <a:schemeClr val="dk1"/>
                </a:solidFill>
                <a:latin typeface="Arial"/>
                <a:ea typeface="Arial"/>
              </a:rPr>
              <a:t>short attention spans</a:t>
            </a:r>
            <a:r>
              <a:rPr lang="en-US" sz="1800" b="0" strike="noStrike" spc="-1" dirty="0">
                <a:solidFill>
                  <a:schemeClr val="dk1"/>
                </a:solidFill>
                <a:latin typeface="Arial"/>
                <a:ea typeface="Arial"/>
              </a:rPr>
              <a:t>, so it’s crucial to make the survey short and concise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Only questions</a:t>
            </a:r>
            <a:r>
              <a:rPr lang="en-US" sz="1800" b="1" strike="noStrike" spc="-1" dirty="0">
                <a:solidFill>
                  <a:schemeClr val="dk1"/>
                </a:solidFill>
                <a:latin typeface="Arial"/>
                <a:ea typeface="Arial"/>
              </a:rPr>
              <a:t> relevant </a:t>
            </a:r>
            <a:r>
              <a:rPr lang="en-US" sz="1800" b="0" strike="noStrike" spc="-1" dirty="0">
                <a:solidFill>
                  <a:schemeClr val="dk1"/>
                </a:solidFill>
                <a:latin typeface="Arial"/>
                <a:ea typeface="Arial"/>
              </a:rPr>
              <a:t>to them</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Keep the survey as </a:t>
            </a:r>
            <a:r>
              <a:rPr lang="en-US" sz="1800" b="1" strike="noStrike" spc="-1" dirty="0">
                <a:solidFill>
                  <a:schemeClr val="dk1"/>
                </a:solidFill>
                <a:latin typeface="Arial"/>
                <a:ea typeface="Arial"/>
              </a:rPr>
              <a:t>short</a:t>
            </a:r>
            <a:r>
              <a:rPr lang="en-US" sz="1800" b="0" strike="noStrike" spc="-1" dirty="0">
                <a:solidFill>
                  <a:schemeClr val="dk1"/>
                </a:solidFill>
                <a:latin typeface="Arial"/>
                <a:ea typeface="Arial"/>
              </a:rPr>
              <a:t> as possible (ideally under 15 minutes)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Provide an </a:t>
            </a:r>
            <a:r>
              <a:rPr lang="en-US" sz="1800" b="1" strike="noStrike" spc="-1" dirty="0">
                <a:solidFill>
                  <a:schemeClr val="dk1"/>
                </a:solidFill>
                <a:latin typeface="Arial"/>
                <a:ea typeface="Arial"/>
              </a:rPr>
              <a:t>estimated completion time </a:t>
            </a:r>
            <a:r>
              <a:rPr lang="en-US" sz="1800" b="0" strike="noStrike" spc="-1" dirty="0">
                <a:solidFill>
                  <a:schemeClr val="dk1"/>
                </a:solidFill>
                <a:latin typeface="Arial"/>
                <a:ea typeface="Arial"/>
              </a:rPr>
              <a:t>at the beginning to set expectations (be honest!)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Prioritize key questions </a:t>
            </a:r>
            <a:r>
              <a:rPr lang="en-US" sz="1800" b="0" strike="noStrike" spc="-1" dirty="0">
                <a:solidFill>
                  <a:schemeClr val="dk1"/>
                </a:solidFill>
                <a:latin typeface="Arial"/>
                <a:ea typeface="Arial"/>
              </a:rPr>
              <a:t>and place more important questions early in the survey</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Provide a </a:t>
            </a:r>
            <a:r>
              <a:rPr lang="en-US" sz="1800" b="1" strike="noStrike" spc="-1" dirty="0">
                <a:solidFill>
                  <a:schemeClr val="dk1"/>
                </a:solidFill>
                <a:latin typeface="Arial"/>
                <a:ea typeface="Arial"/>
              </a:rPr>
              <a:t>progress bar </a:t>
            </a:r>
            <a:r>
              <a:rPr lang="en-US" sz="1800" b="0" strike="noStrike" spc="-1" dirty="0">
                <a:solidFill>
                  <a:schemeClr val="dk1"/>
                </a:solidFill>
                <a:latin typeface="Arial"/>
                <a:ea typeface="Arial"/>
              </a:rPr>
              <a:t>so respondents know how far along they are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Use </a:t>
            </a:r>
            <a:r>
              <a:rPr lang="en-US" sz="1800" b="1" strike="noStrike" spc="-1" dirty="0">
                <a:solidFill>
                  <a:schemeClr val="dk1"/>
                </a:solidFill>
                <a:latin typeface="Arial"/>
                <a:ea typeface="Arial"/>
              </a:rPr>
              <a:t>filtering</a:t>
            </a:r>
            <a:r>
              <a:rPr lang="en-US" sz="1800" b="0" strike="noStrike" spc="-1" dirty="0">
                <a:solidFill>
                  <a:schemeClr val="dk1"/>
                </a:solidFill>
                <a:latin typeface="Arial"/>
                <a:ea typeface="Arial"/>
              </a:rPr>
              <a:t> and/or </a:t>
            </a:r>
            <a:r>
              <a:rPr lang="en-US" sz="1800" b="1" strike="noStrike" spc="-1" dirty="0">
                <a:solidFill>
                  <a:schemeClr val="dk1"/>
                </a:solidFill>
                <a:latin typeface="Arial"/>
                <a:ea typeface="Arial"/>
              </a:rPr>
              <a:t>split-half</a:t>
            </a:r>
            <a:r>
              <a:rPr lang="en-US" sz="1800" b="0" strike="noStrike" spc="-1" dirty="0">
                <a:solidFill>
                  <a:schemeClr val="dk1"/>
                </a:solidFill>
                <a:latin typeface="Arial"/>
                <a:ea typeface="Arial"/>
              </a:rPr>
              <a:t> methods </a:t>
            </a:r>
            <a:endParaRPr lang="en-US" sz="1800" b="0" strike="noStrike" spc="-1" dirty="0">
              <a:solidFill>
                <a:srgbClr val="000000"/>
              </a:solidFill>
              <a:latin typeface="Calibri"/>
            </a:endParaRPr>
          </a:p>
        </p:txBody>
      </p:sp>
      <p:grpSp>
        <p:nvGrpSpPr>
          <p:cNvPr id="4" name="Gruppieren 3" descr="Screenshot of a question from the Nacaps survey 2018 regarding the status of the respondent’s superior. In the top right corner the letter A to F are circled in red, with the C currently being enlarged. ">
            <a:extLst>
              <a:ext uri="{FF2B5EF4-FFF2-40B4-BE49-F238E27FC236}">
                <a16:creationId xmlns:a16="http://schemas.microsoft.com/office/drawing/2014/main" id="{FE4AA334-5092-46B7-AF32-7A40464B6E6D}"/>
              </a:ext>
            </a:extLst>
          </p:cNvPr>
          <p:cNvGrpSpPr/>
          <p:nvPr/>
        </p:nvGrpSpPr>
        <p:grpSpPr>
          <a:xfrm>
            <a:off x="5591880" y="1972800"/>
            <a:ext cx="5905440" cy="2624400"/>
            <a:chOff x="5591880" y="1972800"/>
            <a:chExt cx="5905440" cy="2624400"/>
          </a:xfrm>
        </p:grpSpPr>
        <p:sp>
          <p:nvSpPr>
            <p:cNvPr id="1262" name="Rechteck 10"/>
            <p:cNvSpPr/>
            <p:nvPr/>
          </p:nvSpPr>
          <p:spPr>
            <a:xfrm>
              <a:off x="6324120" y="2747520"/>
              <a:ext cx="3004200"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265" name="Grafik 14" descr="Screenshot of a question from the Nacaps survey 2018 regarding the status of the respondent’s superior. In the top right corner the letter A to F are circled in red, with the C currently being enlarged. "/>
            <p:cNvPicPr/>
            <p:nvPr/>
          </p:nvPicPr>
          <p:blipFill>
            <a:blip r:embed="rId6"/>
            <a:stretch/>
          </p:blipFill>
          <p:spPr>
            <a:xfrm>
              <a:off x="5591880" y="1996920"/>
              <a:ext cx="5905440" cy="2600280"/>
            </a:xfrm>
            <a:prstGeom prst="rect">
              <a:avLst/>
            </a:prstGeom>
            <a:noFill/>
            <a:ln w="0">
              <a:solidFill>
                <a:srgbClr val="000000"/>
              </a:solidFill>
            </a:ln>
          </p:spPr>
        </p:pic>
        <p:sp>
          <p:nvSpPr>
            <p:cNvPr id="1269" name="Ellipse 15"/>
            <p:cNvSpPr/>
            <p:nvPr/>
          </p:nvSpPr>
          <p:spPr>
            <a:xfrm>
              <a:off x="10040040" y="1972800"/>
              <a:ext cx="1239120" cy="5216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grpSp>
      <p:sp>
        <p:nvSpPr>
          <p:cNvPr id="18" name="Textfeld 17" descr="Image source">
            <a:extLst>
              <a:ext uri="{FF2B5EF4-FFF2-40B4-BE49-F238E27FC236}">
                <a16:creationId xmlns:a16="http://schemas.microsoft.com/office/drawing/2014/main" id="{786B6594-76A5-4454-ACDE-B5511BF1D7F2}"/>
              </a:ext>
            </a:extLst>
          </p:cNvPr>
          <p:cNvSpPr txBox="1"/>
          <p:nvPr/>
        </p:nvSpPr>
        <p:spPr bwMode="auto">
          <a:xfrm>
            <a:off x="5697033" y="5693567"/>
            <a:ext cx="5832648" cy="415498"/>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Survey 1. Data collection: 2019. Hanover: FDZ-DZHW. https://doi.org/10.21249/DZHW:nac2018:2.0.0. Questionnaire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(1st wave - doctoral candidates) (English) ". Question C1.</a:t>
            </a:r>
          </a:p>
        </p:txBody>
      </p:sp>
      <p:grpSp>
        <p:nvGrpSpPr>
          <p:cNvPr id="5" name="Gruppieren 4" descr="Screenshot of a question from the DZHW PhD Panel Survey about the respondent’s relationship status. In the top right corner a percentage bar that is at 88% can be seen circled in red. ">
            <a:extLst>
              <a:ext uri="{FF2B5EF4-FFF2-40B4-BE49-F238E27FC236}">
                <a16:creationId xmlns:a16="http://schemas.microsoft.com/office/drawing/2014/main" id="{5E601A49-70B7-43D1-90A3-98A3BAB7C098}"/>
              </a:ext>
            </a:extLst>
          </p:cNvPr>
          <p:cNvGrpSpPr/>
          <p:nvPr/>
        </p:nvGrpSpPr>
        <p:grpSpPr>
          <a:xfrm>
            <a:off x="5807792" y="3723735"/>
            <a:ext cx="6382888" cy="1933845"/>
            <a:chOff x="5807792" y="3723735"/>
            <a:chExt cx="6382888" cy="1933845"/>
          </a:xfrm>
        </p:grpSpPr>
        <p:sp>
          <p:nvSpPr>
            <p:cNvPr id="1268" name="Textfeld 18" descr="Screenshot of a question from the DZHW PhD Panel Survey about the respondent’s relationship status. In the top right corner a percentage bar that is at 88% can be seen circled in red."/>
            <p:cNvSpPr/>
            <p:nvPr/>
          </p:nvSpPr>
          <p:spPr>
            <a:xfrm>
              <a:off x="6019920" y="4531680"/>
              <a:ext cx="5031000" cy="36792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endParaRPr lang="en-US" sz="1800" b="0" strike="noStrike" spc="-1" dirty="0">
                <a:solidFill>
                  <a:schemeClr val="dk1"/>
                </a:solidFill>
                <a:latin typeface="Calibri"/>
                <a:ea typeface="Arial"/>
              </a:endParaRPr>
            </a:p>
          </p:txBody>
        </p:sp>
        <p:pic>
          <p:nvPicPr>
            <p:cNvPr id="3" name="Grafik 2" descr="Screenshot of a question from the DZHW PhD Panel Survey about the respondent’s relationship status. In the top right corner a percentage bar that is at 88% can be seen circled in red.">
              <a:extLst>
                <a:ext uri="{FF2B5EF4-FFF2-40B4-BE49-F238E27FC236}">
                  <a16:creationId xmlns:a16="http://schemas.microsoft.com/office/drawing/2014/main" id="{5F5B8704-857C-474A-86F6-4F19C42E7604}"/>
                </a:ext>
              </a:extLst>
            </p:cNvPr>
            <p:cNvPicPr>
              <a:picLocks noChangeAspect="1"/>
            </p:cNvPicPr>
            <p:nvPr/>
          </p:nvPicPr>
          <p:blipFill>
            <a:blip r:embed="rId7"/>
            <a:stretch>
              <a:fillRect/>
            </a:stretch>
          </p:blipFill>
          <p:spPr>
            <a:xfrm>
              <a:off x="5807792" y="3723735"/>
              <a:ext cx="6220693" cy="1933845"/>
            </a:xfrm>
            <a:prstGeom prst="rect">
              <a:avLst/>
            </a:prstGeom>
            <a:ln>
              <a:solidFill>
                <a:schemeClr val="tx1"/>
              </a:solidFill>
            </a:ln>
          </p:spPr>
        </p:pic>
        <p:sp>
          <p:nvSpPr>
            <p:cNvPr id="1270" name="Ellipse 16" descr="Screenshot of a question from the DZHW PhD Panel Survey about the respondent’s relationship status. In the top right corner a percentage bar that is at 88% can be seen circled in red."/>
            <p:cNvSpPr/>
            <p:nvPr/>
          </p:nvSpPr>
          <p:spPr>
            <a:xfrm>
              <a:off x="10128600" y="3841920"/>
              <a:ext cx="2062080" cy="5216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grpSp>
      <p:sp>
        <p:nvSpPr>
          <p:cNvPr id="17" name="Textfeld 16" descr="Image source">
            <a:extLst>
              <a:ext uri="{FF2B5EF4-FFF2-40B4-BE49-F238E27FC236}">
                <a16:creationId xmlns:a16="http://schemas.microsoft.com/office/drawing/2014/main" id="{7D67B0C7-E9BA-40FB-B146-3C32EACD407D}"/>
              </a:ext>
            </a:extLst>
          </p:cNvPr>
          <p:cNvSpPr txBox="1"/>
          <p:nvPr/>
        </p:nvSpPr>
        <p:spPr bwMode="auto">
          <a:xfrm>
            <a:off x="5697033" y="6175157"/>
            <a:ext cx="5339342" cy="415498"/>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DZHW PhD Panel 2014 - Survey 3. Data collection: 2017. Hanover: FDZ-DZHW.10.21249/DZHW:phd2014:4.0.0. Questionnaire “</a:t>
            </a:r>
            <a:r>
              <a:rPr lang="en-US" sz="700" dirty="0" err="1">
                <a:solidFill>
                  <a:schemeClr val="bg1">
                    <a:lumMod val="75000"/>
                  </a:schemeClr>
                </a:solidFill>
                <a:latin typeface="Arial" panose="020B0604020202020204" pitchFamily="34" charset="0"/>
                <a:cs typeface="Arial" panose="020B0604020202020204" pitchFamily="34" charset="0"/>
              </a:rPr>
              <a:t>Karrieren</a:t>
            </a:r>
            <a:r>
              <a:rPr lang="en-US" sz="700" dirty="0">
                <a:solidFill>
                  <a:schemeClr val="bg1">
                    <a:lumMod val="75000"/>
                  </a:schemeClr>
                </a:solidFill>
                <a:latin typeface="Arial" panose="020B0604020202020204" pitchFamily="34" charset="0"/>
                <a:cs typeface="Arial" panose="020B0604020202020204" pitchFamily="34" charset="0"/>
              </a:rPr>
              <a:t> </a:t>
            </a:r>
            <a:r>
              <a:rPr lang="en-US" sz="700" dirty="0" err="1">
                <a:solidFill>
                  <a:schemeClr val="bg1">
                    <a:lumMod val="75000"/>
                  </a:schemeClr>
                </a:solidFill>
                <a:latin typeface="Arial" panose="020B0604020202020204" pitchFamily="34" charset="0"/>
                <a:cs typeface="Arial" panose="020B0604020202020204" pitchFamily="34" charset="0"/>
              </a:rPr>
              <a:t>Promovierter</a:t>
            </a:r>
            <a:r>
              <a:rPr lang="en-US" sz="700" dirty="0">
                <a:solidFill>
                  <a:schemeClr val="bg1">
                    <a:lumMod val="75000"/>
                  </a:schemeClr>
                </a:solidFill>
                <a:latin typeface="Arial" panose="020B0604020202020204" pitchFamily="34" charset="0"/>
                <a:cs typeface="Arial" panose="020B0604020202020204" pitchFamily="34" charset="0"/>
              </a:rPr>
              <a:t>” (3</a:t>
            </a:r>
            <a:r>
              <a:rPr lang="en-US" sz="700" baseline="30000" dirty="0">
                <a:solidFill>
                  <a:schemeClr val="bg1">
                    <a:lumMod val="75000"/>
                  </a:schemeClr>
                </a:solidFill>
                <a:latin typeface="Arial" panose="020B0604020202020204" pitchFamily="34" charset="0"/>
                <a:cs typeface="Arial" panose="020B0604020202020204" pitchFamily="34" charset="0"/>
              </a:rPr>
              <a:t>rd</a:t>
            </a:r>
            <a:r>
              <a:rPr lang="en-US" sz="700" dirty="0">
                <a:solidFill>
                  <a:schemeClr val="bg1">
                    <a:lumMod val="75000"/>
                  </a:schemeClr>
                </a:solidFill>
                <a:latin typeface="Arial" panose="020B0604020202020204" pitchFamily="34" charset="0"/>
                <a:cs typeface="Arial" panose="020B0604020202020204" pitchFamily="34" charset="0"/>
              </a:rPr>
              <a:t> wave - German)". Question 6.1</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 name="Rechteck: abgerundete Ecken 12">
            <a:extLst>
              <a:ext uri="{C183D7F6-B498-43B3-948B-1728B52AA6E4}">
                <adec:decorative xmlns:adec="http://schemas.microsoft.com/office/drawing/2017/decorative" val="1"/>
              </a:ext>
            </a:extLst>
          </p:cNvPr>
          <p:cNvSpPr/>
          <p:nvPr/>
        </p:nvSpPr>
        <p:spPr>
          <a:xfrm>
            <a:off x="375840" y="3429000"/>
            <a:ext cx="2982240" cy="3094920"/>
          </a:xfrm>
          <a:prstGeom prst="roundRect">
            <a:avLst>
              <a:gd name="adj" fmla="val 6660"/>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pic>
        <p:nvPicPr>
          <p:cNvPr id="127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27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pic>
        <p:nvPicPr>
          <p:cNvPr id="1276"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pic>
        <p:nvPicPr>
          <p:cNvPr id="1277" name="Picture 6">
            <a:extLst>
              <a:ext uri="{C183D7F6-B498-43B3-948B-1728B52AA6E4}">
                <adec:decorative xmlns:adec="http://schemas.microsoft.com/office/drawing/2017/decorative" val="1"/>
              </a:ext>
            </a:extLst>
          </p:cNvPr>
          <p:cNvPicPr/>
          <p:nvPr/>
        </p:nvPicPr>
        <p:blipFill>
          <a:blip r:embed="rId6"/>
          <a:stretch/>
        </p:blipFill>
        <p:spPr>
          <a:xfrm>
            <a:off x="911520" y="3501000"/>
            <a:ext cx="1965240" cy="1965240"/>
          </a:xfrm>
          <a:prstGeom prst="rect">
            <a:avLst/>
          </a:prstGeom>
          <a:noFill/>
          <a:ln w="0">
            <a:noFill/>
          </a:ln>
        </p:spPr>
      </p:pic>
      <p:sp>
        <p:nvSpPr>
          <p:cNvPr id="20" name="PlaceHolder 1">
            <a:extLst>
              <a:ext uri="{FF2B5EF4-FFF2-40B4-BE49-F238E27FC236}">
                <a16:creationId xmlns:a16="http://schemas.microsoft.com/office/drawing/2014/main" id="{1A7431D8-4D9E-469D-937C-FB8A3DFB2EB4}"/>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45D9385E-D82F-48AE-9B09-13FA73032022}" type="slidenum">
              <a:rPr lang="en-US" sz="1200" b="0" strike="noStrike" spc="-1" smtClean="0">
                <a:solidFill>
                  <a:schemeClr val="lt1">
                    <a:lumMod val="50000"/>
                  </a:schemeClr>
                </a:solidFill>
              </a:rPr>
              <a:t>74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D32F67CA-08D5-4549-B181-0184DC082010}"/>
              </a:ext>
            </a:extLst>
          </p:cNvPr>
          <p:cNvSpPr>
            <a:spLocks noGrp="1"/>
          </p:cNvSpPr>
          <p:nvPr>
            <p:ph type="title"/>
          </p:nvPr>
        </p:nvSpPr>
        <p:spPr>
          <a:xfrm>
            <a:off x="262800" y="123840"/>
            <a:ext cx="3024360" cy="650160"/>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sp>
        <p:nvSpPr>
          <p:cNvPr id="1278" name="Rechteck: abgerundete Ecken 7">
            <a:extLst>
              <a:ext uri="{C183D7F6-B498-43B3-948B-1728B52AA6E4}">
                <adec:decorative xmlns:adec="http://schemas.microsoft.com/office/drawing/2017/decorative" val="1"/>
              </a:ext>
            </a:extLst>
          </p:cNvPr>
          <p:cNvSpPr/>
          <p:nvPr/>
        </p:nvSpPr>
        <p:spPr>
          <a:xfrm>
            <a:off x="357480" y="1912320"/>
            <a:ext cx="3000960" cy="1294560"/>
          </a:xfrm>
          <a:prstGeom prst="roundRect">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Aft>
                <a:spcPts val="601"/>
              </a:spcAft>
            </a:pPr>
            <a:r>
              <a:rPr lang="en-US" sz="1800" b="1" strike="noStrike" spc="-1" dirty="0">
                <a:solidFill>
                  <a:srgbClr val="0070C0"/>
                </a:solidFill>
                <a:latin typeface="Arial"/>
                <a:ea typeface="Arial"/>
              </a:rPr>
              <a:t>Time burden</a:t>
            </a:r>
            <a:endParaRPr lang="en-US" sz="1800" b="0" strike="noStrike" spc="-1" dirty="0">
              <a:solidFill>
                <a:srgbClr val="FFFFFF"/>
              </a:solidFill>
              <a:latin typeface="Calibri"/>
            </a:endParaRPr>
          </a:p>
          <a:p>
            <a:pPr algn="ctr" defTabSz="914400">
              <a:lnSpc>
                <a:spcPct val="100000"/>
              </a:lnSpc>
            </a:pPr>
            <a:r>
              <a:rPr lang="en-US" sz="1800" b="0" strike="noStrike" spc="-1" dirty="0">
                <a:solidFill>
                  <a:schemeClr val="dk1"/>
                </a:solidFill>
                <a:latin typeface="Arial"/>
                <a:ea typeface="Arial"/>
              </a:rPr>
              <a:t>Time it takes to complete the survey</a:t>
            </a:r>
            <a:endParaRPr lang="en-US" sz="1800" b="0" strike="noStrike" spc="-1" dirty="0">
              <a:solidFill>
                <a:srgbClr val="FFFFFF"/>
              </a:solidFill>
              <a:latin typeface="Calibri"/>
            </a:endParaRPr>
          </a:p>
        </p:txBody>
      </p:sp>
      <p:sp>
        <p:nvSpPr>
          <p:cNvPr id="1283" name="Rechteck 29">
            <a:extLst>
              <a:ext uri="{C183D7F6-B498-43B3-948B-1728B52AA6E4}">
                <adec:decorative xmlns:adec="http://schemas.microsoft.com/office/drawing/2017/decorative" val="0"/>
              </a:ext>
            </a:extLst>
          </p:cNvPr>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Three types of response burden</a:t>
            </a:r>
            <a:endParaRPr lang="en-US" sz="2800" b="0" strike="noStrike" spc="-1" dirty="0">
              <a:solidFill>
                <a:srgbClr val="000000"/>
              </a:solidFill>
              <a:latin typeface="Calibri"/>
            </a:endParaRPr>
          </a:p>
        </p:txBody>
      </p:sp>
      <p:sp>
        <p:nvSpPr>
          <p:cNvPr id="1279" name="Rechteck: abgerundete Ecken 14"/>
          <p:cNvSpPr/>
          <p:nvPr/>
        </p:nvSpPr>
        <p:spPr>
          <a:xfrm>
            <a:off x="3750120" y="1917000"/>
            <a:ext cx="4648680" cy="1294560"/>
          </a:xfrm>
          <a:prstGeom prst="roundRect">
            <a:avLst>
              <a:gd name="adj" fmla="val 16667"/>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Aft>
                <a:spcPts val="601"/>
              </a:spcAft>
            </a:pPr>
            <a:r>
              <a:rPr lang="en-US" sz="1800" b="1" strike="noStrike" spc="-1" dirty="0">
                <a:solidFill>
                  <a:srgbClr val="0070C0"/>
                </a:solidFill>
                <a:latin typeface="Arial"/>
                <a:ea typeface="Arial"/>
              </a:rPr>
              <a:t>Cognitive burden</a:t>
            </a:r>
            <a:endParaRPr lang="en-US" sz="1800" b="0" strike="noStrike" spc="-1" dirty="0">
              <a:solidFill>
                <a:srgbClr val="FFFFFF"/>
              </a:solidFill>
              <a:latin typeface="Calibri"/>
            </a:endParaRPr>
          </a:p>
          <a:p>
            <a:pPr algn="ctr" defTabSz="914400">
              <a:lnSpc>
                <a:spcPct val="100000"/>
              </a:lnSpc>
            </a:pPr>
            <a:r>
              <a:rPr lang="en-US" sz="1800" b="0" strike="noStrike" spc="-1" dirty="0">
                <a:solidFill>
                  <a:schemeClr val="dk1"/>
                </a:solidFill>
                <a:latin typeface="Arial"/>
                <a:ea typeface="Arial"/>
              </a:rPr>
              <a:t>Mental effort required to understand and answer the questions</a:t>
            </a:r>
            <a:endParaRPr lang="en-US" sz="1800" b="0" strike="noStrike" spc="-1" dirty="0">
              <a:solidFill>
                <a:srgbClr val="FFFFFF"/>
              </a:solidFill>
              <a:latin typeface="Calibri"/>
            </a:endParaRPr>
          </a:p>
        </p:txBody>
      </p:sp>
      <p:sp>
        <p:nvSpPr>
          <p:cNvPr id="1280" name="Textfeld 23">
            <a:extLst>
              <a:ext uri="{C183D7F6-B498-43B3-948B-1728B52AA6E4}">
                <adec:decorative xmlns:adec="http://schemas.microsoft.com/office/drawing/2017/decorative" val="1"/>
              </a:ext>
            </a:extLst>
          </p:cNvPr>
          <p:cNvSpPr/>
          <p:nvPr/>
        </p:nvSpPr>
        <p:spPr>
          <a:xfrm>
            <a:off x="335520" y="5373360"/>
            <a:ext cx="287892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Questions relevant for project and respondent</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Survey short and concise (&lt;15 min.)</a:t>
            </a:r>
            <a:endParaRPr lang="en-US" sz="1800" b="0" strike="noStrike" spc="-1" dirty="0">
              <a:solidFill>
                <a:srgbClr val="000000"/>
              </a:solidFill>
              <a:latin typeface="Calibri"/>
            </a:endParaRPr>
          </a:p>
        </p:txBody>
      </p:sp>
      <p:sp>
        <p:nvSpPr>
          <p:cNvPr id="1281" name="Rechteck: abgerundete Ecken 24">
            <a:extLst>
              <a:ext uri="{C183D7F6-B498-43B3-948B-1728B52AA6E4}">
                <adec:decorative xmlns:adec="http://schemas.microsoft.com/office/drawing/2017/decorative" val="1"/>
              </a:ext>
            </a:extLst>
          </p:cNvPr>
          <p:cNvSpPr/>
          <p:nvPr/>
        </p:nvSpPr>
        <p:spPr>
          <a:xfrm>
            <a:off x="3719880" y="3429000"/>
            <a:ext cx="4678920" cy="3094920"/>
          </a:xfrm>
          <a:prstGeom prst="roundRect">
            <a:avLst>
              <a:gd name="adj" fmla="val 6660"/>
            </a:avLst>
          </a:prstGeom>
          <a:solidFill>
            <a:srgbClr val="FFFFFF"/>
          </a:solidFill>
          <a:ln>
            <a:solidFill>
              <a:srgbClr val="ED7D31"/>
            </a:solidFill>
          </a:ln>
        </p:spPr>
        <p:style>
          <a:lnRef idx="2">
            <a:schemeClr val="accent2"/>
          </a:lnRef>
          <a:fillRef idx="1">
            <a:schemeClr val="lt1"/>
          </a:fillRef>
          <a:effectRef idx="0">
            <a:schemeClr val="accent2"/>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grpSp>
        <p:nvGrpSpPr>
          <p:cNvPr id="3" name="Gruppieren 2" descr="Screenshot of three pages from the DZHW Nacaps survey showing three huge item batteries">
            <a:extLst>
              <a:ext uri="{FF2B5EF4-FFF2-40B4-BE49-F238E27FC236}">
                <a16:creationId xmlns:a16="http://schemas.microsoft.com/office/drawing/2014/main" id="{723AD463-40EF-4284-AFD7-E0FD6011882B}"/>
              </a:ext>
            </a:extLst>
          </p:cNvPr>
          <p:cNvGrpSpPr/>
          <p:nvPr/>
        </p:nvGrpSpPr>
        <p:grpSpPr>
          <a:xfrm>
            <a:off x="3862440" y="3474000"/>
            <a:ext cx="4478760" cy="1294560"/>
            <a:chOff x="3862440" y="3474000"/>
            <a:chExt cx="4478760" cy="1294560"/>
          </a:xfrm>
        </p:grpSpPr>
        <p:pic>
          <p:nvPicPr>
            <p:cNvPr id="1284" name="Grafik 39" descr="Screenshot of three pages from the DZHW Nacaps survey showing three huge item batteries"/>
            <p:cNvPicPr/>
            <p:nvPr/>
          </p:nvPicPr>
          <p:blipFill>
            <a:blip r:embed="rId7"/>
            <a:stretch/>
          </p:blipFill>
          <p:spPr>
            <a:xfrm>
              <a:off x="3862440" y="3474000"/>
              <a:ext cx="1602720" cy="1294560"/>
            </a:xfrm>
            <a:prstGeom prst="rect">
              <a:avLst/>
            </a:prstGeom>
            <a:noFill/>
            <a:ln w="0">
              <a:noFill/>
            </a:ln>
          </p:spPr>
        </p:pic>
        <p:pic>
          <p:nvPicPr>
            <p:cNvPr id="1285" name="Grafik 41" descr="picture of an online-survey page"/>
            <p:cNvPicPr/>
            <p:nvPr/>
          </p:nvPicPr>
          <p:blipFill>
            <a:blip r:embed="rId8"/>
            <a:stretch/>
          </p:blipFill>
          <p:spPr>
            <a:xfrm>
              <a:off x="5492160" y="3531240"/>
              <a:ext cx="1394640" cy="1225440"/>
            </a:xfrm>
            <a:prstGeom prst="rect">
              <a:avLst/>
            </a:prstGeom>
            <a:noFill/>
            <a:ln w="0">
              <a:noFill/>
            </a:ln>
          </p:spPr>
        </p:pic>
        <p:pic>
          <p:nvPicPr>
            <p:cNvPr id="1286" name="Grafik 43" descr="picture of an online-survey page"/>
            <p:cNvPicPr/>
            <p:nvPr/>
          </p:nvPicPr>
          <p:blipFill>
            <a:blip r:embed="rId9"/>
            <a:stretch/>
          </p:blipFill>
          <p:spPr>
            <a:xfrm>
              <a:off x="6946560" y="3597840"/>
              <a:ext cx="1394640" cy="1166040"/>
            </a:xfrm>
            <a:prstGeom prst="rect">
              <a:avLst/>
            </a:prstGeom>
            <a:noFill/>
            <a:ln w="0">
              <a:noFill/>
            </a:ln>
          </p:spPr>
        </p:pic>
      </p:grpSp>
      <p:sp>
        <p:nvSpPr>
          <p:cNvPr id="18" name="Textfeld 17" descr="Image source">
            <a:extLst>
              <a:ext uri="{FF2B5EF4-FFF2-40B4-BE49-F238E27FC236}">
                <a16:creationId xmlns:a16="http://schemas.microsoft.com/office/drawing/2014/main" id="{AC1F7544-9151-4AB9-AC3E-BA871A04FAB3}"/>
              </a:ext>
            </a:extLst>
          </p:cNvPr>
          <p:cNvSpPr txBox="1"/>
          <p:nvPr/>
        </p:nvSpPr>
        <p:spPr bwMode="auto">
          <a:xfrm>
            <a:off x="3629145" y="6514242"/>
            <a:ext cx="5121809" cy="323165"/>
          </a:xfrm>
          <a:prstGeom prst="rect">
            <a:avLst/>
          </a:prstGeom>
          <a:noFill/>
        </p:spPr>
        <p:txBody>
          <a:bodyPr wrap="square">
            <a:spAutoFit/>
          </a:bodyPr>
          <a:lstStyle/>
          <a:p>
            <a:r>
              <a:rPr lang="en-US" sz="5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500" dirty="0" err="1">
                <a:solidFill>
                  <a:schemeClr val="bg1">
                    <a:lumMod val="75000"/>
                  </a:schemeClr>
                </a:solidFill>
                <a:latin typeface="Arial" panose="020B0604020202020204" pitchFamily="34" charset="0"/>
                <a:cs typeface="Arial" panose="020B0604020202020204" pitchFamily="34" charset="0"/>
              </a:rPr>
              <a:t>Nacaps</a:t>
            </a:r>
            <a:r>
              <a:rPr lang="en-US" sz="500" dirty="0">
                <a:solidFill>
                  <a:schemeClr val="bg1">
                    <a:lumMod val="75000"/>
                  </a:schemeClr>
                </a:solidFill>
                <a:latin typeface="Arial" panose="020B0604020202020204" pitchFamily="34" charset="0"/>
                <a:cs typeface="Arial" panose="020B0604020202020204" pitchFamily="34" charset="0"/>
              </a:rPr>
              <a:t>) 2018 - Survey 4. Data collection: 2022. Hanover: FDZ-DZHW. https://doi.org/10.21249/DZHW:nac2018:2.0.0. Questionnaire "</a:t>
            </a:r>
            <a:r>
              <a:rPr lang="en-US" sz="500" dirty="0" err="1">
                <a:solidFill>
                  <a:schemeClr val="bg1">
                    <a:lumMod val="75000"/>
                  </a:schemeClr>
                </a:solidFill>
                <a:latin typeface="Arial" panose="020B0604020202020204" pitchFamily="34" charset="0"/>
                <a:cs typeface="Arial" panose="020B0604020202020204" pitchFamily="34" charset="0"/>
              </a:rPr>
              <a:t>Nacaps</a:t>
            </a:r>
            <a:r>
              <a:rPr lang="en-US" sz="5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(4th wave - doctoral candidates) (English) ". Question C13-C3B.</a:t>
            </a:r>
          </a:p>
        </p:txBody>
      </p:sp>
      <p:sp>
        <p:nvSpPr>
          <p:cNvPr id="1282" name="Textfeld 25"/>
          <p:cNvSpPr/>
          <p:nvPr/>
        </p:nvSpPr>
        <p:spPr>
          <a:xfrm>
            <a:off x="3791880" y="4781880"/>
            <a:ext cx="460692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Use simple and clear language, avoid technical jargon, appropriate to target group, provide instructions</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No repetitive or redundant questions</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Clear, responsive, barrier-free layout</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Questionnaire follows logical flow</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7" name="Textfeld 16">
            <a:extLst>
              <a:ext uri="{FF2B5EF4-FFF2-40B4-BE49-F238E27FC236}">
                <a16:creationId xmlns:a16="http://schemas.microsoft.com/office/drawing/2014/main" id="{86672946-96B1-46F1-9927-13DBE0A5B143}"/>
              </a:ext>
              <a:ext uri="{C183D7F6-B498-43B3-948B-1728B52AA6E4}">
                <adec:decorative xmlns:adec="http://schemas.microsoft.com/office/drawing/2017/decorative" val="1"/>
              </a:ext>
            </a:extLst>
          </p:cNvPr>
          <p:cNvSpPr txBox="1"/>
          <p:nvPr/>
        </p:nvSpPr>
        <p:spPr bwMode="auto">
          <a:xfrm>
            <a:off x="375930" y="6521854"/>
            <a:ext cx="2983766" cy="323165"/>
          </a:xfrm>
          <a:prstGeom prst="rect">
            <a:avLst/>
          </a:prstGeom>
          <a:noFill/>
        </p:spPr>
        <p:txBody>
          <a:bodyPr wrap="square">
            <a:spAutoFit/>
          </a:bodyPr>
          <a:lstStyle/>
          <a:p>
            <a:r>
              <a:rPr lang="en-US" sz="500" dirty="0">
                <a:solidFill>
                  <a:schemeClr val="bg1">
                    <a:lumMod val="75000"/>
                  </a:schemeClr>
                </a:solidFill>
                <a:latin typeface="Arial" panose="020B0604020202020204" pitchFamily="34" charset="0"/>
                <a:cs typeface="Arial" panose="020B0604020202020204" pitchFamily="34" charset="0"/>
              </a:rPr>
              <a:t>Pettit, A. (n.d.). Survey unimpressed Queen meme. Retrieved June 25, 2025, from https://lovestats.wordpress.com/dman/survey-research-statistics-meme/survey-unimpressed-queen-meme/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 name="Rechteck: gefaltete Ecke 17">
            <a:extLst>
              <a:ext uri="{C183D7F6-B498-43B3-948B-1728B52AA6E4}">
                <adec:decorative xmlns:adec="http://schemas.microsoft.com/office/drawing/2017/decorative" val="1"/>
              </a:ext>
            </a:extLst>
          </p:cNvPr>
          <p:cNvSpPr/>
          <p:nvPr/>
        </p:nvSpPr>
        <p:spPr>
          <a:xfrm>
            <a:off x="5037480" y="1989000"/>
            <a:ext cx="1776960" cy="1582560"/>
          </a:xfrm>
          <a:prstGeom prst="foldedCorner">
            <a:avLst>
              <a:gd name="adj" fmla="val 16667"/>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288" name="Rechteck: gefaltete Ecke 16">
            <a:extLst>
              <a:ext uri="{C183D7F6-B498-43B3-948B-1728B52AA6E4}">
                <adec:decorative xmlns:adec="http://schemas.microsoft.com/office/drawing/2017/decorative" val="1"/>
              </a:ext>
            </a:extLst>
          </p:cNvPr>
          <p:cNvSpPr/>
          <p:nvPr/>
        </p:nvSpPr>
        <p:spPr>
          <a:xfrm>
            <a:off x="5037480" y="3861000"/>
            <a:ext cx="1776960" cy="1582560"/>
          </a:xfrm>
          <a:prstGeom prst="foldedCorner">
            <a:avLst>
              <a:gd name="adj" fmla="val 16667"/>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289" name="Rechteck: gefaltete Ecke 1">
            <a:extLst>
              <a:ext uri="{C183D7F6-B498-43B3-948B-1728B52AA6E4}">
                <adec:decorative xmlns:adec="http://schemas.microsoft.com/office/drawing/2017/decorative" val="1"/>
              </a:ext>
            </a:extLst>
          </p:cNvPr>
          <p:cNvSpPr/>
          <p:nvPr/>
        </p:nvSpPr>
        <p:spPr>
          <a:xfrm>
            <a:off x="435600" y="1980000"/>
            <a:ext cx="4113360" cy="3760920"/>
          </a:xfrm>
          <a:prstGeom prst="foldedCorner">
            <a:avLst>
              <a:gd name="adj" fmla="val 16667"/>
            </a:avLst>
          </a:prstGeom>
          <a:solidFill>
            <a:schemeClr val="accent6">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6">
                  <a:lumMod val="60000"/>
                  <a:lumOff val="40000"/>
                </a:schemeClr>
              </a:solidFill>
              <a:latin typeface="Calibri"/>
              <a:ea typeface="Arial"/>
            </a:endParaRPr>
          </a:p>
        </p:txBody>
      </p:sp>
      <p:pic>
        <p:nvPicPr>
          <p:cNvPr id="1290"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291"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29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F36F54C-604B-4591-BA85-76C2D723484C}" type="slidenum">
              <a:rPr lang="en-US" sz="1200" b="0" strike="noStrike" spc="-1" smtClean="0">
                <a:solidFill>
                  <a:schemeClr val="lt1">
                    <a:lumMod val="50000"/>
                  </a:schemeClr>
                </a:solidFill>
              </a:rPr>
              <a:t>75</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4AC1B6CE-61F9-43C8-8473-5B7001819E81}"/>
              </a:ext>
            </a:extLst>
          </p:cNvPr>
          <p:cNvSpPr>
            <a:spLocks noGrp="1"/>
          </p:cNvSpPr>
          <p:nvPr>
            <p:ph type="title"/>
          </p:nvPr>
        </p:nvSpPr>
        <p:spPr>
          <a:xfrm>
            <a:off x="274581" y="258707"/>
            <a:ext cx="3222613" cy="638280"/>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pic>
        <p:nvPicPr>
          <p:cNvPr id="1294" name="Grafik 11">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295" name="Rechteck 6"/>
          <p:cNvSpPr/>
          <p:nvPr/>
        </p:nvSpPr>
        <p:spPr>
          <a:xfrm>
            <a:off x="591840" y="1341000"/>
            <a:ext cx="11158560" cy="130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Clear and concise questions</a:t>
            </a:r>
            <a:endParaRPr lang="en-US" sz="2800" b="0" strike="noStrike" spc="-1" dirty="0">
              <a:solidFill>
                <a:srgbClr val="000000"/>
              </a:solidFill>
              <a:latin typeface="Calibri"/>
            </a:endParaRPr>
          </a:p>
          <a:p>
            <a:pPr defTabSz="914400">
              <a:lnSpc>
                <a:spcPct val="125000"/>
              </a:lnSpc>
              <a:spcAft>
                <a:spcPts val="1199"/>
              </a:spcAft>
            </a:pPr>
            <a:endParaRPr lang="en-US" sz="2800" b="0" strike="noStrike" spc="-1" dirty="0">
              <a:solidFill>
                <a:srgbClr val="000000"/>
              </a:solidFill>
              <a:latin typeface="Calibri"/>
            </a:endParaRPr>
          </a:p>
        </p:txBody>
      </p:sp>
      <p:sp>
        <p:nvSpPr>
          <p:cNvPr id="1298" name="Textfeld 12"/>
          <p:cNvSpPr/>
          <p:nvPr/>
        </p:nvSpPr>
        <p:spPr>
          <a:xfrm>
            <a:off x="513666" y="4556964"/>
            <a:ext cx="3666446" cy="92187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Questions should be culturally appropriate and contextually relevant</a:t>
            </a:r>
            <a:endParaRPr lang="en-US" sz="1800" b="0" strike="noStrike" spc="-1" dirty="0">
              <a:solidFill>
                <a:srgbClr val="000000"/>
              </a:solidFill>
              <a:latin typeface="Calibri"/>
            </a:endParaRPr>
          </a:p>
        </p:txBody>
      </p:sp>
      <p:pic>
        <p:nvPicPr>
          <p:cNvPr id="1297" name="Grafik 10" descr="Two Pictures with text above them. Text above the picture of a scooter/vespa on the left side saying: „ That Scooter you know“. Text above the picture on the right side showing the band „Scooter“ around HP Baxxter saying: „That Scooter I know“. "/>
          <p:cNvPicPr/>
          <p:nvPr/>
        </p:nvPicPr>
        <p:blipFill>
          <a:blip r:embed="rId6"/>
          <a:stretch/>
        </p:blipFill>
        <p:spPr>
          <a:xfrm>
            <a:off x="577333" y="2215440"/>
            <a:ext cx="3483360" cy="2203560"/>
          </a:xfrm>
          <a:prstGeom prst="rect">
            <a:avLst/>
          </a:prstGeom>
          <a:noFill/>
          <a:ln w="0">
            <a:noFill/>
          </a:ln>
        </p:spPr>
      </p:pic>
      <p:sp>
        <p:nvSpPr>
          <p:cNvPr id="18" name="Textfeld 17" descr="Image source">
            <a:extLst>
              <a:ext uri="{FF2B5EF4-FFF2-40B4-BE49-F238E27FC236}">
                <a16:creationId xmlns:a16="http://schemas.microsoft.com/office/drawing/2014/main" id="{A2186D1B-93D3-487F-B922-252C6ED39835}"/>
              </a:ext>
            </a:extLst>
          </p:cNvPr>
          <p:cNvSpPr txBox="1"/>
          <p:nvPr/>
        </p:nvSpPr>
        <p:spPr bwMode="auto">
          <a:xfrm rot="16200000">
            <a:off x="2701239" y="3413131"/>
            <a:ext cx="3191588" cy="415498"/>
          </a:xfrm>
          <a:prstGeom prst="rect">
            <a:avLst/>
          </a:prstGeom>
          <a:noFill/>
        </p:spPr>
        <p:txBody>
          <a:bodyPr wrap="square">
            <a:spAutoFit/>
          </a:bodyPr>
          <a:lstStyle/>
          <a:p>
            <a:r>
              <a:rPr lang="en-US" sz="700" dirty="0" err="1">
                <a:solidFill>
                  <a:schemeClr val="bg1">
                    <a:lumMod val="65000"/>
                  </a:schemeClr>
                </a:solidFill>
                <a:latin typeface="Arial" panose="020B0604020202020204" pitchFamily="34" charset="0"/>
                <a:cs typeface="Arial" panose="020B0604020202020204" pitchFamily="34" charset="0"/>
              </a:rPr>
              <a:t>HeroXD</a:t>
            </a:r>
            <a:r>
              <a:rPr lang="en-US" sz="700" dirty="0">
                <a:solidFill>
                  <a:schemeClr val="bg1">
                    <a:lumMod val="65000"/>
                  </a:schemeClr>
                </a:solidFill>
                <a:latin typeface="Arial" panose="020B0604020202020204" pitchFamily="34" charset="0"/>
                <a:cs typeface="Arial" panose="020B0604020202020204" pitchFamily="34" charset="0"/>
              </a:rPr>
              <a:t> (2019). Scooter and Scooter MEME. Retrieved June 25, 2025, from https://www.deviantart.com/heroxd/art/Scooter-and-Scooter-MEME-793711534. Used for non-commercial educational purposes.</a:t>
            </a:r>
          </a:p>
        </p:txBody>
      </p:sp>
      <p:sp>
        <p:nvSpPr>
          <p:cNvPr id="1296" name="Textfeld 7"/>
          <p:cNvSpPr/>
          <p:nvPr/>
        </p:nvSpPr>
        <p:spPr>
          <a:xfrm>
            <a:off x="5087880" y="2133000"/>
            <a:ext cx="172692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Questions must be simple and clearly worded</a:t>
            </a:r>
            <a:endParaRPr lang="en-US" sz="1800" b="0" strike="noStrike" spc="-1" dirty="0">
              <a:solidFill>
                <a:srgbClr val="000000"/>
              </a:solidFill>
              <a:latin typeface="Calibri"/>
            </a:endParaRPr>
          </a:p>
        </p:txBody>
      </p:sp>
      <p:sp>
        <p:nvSpPr>
          <p:cNvPr id="1299" name="Textfeld 14"/>
          <p:cNvSpPr/>
          <p:nvPr/>
        </p:nvSpPr>
        <p:spPr>
          <a:xfrm>
            <a:off x="5145840" y="4150800"/>
            <a:ext cx="15246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Provide clear instructions</a:t>
            </a:r>
            <a:endParaRPr lang="en-US" sz="1800" b="0" strike="noStrike" spc="-1" dirty="0">
              <a:solidFill>
                <a:srgbClr val="000000"/>
              </a:solidFill>
              <a:latin typeface="Calibri"/>
            </a:endParaRPr>
          </a:p>
        </p:txBody>
      </p:sp>
      <p:sp>
        <p:nvSpPr>
          <p:cNvPr id="1300" name="Rechteck: gefaltete Ecke 15">
            <a:extLst>
              <a:ext uri="{C183D7F6-B498-43B3-948B-1728B52AA6E4}">
                <adec:decorative xmlns:adec="http://schemas.microsoft.com/office/drawing/2017/decorative" val="1"/>
              </a:ext>
            </a:extLst>
          </p:cNvPr>
          <p:cNvSpPr/>
          <p:nvPr/>
        </p:nvSpPr>
        <p:spPr>
          <a:xfrm>
            <a:off x="7392240" y="2006640"/>
            <a:ext cx="3885480" cy="3725280"/>
          </a:xfrm>
          <a:prstGeom prst="foldedCorner">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301" name="Textfeld 13"/>
          <p:cNvSpPr/>
          <p:nvPr/>
        </p:nvSpPr>
        <p:spPr>
          <a:xfrm>
            <a:off x="7937640" y="5086800"/>
            <a:ext cx="271116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Relevant and exhaustive response options</a:t>
            </a:r>
            <a:endParaRPr lang="en-US" sz="1800" b="0" strike="noStrike" spc="-1" dirty="0">
              <a:solidFill>
                <a:srgbClr val="000000"/>
              </a:solidFill>
              <a:latin typeface="Calibri"/>
            </a:endParaRPr>
          </a:p>
        </p:txBody>
      </p:sp>
      <p:pic>
        <p:nvPicPr>
          <p:cNvPr id="1302" name="Picture 2" descr="Text saying: „When they ask a researcher „how many employment contracts have you had so far“ and the response scale ends at 10“ written into a meme of Pablo Escobar from the series „Narcos“ sitting and standing in different locations looking resigned and alone. "/>
          <p:cNvPicPr/>
          <p:nvPr/>
        </p:nvPicPr>
        <p:blipFill>
          <a:blip r:embed="rId7"/>
          <a:stretch/>
        </p:blipFill>
        <p:spPr>
          <a:xfrm>
            <a:off x="7810920" y="2156400"/>
            <a:ext cx="2909880" cy="2869560"/>
          </a:xfrm>
          <a:prstGeom prst="rect">
            <a:avLst/>
          </a:prstGeom>
          <a:noFill/>
          <a:ln w="0">
            <a:noFill/>
          </a:ln>
        </p:spPr>
      </p:pic>
      <p:sp>
        <p:nvSpPr>
          <p:cNvPr id="19" name="Textfeld 18" descr="Image source">
            <a:extLst>
              <a:ext uri="{FF2B5EF4-FFF2-40B4-BE49-F238E27FC236}">
                <a16:creationId xmlns:a16="http://schemas.microsoft.com/office/drawing/2014/main" id="{A2E084E2-5DF0-4E99-9D77-00266CEF78E6}"/>
              </a:ext>
            </a:extLst>
          </p:cNvPr>
          <p:cNvSpPr txBox="1"/>
          <p:nvPr/>
        </p:nvSpPr>
        <p:spPr bwMode="auto">
          <a:xfrm rot="16200000">
            <a:off x="9459344" y="3394455"/>
            <a:ext cx="2953800" cy="430887"/>
          </a:xfrm>
          <a:prstGeom prst="rect">
            <a:avLst/>
          </a:prstGeom>
          <a:noFill/>
        </p:spPr>
        <p:txBody>
          <a:bodyPr wrap="square">
            <a:spAutoFit/>
          </a:bodyPr>
          <a:lstStyle/>
          <a:p>
            <a:r>
              <a:rPr lang="en-US" sz="700" dirty="0">
                <a:solidFill>
                  <a:schemeClr val="bg1">
                    <a:lumMod val="65000"/>
                  </a:schemeClr>
                </a:solidFill>
                <a:latin typeface="Arial" panose="020B0604020202020204" pitchFamily="34" charset="0"/>
                <a:cs typeface="Arial" panose="020B0604020202020204" pitchFamily="34" charset="0"/>
              </a:rPr>
              <a:t>Screenshots from </a:t>
            </a:r>
            <a:r>
              <a:rPr lang="en-US" sz="700" i="1" dirty="0">
                <a:solidFill>
                  <a:schemeClr val="bg1">
                    <a:lumMod val="65000"/>
                  </a:schemeClr>
                </a:solidFill>
                <a:latin typeface="Arial" panose="020B0604020202020204" pitchFamily="34" charset="0"/>
                <a:cs typeface="Arial" panose="020B0604020202020204" pitchFamily="34" charset="0"/>
              </a:rPr>
              <a:t>Narcos</a:t>
            </a:r>
            <a:r>
              <a:rPr lang="en-US" sz="700" dirty="0">
                <a:solidFill>
                  <a:schemeClr val="bg1">
                    <a:lumMod val="65000"/>
                  </a:schemeClr>
                </a:solidFill>
                <a:latin typeface="Arial" panose="020B0604020202020204" pitchFamily="34" charset="0"/>
                <a:cs typeface="Arial" panose="020B0604020202020204" pitchFamily="34" charset="0"/>
              </a:rPr>
              <a:t> (Netflix, Gaumont International Television). Meme created using imgflip.com. Retrieved June 25, 2025</a:t>
            </a:r>
            <a:r>
              <a:rPr lang="en-US" sz="800" dirty="0">
                <a:solidFill>
                  <a:schemeClr val="bg1">
                    <a:lumMod val="65000"/>
                  </a:schemeClr>
                </a:solidFill>
              </a:rPr>
              <a:t>.</a:t>
            </a:r>
            <a:r>
              <a:rPr lang="en-US" sz="700" dirty="0">
                <a:solidFill>
                  <a:schemeClr val="bg1">
                    <a:lumMod val="65000"/>
                  </a:schemeClr>
                </a:solidFill>
                <a:latin typeface="Arial" panose="020B0604020202020204" pitchFamily="34" charset="0"/>
                <a:cs typeface="Arial" panose="020B0604020202020204" pitchFamily="34" charset="0"/>
              </a:rPr>
              <a:t> Used for non-commercial educational purposes.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8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297"/>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96"/>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2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299"/>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2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0"/>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1302"/>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13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30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30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328E905-5E98-44CF-83B7-0A3E1B312B64}" type="slidenum">
              <a:rPr lang="en-US" sz="1200" b="0" strike="noStrike" spc="-1" smtClean="0">
                <a:solidFill>
                  <a:schemeClr val="lt1">
                    <a:lumMod val="50000"/>
                  </a:schemeClr>
                </a:solidFill>
              </a:rPr>
              <a:t>76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49D9FE2A-6923-49B3-9E65-F0E9A1A89FDD}"/>
              </a:ext>
            </a:extLst>
          </p:cNvPr>
          <p:cNvSpPr>
            <a:spLocks noGrp="1"/>
          </p:cNvSpPr>
          <p:nvPr>
            <p:ph type="title"/>
          </p:nvPr>
        </p:nvSpPr>
        <p:spPr>
          <a:xfrm>
            <a:off x="340570" y="256442"/>
            <a:ext cx="3362859" cy="412978"/>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pic>
        <p:nvPicPr>
          <p:cNvPr id="1306"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308" name="Rechteck 13"/>
          <p:cNvSpPr/>
          <p:nvPr/>
        </p:nvSpPr>
        <p:spPr>
          <a:xfrm>
            <a:off x="335520" y="1122840"/>
            <a:ext cx="748980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Instructions</a:t>
            </a:r>
            <a:endParaRPr lang="en-US" sz="2800" b="0" strike="noStrike" spc="-1" dirty="0">
              <a:solidFill>
                <a:srgbClr val="000000"/>
              </a:solidFill>
              <a:latin typeface="Calibri"/>
            </a:endParaRPr>
          </a:p>
        </p:txBody>
      </p:sp>
      <p:sp>
        <p:nvSpPr>
          <p:cNvPr id="1311" name="Textfeld 12"/>
          <p:cNvSpPr/>
          <p:nvPr/>
        </p:nvSpPr>
        <p:spPr>
          <a:xfrm>
            <a:off x="335520" y="1934640"/>
            <a:ext cx="4246920" cy="169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How to administer </a:t>
            </a:r>
            <a:r>
              <a:rPr lang="en-US" sz="1800" b="1" strike="noStrike" spc="-1" dirty="0">
                <a:solidFill>
                  <a:schemeClr val="dk1"/>
                </a:solidFill>
                <a:latin typeface="Arial"/>
                <a:ea typeface="Arial"/>
              </a:rPr>
              <a:t>the questionnaire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language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recommended devices</a:t>
            </a:r>
            <a:endParaRPr lang="en-US" sz="1800" b="0" strike="noStrike" spc="-1" dirty="0">
              <a:solidFill>
                <a:srgbClr val="000000"/>
              </a:solidFill>
              <a:latin typeface="Calibri"/>
            </a:endParaRPr>
          </a:p>
          <a:p>
            <a:pPr defTabSz="914400">
              <a:lnSpc>
                <a:spcPct val="100000"/>
              </a:lnSpc>
              <a:spcAft>
                <a:spcPts val="601"/>
              </a:spcAft>
            </a:pPr>
            <a:endParaRPr lang="en-US" sz="1800" b="0" strike="noStrike" spc="-1" dirty="0">
              <a:solidFill>
                <a:srgbClr val="000000"/>
              </a:solidFill>
              <a:latin typeface="Calibri"/>
            </a:endParaRPr>
          </a:p>
        </p:txBody>
      </p:sp>
      <p:pic>
        <p:nvPicPr>
          <p:cNvPr id="1310" name="Grafik 16" descr="Page of the nacaps survey showing a note saying: „For the best interview experience, rotate the display to answer some questions.“"/>
          <p:cNvPicPr/>
          <p:nvPr/>
        </p:nvPicPr>
        <p:blipFill>
          <a:blip r:embed="rId6"/>
          <a:stretch/>
        </p:blipFill>
        <p:spPr>
          <a:xfrm>
            <a:off x="4850640" y="1412640"/>
            <a:ext cx="6609960" cy="1813680"/>
          </a:xfrm>
          <a:prstGeom prst="rect">
            <a:avLst/>
          </a:prstGeom>
          <a:noFill/>
          <a:ln w="0">
            <a:solidFill>
              <a:srgbClr val="000000"/>
            </a:solidFill>
          </a:ln>
        </p:spPr>
      </p:pic>
      <p:sp>
        <p:nvSpPr>
          <p:cNvPr id="14" name="Textfeld 13" descr="Image source">
            <a:extLst>
              <a:ext uri="{FF2B5EF4-FFF2-40B4-BE49-F238E27FC236}">
                <a16:creationId xmlns:a16="http://schemas.microsoft.com/office/drawing/2014/main" id="{05A1011E-B6E7-4D83-9517-77602CE88975}"/>
              </a:ext>
            </a:extLst>
          </p:cNvPr>
          <p:cNvSpPr txBox="1"/>
          <p:nvPr/>
        </p:nvSpPr>
        <p:spPr bwMode="auto">
          <a:xfrm>
            <a:off x="4765320" y="3226320"/>
            <a:ext cx="6695280" cy="415498"/>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Survey 4. Data collection: 2022. Hanover: FDZ-DZHW. https://doi.org/10.21249/DZHW:nac2018:2.0.0. Questionnaire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(4th wave - doctoral candidates) (English) ". Offer page.</a:t>
            </a:r>
          </a:p>
        </p:txBody>
      </p:sp>
      <p:sp>
        <p:nvSpPr>
          <p:cNvPr id="1312" name="Textfeld 15"/>
          <p:cNvSpPr/>
          <p:nvPr/>
        </p:nvSpPr>
        <p:spPr>
          <a:xfrm>
            <a:off x="302400" y="4276440"/>
            <a:ext cx="6047640" cy="14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How to answer </a:t>
            </a:r>
            <a:r>
              <a:rPr lang="en-US" sz="1800" b="1" strike="noStrike" spc="-1" dirty="0">
                <a:solidFill>
                  <a:schemeClr val="dk1"/>
                </a:solidFill>
                <a:latin typeface="Arial"/>
                <a:ea typeface="Arial"/>
              </a:rPr>
              <a:t>each questions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optional/ required questions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Allowed input formats, value ranges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Single/multiple choice</a:t>
            </a:r>
            <a:endParaRPr lang="en-US" sz="1800" b="0" strike="noStrike" spc="-1" dirty="0">
              <a:solidFill>
                <a:srgbClr val="000000"/>
              </a:solidFill>
              <a:latin typeface="Calibri"/>
            </a:endParaRPr>
          </a:p>
        </p:txBody>
      </p:sp>
      <p:pic>
        <p:nvPicPr>
          <p:cNvPr id="1313" name="Grafik 10" descr="Question from the nacaps survey asking which statements apply to the respondent’s membership in the doctoral programme. Underneath the question it says: „Please select all that apply“. Below four answer options are given. "/>
          <p:cNvPicPr/>
          <p:nvPr/>
        </p:nvPicPr>
        <p:blipFill>
          <a:blip r:embed="rId7"/>
          <a:stretch/>
        </p:blipFill>
        <p:spPr>
          <a:xfrm>
            <a:off x="6532920" y="3501000"/>
            <a:ext cx="4642200" cy="2932200"/>
          </a:xfrm>
          <a:prstGeom prst="rect">
            <a:avLst/>
          </a:prstGeom>
          <a:noFill/>
          <a:ln w="0">
            <a:solidFill>
              <a:srgbClr val="000000"/>
            </a:solidFill>
          </a:ln>
        </p:spPr>
      </p:pic>
      <p:sp>
        <p:nvSpPr>
          <p:cNvPr id="15" name="Textfeld 14" descr="Image source">
            <a:extLst>
              <a:ext uri="{FF2B5EF4-FFF2-40B4-BE49-F238E27FC236}">
                <a16:creationId xmlns:a16="http://schemas.microsoft.com/office/drawing/2014/main" id="{BB19B86B-8E8E-4A88-9E35-D829BFC60E4E}"/>
              </a:ext>
            </a:extLst>
          </p:cNvPr>
          <p:cNvSpPr txBox="1"/>
          <p:nvPr/>
        </p:nvSpPr>
        <p:spPr bwMode="auto">
          <a:xfrm>
            <a:off x="6469704" y="6375827"/>
            <a:ext cx="4798371" cy="523220"/>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Survey 4. Data collection: 2022. Hanover: FDZ-DZHW. https://doi.org/10.21249/DZHW:nac2018:2.0.0. Questionnaire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(4th wave - doctoral candidates) (English) ". Question A15.</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1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3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312"/>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3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31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31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026FF921-BADC-4141-98CB-C59F56E76E50}" type="slidenum">
              <a:rPr lang="en-US" sz="1200" b="0" strike="noStrike" spc="-1" smtClean="0">
                <a:solidFill>
                  <a:schemeClr val="lt1">
                    <a:lumMod val="50000"/>
                  </a:schemeClr>
                </a:solidFill>
              </a:rPr>
              <a:t>77</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91751D4A-690E-4DFA-856A-FCE1BBED47CC}"/>
              </a:ext>
            </a:extLst>
          </p:cNvPr>
          <p:cNvSpPr>
            <a:spLocks noGrp="1"/>
          </p:cNvSpPr>
          <p:nvPr>
            <p:ph type="title"/>
          </p:nvPr>
        </p:nvSpPr>
        <p:spPr>
          <a:xfrm>
            <a:off x="265680" y="162548"/>
            <a:ext cx="3402616" cy="764983"/>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pic>
        <p:nvPicPr>
          <p:cNvPr id="131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320" name="Rechteck 13"/>
          <p:cNvSpPr/>
          <p:nvPr/>
        </p:nvSpPr>
        <p:spPr>
          <a:xfrm>
            <a:off x="335520" y="1122840"/>
            <a:ext cx="748980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More instructions….</a:t>
            </a:r>
            <a:endParaRPr lang="en-US" sz="2800" b="0" strike="noStrike" spc="-1" dirty="0">
              <a:solidFill>
                <a:srgbClr val="000000"/>
              </a:solidFill>
              <a:latin typeface="Calibri"/>
            </a:endParaRPr>
          </a:p>
        </p:txBody>
      </p:sp>
      <p:grpSp>
        <p:nvGrpSpPr>
          <p:cNvPr id="3" name="Gruppieren 2" descr="Screenshot of a page from the Nacaps online survey 2018 with three parts being circled in red. The first circled in part reads: „The survey is structured into four topics represented by the letters A to D.“ The next highlighted part says: „Your PhD/doctorate is regarded as completed when you have successfully passed the final examination (usually disputation or viva voce).“ The last highlighted part at the bottom at the page reads: „This question is important for the further procedure of the survey. If you do not give a specification, you will receive questions which do not apply to your current situation. Therefore, please answer this question to be able to proceed further.“">
            <a:extLst>
              <a:ext uri="{FF2B5EF4-FFF2-40B4-BE49-F238E27FC236}">
                <a16:creationId xmlns:a16="http://schemas.microsoft.com/office/drawing/2014/main" id="{67AD5CA4-85F9-41D1-96F8-6E9DF5A76178}"/>
              </a:ext>
            </a:extLst>
          </p:cNvPr>
          <p:cNvGrpSpPr/>
          <p:nvPr/>
        </p:nvGrpSpPr>
        <p:grpSpPr>
          <a:xfrm>
            <a:off x="119160" y="1917000"/>
            <a:ext cx="5487120" cy="4680000"/>
            <a:chOff x="119160" y="1917000"/>
            <a:chExt cx="5487120" cy="4680000"/>
          </a:xfrm>
        </p:grpSpPr>
        <p:pic>
          <p:nvPicPr>
            <p:cNvPr id="1322" name="Grafik 2" descr="Screenshot of a page from the Nacaps online survey 2018 with three parts being circled in red. The first circled in part reads: „The survey is structured into four topics represented by the letters A to D.“ The next highlighted part says: „Your PhD/doctorate is regarded as completed when you have successfully passed the final examination (usually disputation or viva voce).“ The last highlighted part at the bottom at the page reads: „This question is important for the further procedure of the survey. If you do not give a specification, you will receive questions which do not apply to your current situation. Therefore, please answer this question to be able to proceed further.“"/>
            <p:cNvPicPr/>
            <p:nvPr/>
          </p:nvPicPr>
          <p:blipFill>
            <a:blip r:embed="rId6"/>
            <a:stretch/>
          </p:blipFill>
          <p:spPr>
            <a:xfrm>
              <a:off x="335520" y="1917000"/>
              <a:ext cx="5270760" cy="4680000"/>
            </a:xfrm>
            <a:prstGeom prst="rect">
              <a:avLst/>
            </a:prstGeom>
            <a:noFill/>
            <a:ln w="0">
              <a:solidFill>
                <a:srgbClr val="000000"/>
              </a:solidFill>
            </a:ln>
          </p:spPr>
        </p:pic>
        <p:sp>
          <p:nvSpPr>
            <p:cNvPr id="1323" name="Rechteck 5"/>
            <p:cNvSpPr/>
            <p:nvPr/>
          </p:nvSpPr>
          <p:spPr>
            <a:xfrm>
              <a:off x="3568320" y="3717000"/>
              <a:ext cx="1518120" cy="7905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329" name="Rechteck 10"/>
            <p:cNvSpPr/>
            <p:nvPr/>
          </p:nvSpPr>
          <p:spPr>
            <a:xfrm>
              <a:off x="119160" y="2565000"/>
              <a:ext cx="4246920" cy="2865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330" name="Rechteck 24"/>
            <p:cNvSpPr/>
            <p:nvPr/>
          </p:nvSpPr>
          <p:spPr>
            <a:xfrm>
              <a:off x="271800" y="3285000"/>
              <a:ext cx="4886640" cy="4305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331" name="Rechteck 25"/>
            <p:cNvSpPr/>
            <p:nvPr/>
          </p:nvSpPr>
          <p:spPr>
            <a:xfrm>
              <a:off x="265680" y="5085360"/>
              <a:ext cx="5036760" cy="5745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grpSp>
      <p:grpSp>
        <p:nvGrpSpPr>
          <p:cNvPr id="4" name="Gruppieren 3" descr="Screenshot of a page from the Nacaps online survey showing a question. Two parts are circled in red here. The first reads: „If you are (currently) not employed, please refer to your last job or the job before interrupting employment.“, and the second says: „Please round to full amounts of Euros and dispense of decimal places and delimiters (12345 instead of 12.345,00)“. ">
            <a:extLst>
              <a:ext uri="{FF2B5EF4-FFF2-40B4-BE49-F238E27FC236}">
                <a16:creationId xmlns:a16="http://schemas.microsoft.com/office/drawing/2014/main" id="{2356DDBF-6D1B-4644-972E-F15AB1A359CF}"/>
              </a:ext>
            </a:extLst>
          </p:cNvPr>
          <p:cNvGrpSpPr/>
          <p:nvPr/>
        </p:nvGrpSpPr>
        <p:grpSpPr>
          <a:xfrm>
            <a:off x="6527880" y="2898675"/>
            <a:ext cx="4718160" cy="3024000"/>
            <a:chOff x="6527880" y="2898675"/>
            <a:chExt cx="4718160" cy="3024000"/>
          </a:xfrm>
        </p:grpSpPr>
        <p:pic>
          <p:nvPicPr>
            <p:cNvPr id="1321" name="Grafik 18" descr="Page from the nacaps online survey 2018 showing a question. Two parts are circled in red here. The first reads: „If you are (currently) not employed, please refer to your last job or the job before interrupting employment.“, and the second says: „Please round to full amounts of Euros and dispense of decimal places and delimeters (12345 instead of 12.345,00)“. "/>
            <p:cNvPicPr/>
            <p:nvPr/>
          </p:nvPicPr>
          <p:blipFill>
            <a:blip r:embed="rId7"/>
            <a:stretch/>
          </p:blipFill>
          <p:spPr>
            <a:xfrm>
              <a:off x="6527880" y="2898675"/>
              <a:ext cx="4718160" cy="3024000"/>
            </a:xfrm>
            <a:prstGeom prst="rect">
              <a:avLst/>
            </a:prstGeom>
            <a:noFill/>
            <a:ln w="0">
              <a:solidFill>
                <a:srgbClr val="000000"/>
              </a:solidFill>
            </a:ln>
          </p:spPr>
        </p:pic>
        <p:sp>
          <p:nvSpPr>
            <p:cNvPr id="1324" name="Rechteck 19"/>
            <p:cNvSpPr/>
            <p:nvPr/>
          </p:nvSpPr>
          <p:spPr>
            <a:xfrm>
              <a:off x="9285840" y="4772115"/>
              <a:ext cx="1960200" cy="7905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325" name="Rechteck 20"/>
            <p:cNvSpPr/>
            <p:nvPr/>
          </p:nvSpPr>
          <p:spPr>
            <a:xfrm>
              <a:off x="9285840" y="4771035"/>
              <a:ext cx="1960200" cy="7905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326" name="Grafik 21"/>
            <p:cNvPicPr/>
            <p:nvPr/>
          </p:nvPicPr>
          <p:blipFill>
            <a:blip r:embed="rId8"/>
            <a:stretch/>
          </p:blipFill>
          <p:spPr>
            <a:xfrm>
              <a:off x="8366760" y="4579875"/>
              <a:ext cx="722520" cy="477720"/>
            </a:xfrm>
            <a:prstGeom prst="rect">
              <a:avLst/>
            </a:prstGeom>
            <a:noFill/>
            <a:ln w="0">
              <a:noFill/>
            </a:ln>
          </p:spPr>
        </p:pic>
        <p:pic>
          <p:nvPicPr>
            <p:cNvPr id="1327" name="Grafik 22"/>
            <p:cNvPicPr/>
            <p:nvPr/>
          </p:nvPicPr>
          <p:blipFill>
            <a:blip r:embed="rId8"/>
            <a:stretch/>
          </p:blipFill>
          <p:spPr>
            <a:xfrm>
              <a:off x="9044280" y="4579875"/>
              <a:ext cx="722520" cy="909720"/>
            </a:xfrm>
            <a:prstGeom prst="rect">
              <a:avLst/>
            </a:prstGeom>
            <a:noFill/>
            <a:ln w="0">
              <a:noFill/>
            </a:ln>
          </p:spPr>
        </p:pic>
        <p:pic>
          <p:nvPicPr>
            <p:cNvPr id="1328" name="Grafik 23"/>
            <p:cNvPicPr/>
            <p:nvPr/>
          </p:nvPicPr>
          <p:blipFill>
            <a:blip r:embed="rId8"/>
            <a:stretch/>
          </p:blipFill>
          <p:spPr>
            <a:xfrm>
              <a:off x="8492040" y="4879035"/>
              <a:ext cx="722520" cy="214560"/>
            </a:xfrm>
            <a:prstGeom prst="rect">
              <a:avLst/>
            </a:prstGeom>
            <a:noFill/>
            <a:ln w="0">
              <a:noFill/>
            </a:ln>
          </p:spPr>
        </p:pic>
        <p:sp>
          <p:nvSpPr>
            <p:cNvPr id="1332" name="Rechteck 27"/>
            <p:cNvSpPr/>
            <p:nvPr/>
          </p:nvSpPr>
          <p:spPr>
            <a:xfrm>
              <a:off x="7034400" y="4266675"/>
              <a:ext cx="3372480" cy="1695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333" name="Rechteck 28"/>
            <p:cNvSpPr/>
            <p:nvPr/>
          </p:nvSpPr>
          <p:spPr>
            <a:xfrm>
              <a:off x="6960240" y="4482675"/>
              <a:ext cx="3526920" cy="1695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grpSp>
      <p:sp>
        <p:nvSpPr>
          <p:cNvPr id="22" name="Textfeld 21" descr="Image source">
            <a:extLst>
              <a:ext uri="{FF2B5EF4-FFF2-40B4-BE49-F238E27FC236}">
                <a16:creationId xmlns:a16="http://schemas.microsoft.com/office/drawing/2014/main" id="{364C6443-EB57-4AC6-969D-F27874C41422}"/>
              </a:ext>
            </a:extLst>
          </p:cNvPr>
          <p:cNvSpPr txBox="1"/>
          <p:nvPr/>
        </p:nvSpPr>
        <p:spPr bwMode="auto">
          <a:xfrm>
            <a:off x="6457949" y="5950097"/>
            <a:ext cx="4914901" cy="523220"/>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Survey 4. Data collection: 2022. Hanover: FDZ-DZHW. https://doi.org/10.21249/DZHW:nac2018:2.0.0. Questionnaire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(4th wave - doctoral candidates) (English) ". Questions A01 + B17.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33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33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97160D9-8B77-4B86-9835-592A4678DAA2}" type="slidenum">
              <a:rPr lang="en-US" sz="1200" b="0" strike="noStrike" spc="-1" smtClean="0">
                <a:solidFill>
                  <a:schemeClr val="lt1">
                    <a:lumMod val="50000"/>
                  </a:schemeClr>
                </a:solidFill>
              </a:rPr>
              <a:t>78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4653B9D6-3596-47A7-A678-8B06A20D5C25}"/>
              </a:ext>
            </a:extLst>
          </p:cNvPr>
          <p:cNvSpPr>
            <a:spLocks noGrp="1"/>
          </p:cNvSpPr>
          <p:nvPr>
            <p:ph type="title"/>
          </p:nvPr>
        </p:nvSpPr>
        <p:spPr>
          <a:xfrm>
            <a:off x="390960" y="190350"/>
            <a:ext cx="4582950" cy="752310"/>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pic>
        <p:nvPicPr>
          <p:cNvPr id="133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341" name="Textfeld 12"/>
          <p:cNvSpPr/>
          <p:nvPr/>
        </p:nvSpPr>
        <p:spPr>
          <a:xfrm>
            <a:off x="390960" y="112464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Responsive design</a:t>
            </a:r>
            <a:endParaRPr lang="en-US" sz="2800" b="0" strike="noStrike" spc="-1" dirty="0">
              <a:solidFill>
                <a:srgbClr val="000000"/>
              </a:solidFill>
              <a:latin typeface="Calibri"/>
            </a:endParaRPr>
          </a:p>
        </p:txBody>
      </p:sp>
      <p:sp>
        <p:nvSpPr>
          <p:cNvPr id="1342" name="Textfeld 11"/>
          <p:cNvSpPr/>
          <p:nvPr/>
        </p:nvSpPr>
        <p:spPr>
          <a:xfrm>
            <a:off x="407520" y="1700640"/>
            <a:ext cx="5552640" cy="278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Many respondents will use </a:t>
            </a:r>
            <a:r>
              <a:rPr lang="en-US" sz="1800" b="1" strike="noStrike" spc="-1" dirty="0">
                <a:solidFill>
                  <a:schemeClr val="dk1"/>
                </a:solidFill>
                <a:latin typeface="Arial"/>
                <a:ea typeface="Arial"/>
              </a:rPr>
              <a:t>mobile devices</a:t>
            </a:r>
            <a:r>
              <a:rPr lang="en-US" sz="1800" b="0" strike="noStrike" spc="-1" dirty="0">
                <a:solidFill>
                  <a:schemeClr val="dk1"/>
                </a:solidFill>
                <a:latin typeface="Arial"/>
                <a:ea typeface="Arial"/>
              </a:rPr>
              <a:t>, so the survey should be optimized to navigate with different devices.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Ensure the survey is responsive and adjusts well to </a:t>
            </a:r>
            <a:r>
              <a:rPr lang="en-US" sz="1800" b="1" strike="noStrike" spc="-1" dirty="0">
                <a:solidFill>
                  <a:schemeClr val="dk1"/>
                </a:solidFill>
                <a:latin typeface="Arial"/>
                <a:ea typeface="Arial"/>
              </a:rPr>
              <a:t>different screen sizes</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Avoid complex question formats</a:t>
            </a:r>
            <a:r>
              <a:rPr lang="en-US" sz="1800" b="0" strike="noStrike" spc="-1" dirty="0">
                <a:solidFill>
                  <a:schemeClr val="dk1"/>
                </a:solidFill>
                <a:latin typeface="Arial"/>
                <a:ea typeface="Arial"/>
              </a:rPr>
              <a:t>, like drag-and-drop, which may not work well on mobile devices.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Test the survey on multiple devices </a:t>
            </a:r>
            <a:r>
              <a:rPr lang="en-US" sz="1800" b="0" strike="noStrike" spc="-1" dirty="0">
                <a:solidFill>
                  <a:schemeClr val="dk1"/>
                </a:solidFill>
                <a:latin typeface="Arial"/>
                <a:ea typeface="Arial"/>
              </a:rPr>
              <a:t>and browsers before launch</a:t>
            </a:r>
            <a:endParaRPr lang="en-US" sz="1800" b="0" strike="noStrike" spc="-1" dirty="0">
              <a:solidFill>
                <a:srgbClr val="000000"/>
              </a:solidFill>
              <a:latin typeface="Calibri"/>
            </a:endParaRPr>
          </a:p>
        </p:txBody>
      </p:sp>
      <p:grpSp>
        <p:nvGrpSpPr>
          <p:cNvPr id="3" name="Gruppieren 2" descr="Screenshot of a page from the Nacaps online survey showing one questions regarding employment in two different layouts. The answer options for the first one are presented on a horizontal scale from 1 to 5, while the second one presents the answer options on a vertical scale.">
            <a:extLst>
              <a:ext uri="{FF2B5EF4-FFF2-40B4-BE49-F238E27FC236}">
                <a16:creationId xmlns:a16="http://schemas.microsoft.com/office/drawing/2014/main" id="{ACA5491D-0D17-4988-9EB9-66B1325E5BD5}"/>
              </a:ext>
            </a:extLst>
          </p:cNvPr>
          <p:cNvGrpSpPr/>
          <p:nvPr/>
        </p:nvGrpSpPr>
        <p:grpSpPr>
          <a:xfrm>
            <a:off x="6299280" y="1484640"/>
            <a:ext cx="5390640" cy="4828320"/>
            <a:chOff x="6299280" y="1484640"/>
            <a:chExt cx="5390640" cy="4828320"/>
          </a:xfrm>
        </p:grpSpPr>
        <p:sp>
          <p:nvSpPr>
            <p:cNvPr id="1340" name="Rechteck 10" descr="Page from the nacaps online survey 2018 showing two questions regarding employment. The answer options for the first one are presented on a horizontal scale from 1 to 5, while the second one presents the answer options on a vertical scale."/>
            <p:cNvSpPr/>
            <p:nvPr/>
          </p:nvSpPr>
          <p:spPr>
            <a:xfrm>
              <a:off x="6324120" y="2747520"/>
              <a:ext cx="3004200"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343" name="Grafik 2" descr="Page from the nacaps online survey 2018 showing two questions regarding employment. The answer options for the first one are presented on a horizontal scale from 1 to 5, while the second one presents the answer options on a vertical scale."/>
            <p:cNvPicPr/>
            <p:nvPr/>
          </p:nvPicPr>
          <p:blipFill>
            <a:blip r:embed="rId6"/>
            <a:stretch/>
          </p:blipFill>
          <p:spPr>
            <a:xfrm>
              <a:off x="6299280" y="1484640"/>
              <a:ext cx="5390640" cy="4828320"/>
            </a:xfrm>
            <a:prstGeom prst="rect">
              <a:avLst/>
            </a:prstGeom>
            <a:noFill/>
            <a:ln w="0">
              <a:solidFill>
                <a:srgbClr val="000000"/>
              </a:solidFill>
            </a:ln>
          </p:spPr>
        </p:pic>
        <p:sp>
          <p:nvSpPr>
            <p:cNvPr id="1344" name="Textfeld 13" descr="Page from the nacaps online survey 2018 showing two questions regarding employment. The answer options for the first one are presented on a horizontal scale from 1 to 5, while the second one presents the answer options on a vertical scale."/>
            <p:cNvSpPr/>
            <p:nvPr/>
          </p:nvSpPr>
          <p:spPr>
            <a:xfrm>
              <a:off x="7824240" y="3972780"/>
              <a:ext cx="3226680" cy="36792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endParaRPr lang="en-US" sz="1800" b="0" strike="noStrike" spc="-1" dirty="0">
                <a:solidFill>
                  <a:schemeClr val="dk1"/>
                </a:solidFill>
                <a:latin typeface="Calibri"/>
                <a:ea typeface="Arial"/>
              </a:endParaRPr>
            </a:p>
          </p:txBody>
        </p:sp>
      </p:grpSp>
      <p:sp>
        <p:nvSpPr>
          <p:cNvPr id="13" name="Textfeld 12" descr="Image source">
            <a:extLst>
              <a:ext uri="{FF2B5EF4-FFF2-40B4-BE49-F238E27FC236}">
                <a16:creationId xmlns:a16="http://schemas.microsoft.com/office/drawing/2014/main" id="{D675FF71-C266-44D0-9775-C49DCBFBEDE3}"/>
              </a:ext>
            </a:extLst>
          </p:cNvPr>
          <p:cNvSpPr txBox="1"/>
          <p:nvPr/>
        </p:nvSpPr>
        <p:spPr bwMode="auto">
          <a:xfrm>
            <a:off x="6215652" y="6297332"/>
            <a:ext cx="5557896" cy="415498"/>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Survey 4. Data collection: 2022. Hanover: FDZ-DZHW. https://doi.org/10.21249/DZHW:nac2018:2.0.0. Questionnaire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(4th wave - doctoral candidates) (English) ". Question B34.</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34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348"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65AB78D-68E8-42CD-9E82-9F323D16B806}" type="slidenum">
              <a:rPr lang="en-US" sz="1200" b="0" strike="noStrike" spc="-1" smtClean="0">
                <a:solidFill>
                  <a:schemeClr val="lt1">
                    <a:lumMod val="50000"/>
                  </a:schemeClr>
                </a:solidFill>
              </a:rPr>
              <a:t>79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1D8EA43A-1D16-4559-B229-6F2A0F9CF5A6}"/>
              </a:ext>
            </a:extLst>
          </p:cNvPr>
          <p:cNvSpPr>
            <a:spLocks noGrp="1"/>
          </p:cNvSpPr>
          <p:nvPr>
            <p:ph type="title"/>
          </p:nvPr>
        </p:nvSpPr>
        <p:spPr>
          <a:xfrm>
            <a:off x="264222" y="159840"/>
            <a:ext cx="3515556" cy="629640"/>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pic>
        <p:nvPicPr>
          <p:cNvPr id="1349"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351" name="Rechteck 10">
            <a:extLst>
              <a:ext uri="{C183D7F6-B498-43B3-948B-1728B52AA6E4}">
                <adec:decorative xmlns:adec="http://schemas.microsoft.com/office/drawing/2017/decorative" val="1"/>
              </a:ext>
            </a:extLst>
          </p:cNvPr>
          <p:cNvSpPr/>
          <p:nvPr/>
        </p:nvSpPr>
        <p:spPr>
          <a:xfrm>
            <a:off x="6324120" y="2747520"/>
            <a:ext cx="3004200"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352" name="Textfeld 12"/>
          <p:cNvSpPr/>
          <p:nvPr/>
        </p:nvSpPr>
        <p:spPr>
          <a:xfrm>
            <a:off x="390960" y="112464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Accessibility</a:t>
            </a:r>
            <a:endParaRPr lang="en-US" sz="2800" b="0" strike="noStrike" spc="-1" dirty="0">
              <a:solidFill>
                <a:srgbClr val="000000"/>
              </a:solidFill>
              <a:latin typeface="Calibri"/>
            </a:endParaRPr>
          </a:p>
        </p:txBody>
      </p:sp>
      <p:sp>
        <p:nvSpPr>
          <p:cNvPr id="1353" name="Textfeld 15"/>
          <p:cNvSpPr/>
          <p:nvPr/>
        </p:nvSpPr>
        <p:spPr>
          <a:xfrm>
            <a:off x="407520" y="1847880"/>
            <a:ext cx="4678920" cy="333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To reach a broad audience, online surveys should be accessible to </a:t>
            </a:r>
            <a:r>
              <a:rPr lang="en-US" sz="1800" b="1" strike="noStrike" spc="-1" dirty="0">
                <a:solidFill>
                  <a:schemeClr val="dk1"/>
                </a:solidFill>
                <a:latin typeface="Arial"/>
                <a:ea typeface="Arial"/>
              </a:rPr>
              <a:t>individuals with disabilities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Use </a:t>
            </a:r>
            <a:r>
              <a:rPr lang="en-US" sz="1800" b="1" strike="noStrike" spc="-1" dirty="0">
                <a:solidFill>
                  <a:schemeClr val="dk1"/>
                </a:solidFill>
                <a:latin typeface="Arial"/>
                <a:ea typeface="Arial"/>
              </a:rPr>
              <a:t>keyboard navigation</a:t>
            </a:r>
            <a:r>
              <a:rPr lang="en-US" sz="1800" b="0" strike="noStrike" spc="-1" dirty="0">
                <a:solidFill>
                  <a:schemeClr val="dk1"/>
                </a:solidFill>
                <a:latin typeface="Arial"/>
                <a:ea typeface="Arial"/>
              </a:rPr>
              <a:t>, </a:t>
            </a:r>
            <a:r>
              <a:rPr lang="en-US" sz="1800" b="1" strike="noStrike" spc="-1" dirty="0">
                <a:solidFill>
                  <a:schemeClr val="dk1"/>
                </a:solidFill>
                <a:latin typeface="Arial"/>
                <a:ea typeface="Arial"/>
              </a:rPr>
              <a:t>alt text </a:t>
            </a:r>
            <a:r>
              <a:rPr lang="en-US" sz="1800" b="0" strike="noStrike" spc="-1" dirty="0">
                <a:solidFill>
                  <a:schemeClr val="dk1"/>
                </a:solidFill>
                <a:latin typeface="Arial"/>
                <a:ea typeface="Arial"/>
              </a:rPr>
              <a:t>for images, and </a:t>
            </a:r>
            <a:r>
              <a:rPr lang="en-US" sz="1800" b="1" strike="noStrike" spc="-1" dirty="0">
                <a:solidFill>
                  <a:schemeClr val="dk1"/>
                </a:solidFill>
                <a:latin typeface="Arial"/>
                <a:ea typeface="Arial"/>
              </a:rPr>
              <a:t>appropriate </a:t>
            </a:r>
            <a:r>
              <a:rPr lang="en-US" sz="1800" b="1" strike="noStrike" spc="-1" dirty="0" err="1">
                <a:solidFill>
                  <a:schemeClr val="dk1"/>
                </a:solidFill>
                <a:latin typeface="Arial"/>
                <a:ea typeface="Arial"/>
              </a:rPr>
              <a:t>colour</a:t>
            </a:r>
            <a:r>
              <a:rPr lang="en-US" sz="1800" b="1" strike="noStrike" spc="-1" dirty="0">
                <a:solidFill>
                  <a:schemeClr val="dk1"/>
                </a:solidFill>
                <a:latin typeface="Arial"/>
                <a:ea typeface="Arial"/>
              </a:rPr>
              <a:t> contrast</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Test</a:t>
            </a:r>
            <a:r>
              <a:rPr lang="en-US" sz="1800" b="0" strike="noStrike" spc="-1" dirty="0">
                <a:solidFill>
                  <a:schemeClr val="dk1"/>
                </a:solidFill>
                <a:latin typeface="Arial"/>
                <a:ea typeface="Arial"/>
              </a:rPr>
              <a:t> the survey for compatibility with screen readers and other assistive technologies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Avoid complex elements </a:t>
            </a:r>
            <a:r>
              <a:rPr lang="en-US" sz="1800" b="0" strike="noStrike" spc="-1" dirty="0">
                <a:solidFill>
                  <a:schemeClr val="dk1"/>
                </a:solidFill>
                <a:latin typeface="Arial"/>
                <a:ea typeface="Arial"/>
              </a:rPr>
              <a:t>like timed questions</a:t>
            </a:r>
            <a:endParaRPr lang="en-US" sz="1800" b="0" strike="noStrike" spc="-1" dirty="0">
              <a:solidFill>
                <a:srgbClr val="000000"/>
              </a:solidFill>
              <a:latin typeface="Calibri"/>
            </a:endParaRPr>
          </a:p>
        </p:txBody>
      </p:sp>
      <p:pic>
        <p:nvPicPr>
          <p:cNvPr id="1354" name="Grafik 2">
            <a:extLst>
              <a:ext uri="{C183D7F6-B498-43B3-948B-1728B52AA6E4}">
                <adec:decorative xmlns:adec="http://schemas.microsoft.com/office/drawing/2017/decorative" val="1"/>
              </a:ext>
            </a:extLst>
          </p:cNvPr>
          <p:cNvPicPr/>
          <p:nvPr/>
        </p:nvPicPr>
        <p:blipFill>
          <a:blip r:embed="rId6"/>
          <a:stretch/>
        </p:blipFill>
        <p:spPr>
          <a:xfrm>
            <a:off x="8507160" y="1590480"/>
            <a:ext cx="3188160" cy="3188160"/>
          </a:xfrm>
          <a:prstGeom prst="rect">
            <a:avLst/>
          </a:prstGeom>
          <a:noFill/>
          <a:ln w="0">
            <a:noFill/>
          </a:ln>
        </p:spPr>
      </p:pic>
      <p:pic>
        <p:nvPicPr>
          <p:cNvPr id="1355" name="Grafik 11">
            <a:extLst>
              <a:ext uri="{C183D7F6-B498-43B3-948B-1728B52AA6E4}">
                <adec:decorative xmlns:adec="http://schemas.microsoft.com/office/drawing/2017/decorative" val="1"/>
              </a:ext>
            </a:extLst>
          </p:cNvPr>
          <p:cNvPicPr/>
          <p:nvPr/>
        </p:nvPicPr>
        <p:blipFill>
          <a:blip r:embed="rId7"/>
          <a:stretch/>
        </p:blipFill>
        <p:spPr>
          <a:xfrm>
            <a:off x="5841000" y="2580480"/>
            <a:ext cx="2998080" cy="2998080"/>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a:extLst>
              <a:ext uri="{C183D7F6-B498-43B3-948B-1728B52AA6E4}">
                <adec:decorative xmlns:adec="http://schemas.microsoft.com/office/drawing/2017/decorative" val="1"/>
              </a:ext>
            </a:extLst>
          </p:cNvPr>
          <p:cNvPicPr>
            <a:picLocks noChangeAspect="1"/>
          </p:cNvPicPr>
          <p:nvPr/>
        </p:nvPicPr>
        <p:blipFill>
          <a:blip r:embed="rId3"/>
          <a:srcRect l="12299" r="724" b="86544"/>
          <a:stretch/>
        </p:blipFill>
        <p:spPr bwMode="auto">
          <a:xfrm>
            <a:off x="4327" y="-15055"/>
            <a:ext cx="12192000" cy="929554"/>
          </a:xfrm>
          <a:prstGeom prst="rect">
            <a:avLst/>
          </a:prstGeom>
        </p:spPr>
      </p:pic>
      <p:pic>
        <p:nvPicPr>
          <p:cNvPr id="5" name="Grafik 4">
            <a:extLst>
              <a:ext uri="{C183D7F6-B498-43B3-948B-1728B52AA6E4}">
                <adec:decorative xmlns:adec="http://schemas.microsoft.com/office/drawing/2017/decorative" val="1"/>
              </a:ext>
            </a:extLst>
          </p:cNvPr>
          <p:cNvPicPr>
            <a:picLocks noChangeAspect="1"/>
          </p:cNvPicPr>
          <p:nvPr/>
        </p:nvPicPr>
        <p:blipFill>
          <a:blip r:embed="rId4"/>
          <a:stretch/>
        </p:blipFill>
        <p:spPr bwMode="auto">
          <a:xfrm>
            <a:off x="10408395" y="159920"/>
            <a:ext cx="1573665" cy="565098"/>
          </a:xfrm>
          <a:prstGeom prst="rect">
            <a:avLst/>
          </a:prstGeom>
        </p:spPr>
      </p:pic>
      <p:sp>
        <p:nvSpPr>
          <p:cNvPr id="9" name="Foliennummernplatzhalter 3"/>
          <p:cNvSpPr>
            <a:spLocks noGrp="1"/>
          </p:cNvSpPr>
          <p:nvPr>
            <p:ph type="sldNum" idx="18"/>
          </p:nvPr>
        </p:nvSpPr>
        <p:spPr bwMode="auto"/>
        <p:txBody>
          <a:bodyPr/>
          <a:lstStyle/>
          <a:p>
            <a:pPr algn="r">
              <a:defRPr/>
            </a:pPr>
            <a:r>
              <a:rPr lang="en-US" dirty="0">
                <a:solidFill>
                  <a:schemeClr val="bg1">
                    <a:lumMod val="50000"/>
                  </a:schemeClr>
                </a:solidFill>
                <a:latin typeface="Helvetica"/>
              </a:rPr>
              <a:t>8</a:t>
            </a:r>
          </a:p>
        </p:txBody>
      </p:sp>
      <p:sp>
        <p:nvSpPr>
          <p:cNvPr id="2" name="Titel 1">
            <a:extLst>
              <a:ext uri="{FF2B5EF4-FFF2-40B4-BE49-F238E27FC236}">
                <a16:creationId xmlns:a16="http://schemas.microsoft.com/office/drawing/2014/main" id="{E73A1EFB-FCF9-46F2-A540-AEB45FDC1E0C}"/>
              </a:ext>
            </a:extLst>
          </p:cNvPr>
          <p:cNvSpPr>
            <a:spLocks noGrp="1"/>
          </p:cNvSpPr>
          <p:nvPr>
            <p:ph type="title"/>
          </p:nvPr>
        </p:nvSpPr>
        <p:spPr>
          <a:xfrm>
            <a:off x="209940" y="160515"/>
            <a:ext cx="2342000" cy="709210"/>
          </a:xfrm>
        </p:spPr>
        <p:txBody>
          <a:bodyPr/>
          <a:lstStyle/>
          <a:p>
            <a:r>
              <a:rPr lang="en-US" sz="2400" dirty="0">
                <a:solidFill>
                  <a:schemeClr val="bg1"/>
                </a:solidFill>
                <a:latin typeface="Arial" panose="020B0604020202020204" pitchFamily="34" charset="0"/>
                <a:cs typeface="Arial" panose="020B0604020202020204" pitchFamily="34" charset="0"/>
              </a:rPr>
              <a:t>Who are You?</a:t>
            </a:r>
          </a:p>
        </p:txBody>
      </p:sp>
      <p:sp>
        <p:nvSpPr>
          <p:cNvPr id="13" name="Rechteck 12">
            <a:extLst>
              <a:ext uri="{FF2B5EF4-FFF2-40B4-BE49-F238E27FC236}">
                <a16:creationId xmlns:a16="http://schemas.microsoft.com/office/drawing/2014/main" id="{98B13B71-E901-4CD9-AD9B-A9828F1AFD7F}"/>
              </a:ext>
            </a:extLst>
          </p:cNvPr>
          <p:cNvSpPr/>
          <p:nvPr/>
        </p:nvSpPr>
        <p:spPr bwMode="auto">
          <a:xfrm>
            <a:off x="375930" y="1074250"/>
            <a:ext cx="6479347" cy="1027654"/>
          </a:xfrm>
          <a:prstGeom prst="rect">
            <a:avLst/>
          </a:prstGeom>
        </p:spPr>
        <p:txBody>
          <a:bodyPr wrap="square">
            <a:spAutoFit/>
          </a:bodyPr>
          <a:lstStyle/>
          <a:p>
            <a:pPr>
              <a:lnSpc>
                <a:spcPct val="125000"/>
              </a:lnSpc>
              <a:spcAft>
                <a:spcPts val="1200"/>
              </a:spcAft>
              <a:defRPr/>
            </a:pPr>
            <a:r>
              <a:rPr lang="en-US" sz="2800" b="1" dirty="0">
                <a:solidFill>
                  <a:srgbClr val="0070C0"/>
                </a:solidFill>
                <a:latin typeface="Arial"/>
                <a:cs typeface="Arial"/>
              </a:rPr>
              <a:t>Web Survey!</a:t>
            </a:r>
          </a:p>
          <a:p>
            <a:pPr>
              <a:lnSpc>
                <a:spcPct val="125000"/>
              </a:lnSpc>
              <a:spcAft>
                <a:spcPts val="1200"/>
              </a:spcAft>
              <a:defRPr/>
            </a:pPr>
            <a:endParaRPr lang="en-US" sz="1400" dirty="0">
              <a:latin typeface="Arial"/>
              <a:cs typeface="Arial"/>
            </a:endParaRPr>
          </a:p>
        </p:txBody>
      </p:sp>
      <p:pic>
        <p:nvPicPr>
          <p:cNvPr id="10" name="Grafik 9">
            <a:extLst>
              <a:ext uri="{C183D7F6-B498-43B3-948B-1728B52AA6E4}">
                <adec:decorative xmlns:adec="http://schemas.microsoft.com/office/drawing/2017/decorative" val="1"/>
              </a:ext>
            </a:extLst>
          </p:cNvPr>
          <p:cNvPicPr>
            <a:picLocks noChangeAspect="1"/>
          </p:cNvPicPr>
          <p:nvPr/>
        </p:nvPicPr>
        <p:blipFill>
          <a:blip r:embed="rId5"/>
          <a:stretch/>
        </p:blipFill>
        <p:spPr bwMode="auto">
          <a:xfrm>
            <a:off x="9182504" y="101731"/>
            <a:ext cx="988928" cy="623287"/>
          </a:xfrm>
          <a:prstGeom prst="rect">
            <a:avLst/>
          </a:prstGeom>
        </p:spPr>
      </p:pic>
      <p:sp>
        <p:nvSpPr>
          <p:cNvPr id="14" name="Textfeld 6">
            <a:extLst>
              <a:ext uri="{FF2B5EF4-FFF2-40B4-BE49-F238E27FC236}">
                <a16:creationId xmlns:a16="http://schemas.microsoft.com/office/drawing/2014/main" id="{E12790F7-E2D5-4279-AC02-72C5954A2CA9}"/>
              </a:ext>
            </a:extLst>
          </p:cNvPr>
          <p:cNvSpPr/>
          <p:nvPr/>
        </p:nvSpPr>
        <p:spPr>
          <a:xfrm>
            <a:off x="7688688" y="4715495"/>
            <a:ext cx="397656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Visit</a:t>
            </a:r>
            <a:endParaRPr lang="en-US" sz="1800" b="0" strike="noStrike" spc="-1" dirty="0">
              <a:solidFill>
                <a:srgbClr val="000000"/>
              </a:solidFill>
              <a:latin typeface="Calibri"/>
            </a:endParaRPr>
          </a:p>
          <a:p>
            <a:pPr defTabSz="914400">
              <a:lnSpc>
                <a:spcPct val="100000"/>
              </a:lnSpc>
            </a:pPr>
            <a:r>
              <a:rPr lang="en-US" sz="1800" b="0" u="sng" strike="noStrike" spc="-1" dirty="0">
                <a:solidFill>
                  <a:schemeClr val="dk1"/>
                </a:solidFill>
                <a:uFillTx/>
                <a:latin typeface="Arial"/>
                <a:ea typeface="Arial"/>
                <a:hlinkClick r:id="rId6"/>
              </a:rPr>
              <a:t>www.menti.com</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Enter code</a:t>
            </a:r>
            <a:endParaRPr lang="en-US" sz="1800" b="0" strike="noStrike" spc="-1" dirty="0">
              <a:solidFill>
                <a:srgbClr val="000000"/>
              </a:solidFill>
              <a:latin typeface="Calibri"/>
            </a:endParaRPr>
          </a:p>
        </p:txBody>
      </p:sp>
      <p:pic>
        <p:nvPicPr>
          <p:cNvPr id="3074" name="Picture 2" descr="Example picture of a QR code">
            <a:extLst>
              <a:ext uri="{FF2B5EF4-FFF2-40B4-BE49-F238E27FC236}">
                <a16:creationId xmlns:a16="http://schemas.microsoft.com/office/drawing/2014/main" id="{6E97187B-2EE3-4FEE-B85C-52D4865238B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82198" y="1534160"/>
            <a:ext cx="3149600" cy="314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Illustration showing a group of four people talking to each other. ">
            <a:extLst>
              <a:ext uri="{FF2B5EF4-FFF2-40B4-BE49-F238E27FC236}">
                <a16:creationId xmlns:a16="http://schemas.microsoft.com/office/drawing/2014/main" id="{FE8C402A-3DED-47F4-BA8B-02BC67EA3E7B}"/>
              </a:ext>
            </a:extLst>
          </p:cNvPr>
          <p:cNvPicPr>
            <a:picLocks noChangeAspect="1"/>
          </p:cNvPicPr>
          <p:nvPr/>
        </p:nvPicPr>
        <p:blipFill>
          <a:blip r:embed="rId8"/>
          <a:stretch/>
        </p:blipFill>
        <p:spPr bwMode="auto">
          <a:xfrm>
            <a:off x="3110" y="1835967"/>
            <a:ext cx="7533050" cy="5022033"/>
          </a:xfrm>
          <a:prstGeom prst="rect">
            <a:avLst/>
          </a:prstGeom>
        </p:spPr>
      </p:pic>
      <p:sp>
        <p:nvSpPr>
          <p:cNvPr id="11" name="Textfeld 10" descr="Image source">
            <a:extLst>
              <a:ext uri="{FF2B5EF4-FFF2-40B4-BE49-F238E27FC236}">
                <a16:creationId xmlns:a16="http://schemas.microsoft.com/office/drawing/2014/main" id="{56B71FE6-C64A-425A-AFED-CBA03CFDE915}"/>
              </a:ext>
            </a:extLst>
          </p:cNvPr>
          <p:cNvSpPr txBox="1"/>
          <p:nvPr/>
        </p:nvSpPr>
        <p:spPr bwMode="auto">
          <a:xfrm>
            <a:off x="7104112" y="6669360"/>
            <a:ext cx="6100010" cy="200055"/>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Image generated with DALL·E (June 2025).</a:t>
            </a:r>
          </a:p>
        </p:txBody>
      </p:sp>
    </p:spTree>
    <p:extLst>
      <p:ext uri="{BB962C8B-B14F-4D97-AF65-F5344CB8AC3E}">
        <p14:creationId xmlns:p14="http://schemas.microsoft.com/office/powerpoint/2010/main" val="8741095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35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358"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9710320-93C4-4958-B3F6-A097DBE9CFAB}" type="slidenum">
              <a:rPr lang="en-US" sz="1200" b="0" strike="noStrike" spc="-1" smtClean="0">
                <a:solidFill>
                  <a:schemeClr val="lt1">
                    <a:lumMod val="50000"/>
                  </a:schemeClr>
                </a:solidFill>
              </a:rPr>
              <a:t>80</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FE2CA690-F8D0-45E8-A5BE-952A0DB3FFC0}"/>
              </a:ext>
            </a:extLst>
          </p:cNvPr>
          <p:cNvSpPr>
            <a:spLocks noGrp="1"/>
          </p:cNvSpPr>
          <p:nvPr>
            <p:ph type="title"/>
          </p:nvPr>
        </p:nvSpPr>
        <p:spPr>
          <a:xfrm>
            <a:off x="335520" y="159840"/>
            <a:ext cx="3583795" cy="754920"/>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pic>
        <p:nvPicPr>
          <p:cNvPr id="1359"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361" name="Rechteck 12"/>
          <p:cNvSpPr/>
          <p:nvPr/>
        </p:nvSpPr>
        <p:spPr>
          <a:xfrm>
            <a:off x="335520" y="1194840"/>
            <a:ext cx="748980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Logical flow of questions</a:t>
            </a:r>
            <a:endParaRPr lang="en-US" sz="2800" b="0" strike="noStrike" spc="-1" dirty="0">
              <a:solidFill>
                <a:srgbClr val="000000"/>
              </a:solidFill>
              <a:latin typeface="Calibri"/>
            </a:endParaRPr>
          </a:p>
        </p:txBody>
      </p:sp>
      <p:sp>
        <p:nvSpPr>
          <p:cNvPr id="1362" name="Rechteck 10"/>
          <p:cNvSpPr/>
          <p:nvPr/>
        </p:nvSpPr>
        <p:spPr>
          <a:xfrm>
            <a:off x="6324120" y="2747520"/>
            <a:ext cx="3004200"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363" name="Textfeld 13"/>
          <p:cNvSpPr/>
          <p:nvPr/>
        </p:nvSpPr>
        <p:spPr>
          <a:xfrm>
            <a:off x="286560" y="1943640"/>
            <a:ext cx="49392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Group related questions </a:t>
            </a:r>
            <a:r>
              <a:rPr lang="en-US" sz="1800" b="0" strike="noStrike" spc="-1" dirty="0">
                <a:solidFill>
                  <a:schemeClr val="dk1"/>
                </a:solidFill>
                <a:latin typeface="Arial"/>
                <a:ea typeface="Arial"/>
              </a:rPr>
              <a:t>and avoid jumps in topics</a:t>
            </a:r>
            <a:endParaRPr lang="en-US" sz="1800" b="0" strike="noStrike" spc="-1" dirty="0">
              <a:solidFill>
                <a:srgbClr val="000000"/>
              </a:solidFill>
              <a:latin typeface="Calibri"/>
            </a:endParaRPr>
          </a:p>
        </p:txBody>
      </p:sp>
      <p:pic>
        <p:nvPicPr>
          <p:cNvPr id="1367" name="Grafik 2" descr="Page from the DZHW PhD Panel 2014 showing the progression of questions the survey is going to ask. The topic progression is symbolised by four symbols  and two or three dots between them. "/>
          <p:cNvPicPr/>
          <p:nvPr/>
        </p:nvPicPr>
        <p:blipFill>
          <a:blip r:embed="rId6"/>
          <a:stretch/>
        </p:blipFill>
        <p:spPr>
          <a:xfrm>
            <a:off x="5227200" y="2050920"/>
            <a:ext cx="6800400" cy="3609000"/>
          </a:xfrm>
          <a:prstGeom prst="rect">
            <a:avLst/>
          </a:prstGeom>
          <a:noFill/>
          <a:ln w="0">
            <a:solidFill>
              <a:srgbClr val="000000"/>
            </a:solidFill>
          </a:ln>
        </p:spPr>
      </p:pic>
      <p:sp>
        <p:nvSpPr>
          <p:cNvPr id="16" name="Textfeld 15" descr="Image source">
            <a:extLst>
              <a:ext uri="{FF2B5EF4-FFF2-40B4-BE49-F238E27FC236}">
                <a16:creationId xmlns:a16="http://schemas.microsoft.com/office/drawing/2014/main" id="{94004810-AC33-42BC-A733-94B82115800D}"/>
              </a:ext>
            </a:extLst>
          </p:cNvPr>
          <p:cNvSpPr txBox="1"/>
          <p:nvPr/>
        </p:nvSpPr>
        <p:spPr bwMode="auto">
          <a:xfrm>
            <a:off x="5155648" y="5767703"/>
            <a:ext cx="6748351"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DZHW PhD Panel 2014 - Survey 2. Data collection: 2016. Hanover: FDZ-DZHW.10.21249/DZHW:phd2014:4.0.0. Questionnaire “</a:t>
            </a:r>
            <a:r>
              <a:rPr lang="en-US" sz="700" dirty="0" err="1">
                <a:solidFill>
                  <a:schemeClr val="bg1">
                    <a:lumMod val="75000"/>
                  </a:schemeClr>
                </a:solidFill>
                <a:latin typeface="Arial" panose="020B0604020202020204" pitchFamily="34" charset="0"/>
                <a:cs typeface="Arial" panose="020B0604020202020204" pitchFamily="34" charset="0"/>
              </a:rPr>
              <a:t>Karrieren</a:t>
            </a:r>
            <a:r>
              <a:rPr lang="en-US" sz="700" dirty="0">
                <a:solidFill>
                  <a:schemeClr val="bg1">
                    <a:lumMod val="75000"/>
                  </a:schemeClr>
                </a:solidFill>
                <a:latin typeface="Arial" panose="020B0604020202020204" pitchFamily="34" charset="0"/>
                <a:cs typeface="Arial" panose="020B0604020202020204" pitchFamily="34" charset="0"/>
              </a:rPr>
              <a:t> </a:t>
            </a:r>
            <a:r>
              <a:rPr lang="en-US" sz="700" dirty="0" err="1">
                <a:solidFill>
                  <a:schemeClr val="bg1">
                    <a:lumMod val="75000"/>
                  </a:schemeClr>
                </a:solidFill>
                <a:latin typeface="Arial" panose="020B0604020202020204" pitchFamily="34" charset="0"/>
                <a:cs typeface="Arial" panose="020B0604020202020204" pitchFamily="34" charset="0"/>
              </a:rPr>
              <a:t>Promovierter</a:t>
            </a:r>
            <a:r>
              <a:rPr lang="en-US" sz="700" dirty="0">
                <a:solidFill>
                  <a:schemeClr val="bg1">
                    <a:lumMod val="75000"/>
                  </a:schemeClr>
                </a:solidFill>
                <a:latin typeface="Arial" panose="020B0604020202020204" pitchFamily="34" charset="0"/>
                <a:cs typeface="Arial" panose="020B0604020202020204" pitchFamily="34" charset="0"/>
              </a:rPr>
              <a:t>” (2</a:t>
            </a:r>
            <a:r>
              <a:rPr lang="en-US" sz="700" baseline="30000" dirty="0">
                <a:solidFill>
                  <a:schemeClr val="bg1">
                    <a:lumMod val="75000"/>
                  </a:schemeClr>
                </a:solidFill>
                <a:latin typeface="Arial" panose="020B0604020202020204" pitchFamily="34" charset="0"/>
                <a:cs typeface="Arial" panose="020B0604020202020204" pitchFamily="34" charset="0"/>
              </a:rPr>
              <a:t>nd</a:t>
            </a:r>
            <a:r>
              <a:rPr lang="en-US" sz="700" dirty="0">
                <a:solidFill>
                  <a:schemeClr val="bg1">
                    <a:lumMod val="75000"/>
                  </a:schemeClr>
                </a:solidFill>
                <a:latin typeface="Arial" panose="020B0604020202020204" pitchFamily="34" charset="0"/>
                <a:cs typeface="Arial" panose="020B0604020202020204" pitchFamily="34" charset="0"/>
              </a:rPr>
              <a:t>  wave - German)". </a:t>
            </a:r>
          </a:p>
        </p:txBody>
      </p:sp>
      <p:sp>
        <p:nvSpPr>
          <p:cNvPr id="1368" name="Textfeld 16"/>
          <p:cNvSpPr/>
          <p:nvPr/>
        </p:nvSpPr>
        <p:spPr>
          <a:xfrm>
            <a:off x="288000" y="2709000"/>
            <a:ext cx="70308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Provide </a:t>
            </a:r>
            <a:r>
              <a:rPr lang="en-US" sz="1800" b="1" strike="noStrike" spc="-1" dirty="0">
                <a:solidFill>
                  <a:schemeClr val="dk1"/>
                </a:solidFill>
                <a:latin typeface="Arial"/>
                <a:ea typeface="Arial"/>
              </a:rPr>
              <a:t>transition statements</a:t>
            </a:r>
            <a:endParaRPr lang="en-US" sz="1800" b="0" strike="noStrike" spc="-1" dirty="0">
              <a:solidFill>
                <a:srgbClr val="000000"/>
              </a:solidFill>
              <a:latin typeface="Calibri"/>
            </a:endParaRPr>
          </a:p>
        </p:txBody>
      </p:sp>
      <p:sp>
        <p:nvSpPr>
          <p:cNvPr id="1364" name="Textfeld 14"/>
          <p:cNvSpPr/>
          <p:nvPr/>
        </p:nvSpPr>
        <p:spPr>
          <a:xfrm>
            <a:off x="286560" y="3213000"/>
            <a:ext cx="4939200" cy="127581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Use </a:t>
            </a:r>
            <a:r>
              <a:rPr lang="en-US" sz="1800" b="1" strike="noStrike" spc="-1" dirty="0">
                <a:solidFill>
                  <a:schemeClr val="dk1"/>
                </a:solidFill>
                <a:latin typeface="Arial"/>
                <a:ea typeface="Arial"/>
              </a:rPr>
              <a:t>filter questions</a:t>
            </a:r>
            <a:endParaRPr lang="en-US" sz="1800" b="0" strike="noStrike" spc="-1" dirty="0">
              <a:solidFill>
                <a:srgbClr val="000000"/>
              </a:solidFill>
              <a:latin typeface="Calibri"/>
            </a:endParaRPr>
          </a:p>
          <a:p>
            <a:pPr marL="266760" defTabSz="914400">
              <a:lnSpc>
                <a:spcPct val="100000"/>
              </a:lnSpc>
              <a:spcAft>
                <a:spcPts val="601"/>
              </a:spcAft>
            </a:pPr>
            <a:r>
              <a:rPr lang="en-US" sz="1800" b="0" strike="noStrike" spc="-1" dirty="0">
                <a:solidFill>
                  <a:srgbClr val="FF0000"/>
                </a:solidFill>
                <a:latin typeface="Arial"/>
                <a:ea typeface="Arial"/>
              </a:rPr>
              <a:t>DISCLAIMER: </a:t>
            </a:r>
            <a:r>
              <a:rPr lang="en-US" sz="1800" b="0" strike="noStrike" spc="-1" dirty="0">
                <a:solidFill>
                  <a:schemeClr val="dk1"/>
                </a:solidFill>
                <a:latin typeface="Arial"/>
                <a:ea typeface="Arial"/>
              </a:rPr>
              <a:t>The more extensive and complex the filtering, the more time-consuming the data processing</a:t>
            </a:r>
            <a:endParaRPr lang="en-US" sz="1800" b="0" strike="noStrike" spc="-1" dirty="0">
              <a:solidFill>
                <a:srgbClr val="000000"/>
              </a:solidFill>
              <a:latin typeface="Calibri"/>
            </a:endParaRPr>
          </a:p>
        </p:txBody>
      </p:sp>
      <p:sp>
        <p:nvSpPr>
          <p:cNvPr id="1365" name="Textfeld 15"/>
          <p:cNvSpPr/>
          <p:nvPr/>
        </p:nvSpPr>
        <p:spPr>
          <a:xfrm>
            <a:off x="288000" y="4581000"/>
            <a:ext cx="508716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Start with </a:t>
            </a:r>
            <a:r>
              <a:rPr lang="en-US" sz="1800" b="1" strike="noStrike" spc="-1" dirty="0">
                <a:solidFill>
                  <a:schemeClr val="dk1"/>
                </a:solidFill>
                <a:latin typeface="Arial"/>
                <a:ea typeface="Arial"/>
              </a:rPr>
              <a:t>easy questions </a:t>
            </a:r>
            <a:r>
              <a:rPr lang="en-US" sz="1800" b="0" strike="noStrike" spc="-1" dirty="0">
                <a:solidFill>
                  <a:schemeClr val="dk1"/>
                </a:solidFill>
                <a:latin typeface="Arial"/>
                <a:ea typeface="Arial"/>
              </a:rPr>
              <a:t>or a catchy </a:t>
            </a:r>
            <a:r>
              <a:rPr lang="en-US" sz="1800" b="1" strike="noStrike" spc="-1" dirty="0">
                <a:solidFill>
                  <a:schemeClr val="dk1"/>
                </a:solidFill>
                <a:latin typeface="Arial"/>
                <a:ea typeface="Arial"/>
              </a:rPr>
              <a:t>icebreaker</a:t>
            </a:r>
            <a:endParaRPr lang="en-US" sz="1800" b="0" strike="noStrike" spc="-1" dirty="0">
              <a:solidFill>
                <a:srgbClr val="000000"/>
              </a:solidFill>
              <a:latin typeface="Calibri"/>
            </a:endParaRPr>
          </a:p>
        </p:txBody>
      </p:sp>
      <p:sp>
        <p:nvSpPr>
          <p:cNvPr id="1366" name="Textfeld 19"/>
          <p:cNvSpPr/>
          <p:nvPr/>
        </p:nvSpPr>
        <p:spPr>
          <a:xfrm>
            <a:off x="288000" y="5301360"/>
            <a:ext cx="47984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Move from general </a:t>
            </a:r>
            <a:r>
              <a:rPr lang="en-US" sz="1800" b="0" strike="noStrike" spc="-1" dirty="0">
                <a:solidFill>
                  <a:schemeClr val="dk1"/>
                </a:solidFill>
                <a:latin typeface="Arial"/>
                <a:ea typeface="Arial"/>
              </a:rPr>
              <a:t>to more specific questions</a:t>
            </a:r>
            <a:endParaRPr lang="en-US" sz="1800" b="0" strike="noStrike" spc="-1" dirty="0">
              <a:solidFill>
                <a:srgbClr val="000000"/>
              </a:solidFill>
              <a:latin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 name="Rechteck: abgerundete Ecken 12">
            <a:extLst>
              <a:ext uri="{C183D7F6-B498-43B3-948B-1728B52AA6E4}">
                <adec:decorative xmlns:adec="http://schemas.microsoft.com/office/drawing/2017/decorative" val="1"/>
              </a:ext>
            </a:extLst>
          </p:cNvPr>
          <p:cNvSpPr/>
          <p:nvPr/>
        </p:nvSpPr>
        <p:spPr>
          <a:xfrm>
            <a:off x="375840" y="3429000"/>
            <a:ext cx="2982240" cy="3094920"/>
          </a:xfrm>
          <a:prstGeom prst="roundRect">
            <a:avLst>
              <a:gd name="adj" fmla="val 6660"/>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pic>
        <p:nvPicPr>
          <p:cNvPr id="137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37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8" name="PlaceHolder 1">
            <a:extLst>
              <a:ext uri="{FF2B5EF4-FFF2-40B4-BE49-F238E27FC236}">
                <a16:creationId xmlns:a16="http://schemas.microsoft.com/office/drawing/2014/main" id="{C57F0679-1793-4746-9B79-C50CEB1B5064}"/>
              </a:ext>
            </a:extLst>
          </p:cNvPr>
          <p:cNvSpPr>
            <a:spLocks noGrp="1"/>
          </p:cNvSpPr>
          <p:nvPr>
            <p:ph type="sldNum" idx="18"/>
          </p:nvPr>
        </p:nvSpPr>
        <p:spPr>
          <a:xfrm>
            <a:off x="948424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D9710320-93C4-4958-B3F6-A097DBE9CFAB}" type="slidenum">
              <a:rPr lang="en-US" sz="1200" b="0" strike="noStrike" spc="-1" smtClean="0">
                <a:solidFill>
                  <a:schemeClr val="lt1">
                    <a:lumMod val="50000"/>
                  </a:schemeClr>
                </a:solidFill>
              </a:rPr>
              <a:t>81</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DB2752F4-BC27-4574-855A-47412020114A}"/>
              </a:ext>
            </a:extLst>
          </p:cNvPr>
          <p:cNvSpPr>
            <a:spLocks noGrp="1"/>
          </p:cNvSpPr>
          <p:nvPr>
            <p:ph type="title"/>
          </p:nvPr>
        </p:nvSpPr>
        <p:spPr>
          <a:xfrm>
            <a:off x="117000" y="-122400"/>
            <a:ext cx="10514160" cy="1324080"/>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sp>
        <p:nvSpPr>
          <p:cNvPr id="1386" name="Rechteck 29"/>
          <p:cNvSpPr/>
          <p:nvPr/>
        </p:nvSpPr>
        <p:spPr>
          <a:xfrm>
            <a:off x="408600" y="1196640"/>
            <a:ext cx="111585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Three types of response burden</a:t>
            </a:r>
            <a:endParaRPr lang="en-US" sz="2800" b="0" strike="noStrike" spc="-1" dirty="0">
              <a:solidFill>
                <a:srgbClr val="000000"/>
              </a:solidFill>
              <a:latin typeface="Calibri"/>
            </a:endParaRPr>
          </a:p>
        </p:txBody>
      </p:sp>
      <p:sp>
        <p:nvSpPr>
          <p:cNvPr id="1380" name="Rechteck: abgerundete Ecken 17"/>
          <p:cNvSpPr/>
          <p:nvPr/>
        </p:nvSpPr>
        <p:spPr>
          <a:xfrm>
            <a:off x="8842320" y="1912320"/>
            <a:ext cx="3022920" cy="1299240"/>
          </a:xfrm>
          <a:prstGeom prst="roundRect">
            <a:avLst>
              <a:gd name="adj" fmla="val 16667"/>
            </a:avLst>
          </a:prstGeom>
          <a:solidFill>
            <a:schemeClr val="accent6">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Aft>
                <a:spcPts val="601"/>
              </a:spcAft>
            </a:pPr>
            <a:r>
              <a:rPr lang="en-US" sz="1800" b="1" strike="noStrike" spc="-1" dirty="0">
                <a:solidFill>
                  <a:srgbClr val="0070C0"/>
                </a:solidFill>
                <a:latin typeface="Arial"/>
                <a:ea typeface="Arial"/>
              </a:rPr>
              <a:t>Emotional burden</a:t>
            </a:r>
            <a:endParaRPr lang="en-US" sz="1800" b="0" strike="noStrike" spc="-1" dirty="0">
              <a:solidFill>
                <a:srgbClr val="FFFFFF"/>
              </a:solidFill>
              <a:latin typeface="Calibri"/>
            </a:endParaRPr>
          </a:p>
          <a:p>
            <a:pPr algn="ctr" defTabSz="914400">
              <a:lnSpc>
                <a:spcPct val="100000"/>
              </a:lnSpc>
            </a:pPr>
            <a:r>
              <a:rPr lang="en-US" sz="1800" b="0" strike="noStrike" spc="-1" dirty="0">
                <a:solidFill>
                  <a:schemeClr val="dk1"/>
                </a:solidFill>
                <a:latin typeface="Arial"/>
                <a:ea typeface="Arial"/>
              </a:rPr>
              <a:t>Emotional strain or discomfort experienced </a:t>
            </a:r>
            <a:endParaRPr lang="en-US" sz="1800" b="0" strike="noStrike" spc="-1" dirty="0">
              <a:solidFill>
                <a:srgbClr val="FFFFFF"/>
              </a:solidFill>
              <a:latin typeface="Calibri"/>
            </a:endParaRPr>
          </a:p>
          <a:p>
            <a:pPr algn="ctr" defTabSz="914400">
              <a:lnSpc>
                <a:spcPct val="100000"/>
              </a:lnSpc>
            </a:pPr>
            <a:r>
              <a:rPr lang="en-US" sz="1800" b="0" strike="noStrike" spc="-1" dirty="0">
                <a:solidFill>
                  <a:schemeClr val="dk1"/>
                </a:solidFill>
                <a:latin typeface="Arial"/>
                <a:ea typeface="Arial"/>
              </a:rPr>
              <a:t>by respondents</a:t>
            </a:r>
            <a:endParaRPr lang="en-US" sz="1800" b="0" strike="noStrike" spc="-1" dirty="0">
              <a:solidFill>
                <a:srgbClr val="FFFFFF"/>
              </a:solidFill>
              <a:latin typeface="Calibri"/>
            </a:endParaRPr>
          </a:p>
        </p:txBody>
      </p:sp>
      <p:grpSp>
        <p:nvGrpSpPr>
          <p:cNvPr id="3" name="Gruppieren 2" descr="Illustration of a goose head saying: „What is your relationship status?“. next to another picture of the goose chasing a man saying: „This question is important for the further procedure of the survey“. ">
            <a:extLst>
              <a:ext uri="{FF2B5EF4-FFF2-40B4-BE49-F238E27FC236}">
                <a16:creationId xmlns:a16="http://schemas.microsoft.com/office/drawing/2014/main" id="{5E296EC6-A845-4214-85E0-FC5FC2CC2EE4}"/>
              </a:ext>
            </a:extLst>
          </p:cNvPr>
          <p:cNvGrpSpPr/>
          <p:nvPr/>
        </p:nvGrpSpPr>
        <p:grpSpPr>
          <a:xfrm>
            <a:off x="8821080" y="3530520"/>
            <a:ext cx="3034080" cy="1244880"/>
            <a:chOff x="8821080" y="3530520"/>
            <a:chExt cx="3034080" cy="1244880"/>
          </a:xfrm>
        </p:grpSpPr>
        <p:pic>
          <p:nvPicPr>
            <p:cNvPr id="1370" name="Grafik 32" descr="Illustration of a goose head saying: „What is your relationship status?“. next to another picture of the goose chasing a man saying: „This question is important for the further procedure of the survey“. "/>
            <p:cNvPicPr/>
            <p:nvPr/>
          </p:nvPicPr>
          <p:blipFill>
            <a:blip r:embed="rId5"/>
            <a:srcRect l="48869" t="6416" r="2282" b="53188"/>
            <a:stretch/>
          </p:blipFill>
          <p:spPr>
            <a:xfrm>
              <a:off x="8821080" y="4011840"/>
              <a:ext cx="862560" cy="718560"/>
            </a:xfrm>
            <a:prstGeom prst="rect">
              <a:avLst/>
            </a:prstGeom>
            <a:noFill/>
            <a:ln w="0">
              <a:noFill/>
            </a:ln>
          </p:spPr>
        </p:pic>
        <p:cxnSp>
          <p:nvCxnSpPr>
            <p:cNvPr id="1388" name="Gerader Verbinder 36"/>
            <p:cNvCxnSpPr/>
            <p:nvPr/>
          </p:nvCxnSpPr>
          <p:spPr>
            <a:xfrm flipH="1">
              <a:off x="9696240" y="3530520"/>
              <a:ext cx="19800" cy="1244880"/>
            </a:xfrm>
            <a:prstGeom prst="straightConnector1">
              <a:avLst/>
            </a:prstGeom>
            <a:ln w="19050">
              <a:solidFill>
                <a:srgbClr val="D0CECE"/>
              </a:solidFill>
              <a:round/>
            </a:ln>
          </p:spPr>
        </p:cxnSp>
        <p:pic>
          <p:nvPicPr>
            <p:cNvPr id="1387" name="Grafik 33">
              <a:extLst>
                <a:ext uri="{C183D7F6-B498-43B3-948B-1728B52AA6E4}">
                  <adec:decorative xmlns:adec="http://schemas.microsoft.com/office/drawing/2017/decorative" val="0"/>
                </a:ext>
              </a:extLst>
            </p:cNvPr>
            <p:cNvPicPr/>
            <p:nvPr/>
          </p:nvPicPr>
          <p:blipFill>
            <a:blip r:embed="rId6"/>
            <a:srcRect t="53371" r="63988"/>
            <a:stretch/>
          </p:blipFill>
          <p:spPr>
            <a:xfrm>
              <a:off x="9714600" y="3542760"/>
              <a:ext cx="916560" cy="1196640"/>
            </a:xfrm>
            <a:prstGeom prst="rect">
              <a:avLst/>
            </a:prstGeom>
            <a:noFill/>
            <a:ln w="0">
              <a:noFill/>
            </a:ln>
          </p:spPr>
        </p:pic>
        <p:pic>
          <p:nvPicPr>
            <p:cNvPr id="1371" name="Grafik 31">
              <a:extLst>
                <a:ext uri="{C183D7F6-B498-43B3-948B-1728B52AA6E4}">
                  <adec:decorative xmlns:adec="http://schemas.microsoft.com/office/drawing/2017/decorative" val="0"/>
                </a:ext>
              </a:extLst>
            </p:cNvPr>
            <p:cNvPicPr/>
            <p:nvPr/>
          </p:nvPicPr>
          <p:blipFill>
            <a:blip r:embed="rId6"/>
            <a:srcRect l="47116" t="53371"/>
            <a:stretch/>
          </p:blipFill>
          <p:spPr>
            <a:xfrm>
              <a:off x="10507680" y="3559680"/>
              <a:ext cx="1347480" cy="1196640"/>
            </a:xfrm>
            <a:prstGeom prst="rect">
              <a:avLst/>
            </a:prstGeom>
            <a:noFill/>
            <a:ln w="0">
              <a:noFill/>
            </a:ln>
          </p:spPr>
        </p:pic>
      </p:grpSp>
      <p:sp>
        <p:nvSpPr>
          <p:cNvPr id="25" name="Textfeld 24" descr="Image source">
            <a:extLst>
              <a:ext uri="{FF2B5EF4-FFF2-40B4-BE49-F238E27FC236}">
                <a16:creationId xmlns:a16="http://schemas.microsoft.com/office/drawing/2014/main" id="{69C5A713-362D-486F-9C8A-85E59C821CF5}"/>
              </a:ext>
            </a:extLst>
          </p:cNvPr>
          <p:cNvSpPr txBox="1"/>
          <p:nvPr/>
        </p:nvSpPr>
        <p:spPr bwMode="auto">
          <a:xfrm>
            <a:off x="8832304" y="6525344"/>
            <a:ext cx="3045594" cy="246221"/>
          </a:xfrm>
          <a:prstGeom prst="rect">
            <a:avLst/>
          </a:prstGeom>
          <a:noFill/>
        </p:spPr>
        <p:txBody>
          <a:bodyPr wrap="square">
            <a:spAutoFit/>
          </a:bodyPr>
          <a:lstStyle/>
          <a:p>
            <a:r>
              <a:rPr lang="en-US" sz="500" dirty="0">
                <a:solidFill>
                  <a:schemeClr val="bg1">
                    <a:lumMod val="75000"/>
                  </a:schemeClr>
                </a:solidFill>
                <a:latin typeface="Arial" panose="020B0604020202020204" pitchFamily="34" charset="0"/>
                <a:cs typeface="Arial" panose="020B0604020202020204" pitchFamily="34" charset="0"/>
              </a:rPr>
              <a:t>Meme based on the “angry goose” comic meme format. Edited and captioned via imgflip.com (accessed June 25, 2025).Original artist unknown. Used for non-commercial educational purposes.</a:t>
            </a:r>
          </a:p>
        </p:txBody>
      </p:sp>
      <p:sp>
        <p:nvSpPr>
          <p:cNvPr id="1385" name="Textfeld 27"/>
          <p:cNvSpPr/>
          <p:nvPr/>
        </p:nvSpPr>
        <p:spPr>
          <a:xfrm>
            <a:off x="8850960" y="4771080"/>
            <a:ext cx="309312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Use sensitive and respectful language</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Provide purpose </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Assure data protection and confidentiality</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Allow skipping questions</a:t>
            </a:r>
            <a:endParaRPr lang="en-US" sz="1800" b="0" strike="noStrike" spc="-1" dirty="0">
              <a:solidFill>
                <a:srgbClr val="000000"/>
              </a:solidFill>
              <a:latin typeface="Calibri"/>
            </a:endParaRPr>
          </a:p>
        </p:txBody>
      </p:sp>
      <p:pic>
        <p:nvPicPr>
          <p:cNvPr id="1376" name="Grafik 11">
            <a:extLst>
              <a:ext uri="{C183D7F6-B498-43B3-948B-1728B52AA6E4}">
                <adec:decorative xmlns:adec="http://schemas.microsoft.com/office/drawing/2017/decorative" val="1"/>
              </a:ext>
            </a:extLst>
          </p:cNvPr>
          <p:cNvPicPr/>
          <p:nvPr/>
        </p:nvPicPr>
        <p:blipFill>
          <a:blip r:embed="rId7"/>
          <a:stretch/>
        </p:blipFill>
        <p:spPr>
          <a:xfrm>
            <a:off x="9182520" y="101880"/>
            <a:ext cx="987480" cy="621720"/>
          </a:xfrm>
          <a:prstGeom prst="rect">
            <a:avLst/>
          </a:prstGeom>
          <a:noFill/>
          <a:ln w="0">
            <a:noFill/>
          </a:ln>
        </p:spPr>
      </p:pic>
      <p:pic>
        <p:nvPicPr>
          <p:cNvPr id="1377" name="Picture 6">
            <a:extLst>
              <a:ext uri="{C183D7F6-B498-43B3-948B-1728B52AA6E4}">
                <adec:decorative xmlns:adec="http://schemas.microsoft.com/office/drawing/2017/decorative" val="1"/>
              </a:ext>
            </a:extLst>
          </p:cNvPr>
          <p:cNvPicPr/>
          <p:nvPr/>
        </p:nvPicPr>
        <p:blipFill>
          <a:blip r:embed="rId8"/>
          <a:stretch/>
        </p:blipFill>
        <p:spPr>
          <a:xfrm>
            <a:off x="911520" y="3501000"/>
            <a:ext cx="1965240" cy="1965240"/>
          </a:xfrm>
          <a:prstGeom prst="rect">
            <a:avLst/>
          </a:prstGeom>
          <a:noFill/>
          <a:ln w="0">
            <a:noFill/>
          </a:ln>
        </p:spPr>
      </p:pic>
      <p:sp>
        <p:nvSpPr>
          <p:cNvPr id="1378" name="Rechteck: abgerundete Ecken 7">
            <a:extLst>
              <a:ext uri="{C183D7F6-B498-43B3-948B-1728B52AA6E4}">
                <adec:decorative xmlns:adec="http://schemas.microsoft.com/office/drawing/2017/decorative" val="1"/>
              </a:ext>
            </a:extLst>
          </p:cNvPr>
          <p:cNvSpPr/>
          <p:nvPr/>
        </p:nvSpPr>
        <p:spPr>
          <a:xfrm>
            <a:off x="357480" y="1912320"/>
            <a:ext cx="3000960" cy="1294560"/>
          </a:xfrm>
          <a:prstGeom prst="roundRect">
            <a:avLst>
              <a:gd name="adj" fmla="val 16667"/>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Aft>
                <a:spcPts val="601"/>
              </a:spcAft>
            </a:pPr>
            <a:r>
              <a:rPr lang="en-US" sz="1800" b="1" strike="noStrike" spc="-1" dirty="0">
                <a:solidFill>
                  <a:srgbClr val="0070C0"/>
                </a:solidFill>
                <a:latin typeface="Arial"/>
                <a:ea typeface="Arial"/>
              </a:rPr>
              <a:t>Time burden</a:t>
            </a:r>
            <a:endParaRPr lang="en-US" sz="1800" b="0" strike="noStrike" spc="-1" dirty="0">
              <a:solidFill>
                <a:srgbClr val="FFFFFF"/>
              </a:solidFill>
              <a:latin typeface="Calibri"/>
            </a:endParaRPr>
          </a:p>
          <a:p>
            <a:pPr algn="ctr" defTabSz="914400">
              <a:lnSpc>
                <a:spcPct val="100000"/>
              </a:lnSpc>
            </a:pPr>
            <a:r>
              <a:rPr lang="en-US" sz="1800" b="0" strike="noStrike" spc="-1" dirty="0">
                <a:solidFill>
                  <a:schemeClr val="dk1"/>
                </a:solidFill>
                <a:latin typeface="Arial"/>
                <a:ea typeface="Arial"/>
              </a:rPr>
              <a:t>Time it takes to complete the survey</a:t>
            </a:r>
            <a:endParaRPr lang="en-US" sz="1800" b="0" strike="noStrike" spc="-1" dirty="0">
              <a:solidFill>
                <a:srgbClr val="FFFFFF"/>
              </a:solidFill>
              <a:latin typeface="Calibri"/>
            </a:endParaRPr>
          </a:p>
        </p:txBody>
      </p:sp>
      <p:sp>
        <p:nvSpPr>
          <p:cNvPr id="1379" name="Rechteck: abgerundete Ecken 14">
            <a:extLst>
              <a:ext uri="{C183D7F6-B498-43B3-948B-1728B52AA6E4}">
                <adec:decorative xmlns:adec="http://schemas.microsoft.com/office/drawing/2017/decorative" val="1"/>
              </a:ext>
            </a:extLst>
          </p:cNvPr>
          <p:cNvSpPr/>
          <p:nvPr/>
        </p:nvSpPr>
        <p:spPr>
          <a:xfrm>
            <a:off x="3750120" y="1917000"/>
            <a:ext cx="4648680" cy="1294560"/>
          </a:xfrm>
          <a:prstGeom prst="roundRect">
            <a:avLst>
              <a:gd name="adj" fmla="val 16667"/>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Aft>
                <a:spcPts val="601"/>
              </a:spcAft>
            </a:pPr>
            <a:r>
              <a:rPr lang="en-US" sz="1800" b="1" strike="noStrike" spc="-1" dirty="0">
                <a:solidFill>
                  <a:srgbClr val="0070C0"/>
                </a:solidFill>
                <a:latin typeface="Arial"/>
                <a:ea typeface="Arial"/>
              </a:rPr>
              <a:t>Cognitive burden</a:t>
            </a:r>
            <a:endParaRPr lang="en-US" sz="1800" b="0" strike="noStrike" spc="-1" dirty="0">
              <a:solidFill>
                <a:srgbClr val="FFFFFF"/>
              </a:solidFill>
              <a:latin typeface="Calibri"/>
            </a:endParaRPr>
          </a:p>
          <a:p>
            <a:pPr algn="ctr" defTabSz="914400">
              <a:lnSpc>
                <a:spcPct val="100000"/>
              </a:lnSpc>
            </a:pPr>
            <a:r>
              <a:rPr lang="en-US" sz="1800" b="0" strike="noStrike" spc="-1" dirty="0">
                <a:solidFill>
                  <a:schemeClr val="dk1"/>
                </a:solidFill>
                <a:latin typeface="Arial"/>
                <a:ea typeface="Arial"/>
              </a:rPr>
              <a:t>Mental effort required to understand and answer the questions</a:t>
            </a:r>
            <a:endParaRPr lang="en-US" sz="1800" b="0" strike="noStrike" spc="-1" dirty="0">
              <a:solidFill>
                <a:srgbClr val="FFFFFF"/>
              </a:solidFill>
              <a:latin typeface="Calibri"/>
            </a:endParaRPr>
          </a:p>
        </p:txBody>
      </p:sp>
      <p:sp>
        <p:nvSpPr>
          <p:cNvPr id="1381" name="Textfeld 23">
            <a:extLst>
              <a:ext uri="{C183D7F6-B498-43B3-948B-1728B52AA6E4}">
                <adec:decorative xmlns:adec="http://schemas.microsoft.com/office/drawing/2017/decorative" val="1"/>
              </a:ext>
            </a:extLst>
          </p:cNvPr>
          <p:cNvSpPr/>
          <p:nvPr/>
        </p:nvSpPr>
        <p:spPr>
          <a:xfrm>
            <a:off x="335520" y="5373360"/>
            <a:ext cx="287892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Questions relevant for project and respondent</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Survey short and concise (&lt;15 min.)</a:t>
            </a:r>
            <a:endParaRPr lang="en-US" sz="1800" b="0" strike="noStrike" spc="-1" dirty="0">
              <a:solidFill>
                <a:srgbClr val="000000"/>
              </a:solidFill>
              <a:latin typeface="Calibri"/>
            </a:endParaRPr>
          </a:p>
        </p:txBody>
      </p:sp>
      <p:sp>
        <p:nvSpPr>
          <p:cNvPr id="1382" name="Rechteck: abgerundete Ecken 24">
            <a:extLst>
              <a:ext uri="{C183D7F6-B498-43B3-948B-1728B52AA6E4}">
                <adec:decorative xmlns:adec="http://schemas.microsoft.com/office/drawing/2017/decorative" val="1"/>
              </a:ext>
            </a:extLst>
          </p:cNvPr>
          <p:cNvSpPr/>
          <p:nvPr/>
        </p:nvSpPr>
        <p:spPr>
          <a:xfrm>
            <a:off x="3719880" y="3429000"/>
            <a:ext cx="4678920" cy="3094920"/>
          </a:xfrm>
          <a:prstGeom prst="roundRect">
            <a:avLst>
              <a:gd name="adj" fmla="val 6660"/>
            </a:avLst>
          </a:prstGeom>
          <a:solidFill>
            <a:srgbClr val="FFFFFF"/>
          </a:solidFill>
          <a:ln>
            <a:solidFill>
              <a:srgbClr val="ED7D31"/>
            </a:solidFill>
          </a:ln>
        </p:spPr>
        <p:style>
          <a:lnRef idx="2">
            <a:schemeClr val="accent2"/>
          </a:lnRef>
          <a:fillRef idx="1">
            <a:schemeClr val="lt1"/>
          </a:fillRef>
          <a:effectRef idx="0">
            <a:schemeClr val="accent2"/>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sp>
        <p:nvSpPr>
          <p:cNvPr id="1383" name="Textfeld 25">
            <a:extLst>
              <a:ext uri="{C183D7F6-B498-43B3-948B-1728B52AA6E4}">
                <adec:decorative xmlns:adec="http://schemas.microsoft.com/office/drawing/2017/decorative" val="1"/>
              </a:ext>
            </a:extLst>
          </p:cNvPr>
          <p:cNvSpPr/>
          <p:nvPr/>
        </p:nvSpPr>
        <p:spPr>
          <a:xfrm>
            <a:off x="3791880" y="4781880"/>
            <a:ext cx="460692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Use simple and clear language, avoid technical jargon, appropriate to target group, provide instructions</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No repetitive or redundant questions</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Clear, responsive, barrier-free layout</a:t>
            </a:r>
            <a:endParaRPr lang="en-US" sz="1800" b="0" strike="noStrike" spc="-1" dirty="0">
              <a:solidFill>
                <a:srgbClr val="000000"/>
              </a:solidFill>
              <a:latin typeface="Calibri"/>
            </a:endParaRPr>
          </a:p>
          <a:p>
            <a:pPr marL="285840" indent="-285840" defTabSz="914400">
              <a:lnSpc>
                <a:spcPct val="100000"/>
              </a:lnSpc>
              <a:buClr>
                <a:srgbClr val="000000"/>
              </a:buClr>
              <a:buFont typeface="Wingdings" charset="2"/>
              <a:buChar char=""/>
            </a:pPr>
            <a:r>
              <a:rPr lang="en-US" sz="1800" b="0" strike="noStrike" spc="-1" dirty="0">
                <a:solidFill>
                  <a:schemeClr val="dk1"/>
                </a:solidFill>
                <a:latin typeface="Arial"/>
                <a:ea typeface="Arial"/>
              </a:rPr>
              <a:t>Questionnaire follows logical flow</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384" name="Rechteck: abgerundete Ecken 26">
            <a:extLst>
              <a:ext uri="{C183D7F6-B498-43B3-948B-1728B52AA6E4}">
                <adec:decorative xmlns:adec="http://schemas.microsoft.com/office/drawing/2017/decorative" val="1"/>
              </a:ext>
            </a:extLst>
          </p:cNvPr>
          <p:cNvSpPr/>
          <p:nvPr/>
        </p:nvSpPr>
        <p:spPr>
          <a:xfrm>
            <a:off x="8872920" y="3429000"/>
            <a:ext cx="2982240" cy="3094920"/>
          </a:xfrm>
          <a:prstGeom prst="roundRect">
            <a:avLst>
              <a:gd name="adj" fmla="val 6660"/>
            </a:avLst>
          </a:prstGeom>
          <a:noFill/>
          <a:ln>
            <a:solidFill>
              <a:srgbClr val="70AD47"/>
            </a:solidFill>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dk1"/>
              </a:solidFill>
              <a:latin typeface="Calibri"/>
              <a:ea typeface="Arial"/>
            </a:endParaRPr>
          </a:p>
        </p:txBody>
      </p:sp>
      <p:pic>
        <p:nvPicPr>
          <p:cNvPr id="1389" name="Grafik 39">
            <a:extLst>
              <a:ext uri="{C183D7F6-B498-43B3-948B-1728B52AA6E4}">
                <adec:decorative xmlns:adec="http://schemas.microsoft.com/office/drawing/2017/decorative" val="1"/>
              </a:ext>
            </a:extLst>
          </p:cNvPr>
          <p:cNvPicPr/>
          <p:nvPr/>
        </p:nvPicPr>
        <p:blipFill>
          <a:blip r:embed="rId9"/>
          <a:stretch/>
        </p:blipFill>
        <p:spPr>
          <a:xfrm>
            <a:off x="3862440" y="3474000"/>
            <a:ext cx="1602720" cy="1294560"/>
          </a:xfrm>
          <a:prstGeom prst="rect">
            <a:avLst/>
          </a:prstGeom>
          <a:noFill/>
          <a:ln w="0">
            <a:noFill/>
          </a:ln>
        </p:spPr>
      </p:pic>
      <p:pic>
        <p:nvPicPr>
          <p:cNvPr id="1390" name="Grafik 41">
            <a:extLst>
              <a:ext uri="{C183D7F6-B498-43B3-948B-1728B52AA6E4}">
                <adec:decorative xmlns:adec="http://schemas.microsoft.com/office/drawing/2017/decorative" val="1"/>
              </a:ext>
            </a:extLst>
          </p:cNvPr>
          <p:cNvPicPr/>
          <p:nvPr/>
        </p:nvPicPr>
        <p:blipFill>
          <a:blip r:embed="rId10"/>
          <a:stretch/>
        </p:blipFill>
        <p:spPr>
          <a:xfrm>
            <a:off x="5492160" y="3531240"/>
            <a:ext cx="1394640" cy="1225440"/>
          </a:xfrm>
          <a:prstGeom prst="rect">
            <a:avLst/>
          </a:prstGeom>
          <a:noFill/>
          <a:ln w="0">
            <a:noFill/>
          </a:ln>
        </p:spPr>
      </p:pic>
      <p:pic>
        <p:nvPicPr>
          <p:cNvPr id="1391" name="Grafik 43">
            <a:extLst>
              <a:ext uri="{C183D7F6-B498-43B3-948B-1728B52AA6E4}">
                <adec:decorative xmlns:adec="http://schemas.microsoft.com/office/drawing/2017/decorative" val="1"/>
              </a:ext>
            </a:extLst>
          </p:cNvPr>
          <p:cNvPicPr/>
          <p:nvPr/>
        </p:nvPicPr>
        <p:blipFill>
          <a:blip r:embed="rId11"/>
          <a:stretch/>
        </p:blipFill>
        <p:spPr>
          <a:xfrm>
            <a:off x="6946560" y="3597840"/>
            <a:ext cx="1394640" cy="1166040"/>
          </a:xfrm>
          <a:prstGeom prst="rect">
            <a:avLst/>
          </a:prstGeom>
          <a:noFill/>
          <a:ln w="0">
            <a:noFill/>
          </a:ln>
        </p:spPr>
      </p:pic>
      <p:sp>
        <p:nvSpPr>
          <p:cNvPr id="24" name="Textfeld 23">
            <a:extLst>
              <a:ext uri="{FF2B5EF4-FFF2-40B4-BE49-F238E27FC236}">
                <a16:creationId xmlns:a16="http://schemas.microsoft.com/office/drawing/2014/main" id="{59F53786-3B5A-44E4-BE7E-C54DCF743820}"/>
              </a:ext>
              <a:ext uri="{C183D7F6-B498-43B3-948B-1728B52AA6E4}">
                <adec:decorative xmlns:adec="http://schemas.microsoft.com/office/drawing/2017/decorative" val="1"/>
              </a:ext>
            </a:extLst>
          </p:cNvPr>
          <p:cNvSpPr txBox="1"/>
          <p:nvPr/>
        </p:nvSpPr>
        <p:spPr bwMode="auto">
          <a:xfrm>
            <a:off x="375930" y="6521854"/>
            <a:ext cx="2983766" cy="323165"/>
          </a:xfrm>
          <a:prstGeom prst="rect">
            <a:avLst/>
          </a:prstGeom>
          <a:noFill/>
        </p:spPr>
        <p:txBody>
          <a:bodyPr wrap="square">
            <a:spAutoFit/>
          </a:bodyPr>
          <a:lstStyle/>
          <a:p>
            <a:r>
              <a:rPr lang="en-US" sz="500" dirty="0">
                <a:solidFill>
                  <a:schemeClr val="bg1">
                    <a:lumMod val="75000"/>
                  </a:schemeClr>
                </a:solidFill>
                <a:latin typeface="Arial" panose="020B0604020202020204" pitchFamily="34" charset="0"/>
                <a:cs typeface="Arial" panose="020B0604020202020204" pitchFamily="34" charset="0"/>
              </a:rPr>
              <a:t>Pettit, A. (n.d.). Survey unimpressed Queen meme. Retrieved June 25, 2025, from https://lovestats.wordpress.com/dman/survey-research-statistics-meme/survey-unimpressed-queen-meme/</a:t>
            </a:r>
          </a:p>
        </p:txBody>
      </p:sp>
      <p:sp>
        <p:nvSpPr>
          <p:cNvPr id="26" name="Textfeld 25">
            <a:extLst>
              <a:ext uri="{FF2B5EF4-FFF2-40B4-BE49-F238E27FC236}">
                <a16:creationId xmlns:a16="http://schemas.microsoft.com/office/drawing/2014/main" id="{4F97E9F3-468A-4A20-A24E-7D2B154A2774}"/>
              </a:ext>
              <a:ext uri="{C183D7F6-B498-43B3-948B-1728B52AA6E4}">
                <adec:decorative xmlns:adec="http://schemas.microsoft.com/office/drawing/2017/decorative" val="1"/>
              </a:ext>
            </a:extLst>
          </p:cNvPr>
          <p:cNvSpPr txBox="1"/>
          <p:nvPr/>
        </p:nvSpPr>
        <p:spPr bwMode="auto">
          <a:xfrm>
            <a:off x="3629145" y="6514242"/>
            <a:ext cx="5121809" cy="323165"/>
          </a:xfrm>
          <a:prstGeom prst="rect">
            <a:avLst/>
          </a:prstGeom>
          <a:noFill/>
        </p:spPr>
        <p:txBody>
          <a:bodyPr wrap="square">
            <a:spAutoFit/>
          </a:bodyPr>
          <a:lstStyle/>
          <a:p>
            <a:r>
              <a:rPr lang="en-US" sz="5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500" dirty="0" err="1">
                <a:solidFill>
                  <a:schemeClr val="bg1">
                    <a:lumMod val="75000"/>
                  </a:schemeClr>
                </a:solidFill>
                <a:latin typeface="Arial" panose="020B0604020202020204" pitchFamily="34" charset="0"/>
                <a:cs typeface="Arial" panose="020B0604020202020204" pitchFamily="34" charset="0"/>
              </a:rPr>
              <a:t>Nacaps</a:t>
            </a:r>
            <a:r>
              <a:rPr lang="en-US" sz="500" dirty="0">
                <a:solidFill>
                  <a:schemeClr val="bg1">
                    <a:lumMod val="75000"/>
                  </a:schemeClr>
                </a:solidFill>
                <a:latin typeface="Arial" panose="020B0604020202020204" pitchFamily="34" charset="0"/>
                <a:cs typeface="Arial" panose="020B0604020202020204" pitchFamily="34" charset="0"/>
              </a:rPr>
              <a:t>) 2018 - Survey 4. Data collection: 2022. Hanover: FDZ-DZHW. https://doi.org/10.21249/DZHW:nac2018:2.0.0. Questionnaire "</a:t>
            </a:r>
            <a:r>
              <a:rPr lang="en-US" sz="500" dirty="0" err="1">
                <a:solidFill>
                  <a:schemeClr val="bg1">
                    <a:lumMod val="75000"/>
                  </a:schemeClr>
                </a:solidFill>
                <a:latin typeface="Arial" panose="020B0604020202020204" pitchFamily="34" charset="0"/>
                <a:cs typeface="Arial" panose="020B0604020202020204" pitchFamily="34" charset="0"/>
              </a:rPr>
              <a:t>Nacaps</a:t>
            </a:r>
            <a:r>
              <a:rPr lang="en-US" sz="5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(4th wave - doctoral candidates) (English) ". Question C13-C3B.</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393"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394"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2BDB1663-877B-492F-9FA8-B0EDA77896CC}" type="slidenum">
              <a:rPr lang="en-US" sz="1200" b="0" strike="noStrike" spc="-1" smtClean="0">
                <a:solidFill>
                  <a:schemeClr val="lt1">
                    <a:lumMod val="50000"/>
                  </a:schemeClr>
                </a:solidFill>
              </a:rPr>
              <a:t>82</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80B05292-A027-42F0-9184-F38E968FA5B3}"/>
              </a:ext>
            </a:extLst>
          </p:cNvPr>
          <p:cNvSpPr>
            <a:spLocks noGrp="1"/>
          </p:cNvSpPr>
          <p:nvPr>
            <p:ph type="title"/>
          </p:nvPr>
        </p:nvSpPr>
        <p:spPr>
          <a:xfrm>
            <a:off x="221834" y="178807"/>
            <a:ext cx="7360494" cy="664920"/>
          </a:xfrm>
        </p:spPr>
        <p:txBody>
          <a:bodyPr/>
          <a:lstStyle/>
          <a:p>
            <a:r>
              <a:rPr lang="en-US" sz="2400" dirty="0">
                <a:solidFill>
                  <a:schemeClr val="bg1"/>
                </a:solidFill>
                <a:latin typeface="Arial" panose="020B0604020202020204" pitchFamily="34" charset="0"/>
                <a:cs typeface="Arial" panose="020B0604020202020204" pitchFamily="34" charset="0"/>
              </a:rPr>
              <a:t>Ease of Participation</a:t>
            </a:r>
          </a:p>
        </p:txBody>
      </p:sp>
      <p:pic>
        <p:nvPicPr>
          <p:cNvPr id="1395"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397" name="Textfeld 24"/>
          <p:cNvSpPr/>
          <p:nvPr/>
        </p:nvSpPr>
        <p:spPr>
          <a:xfrm>
            <a:off x="359280" y="1191960"/>
            <a:ext cx="1016820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Ethical research</a:t>
            </a:r>
            <a:endParaRPr lang="en-US" sz="2800" b="0" strike="noStrike" spc="-1" dirty="0">
              <a:solidFill>
                <a:srgbClr val="000000"/>
              </a:solidFill>
              <a:latin typeface="Calibri"/>
            </a:endParaRPr>
          </a:p>
        </p:txBody>
      </p:sp>
      <p:sp>
        <p:nvSpPr>
          <p:cNvPr id="1398" name="Textfeld 10"/>
          <p:cNvSpPr/>
          <p:nvPr/>
        </p:nvSpPr>
        <p:spPr>
          <a:xfrm>
            <a:off x="384480" y="1772640"/>
            <a:ext cx="4905720" cy="466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Assess questions </a:t>
            </a:r>
            <a:r>
              <a:rPr lang="en-US" sz="1800" b="0" strike="noStrike" spc="-1" dirty="0">
                <a:solidFill>
                  <a:schemeClr val="dk1"/>
                </a:solidFill>
                <a:latin typeface="Arial"/>
                <a:ea typeface="Arial"/>
              </a:rPr>
              <a:t>for any topics that may be sensitive, intrusive, or distressing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Use </a:t>
            </a:r>
            <a:r>
              <a:rPr lang="en-US" sz="1800" b="1" strike="noStrike" spc="-1" dirty="0">
                <a:solidFill>
                  <a:schemeClr val="dk1"/>
                </a:solidFill>
                <a:latin typeface="Arial"/>
                <a:ea typeface="Arial"/>
              </a:rPr>
              <a:t>neutral</a:t>
            </a:r>
            <a:r>
              <a:rPr lang="en-US" sz="1800" b="0" strike="noStrike" spc="-1" dirty="0">
                <a:solidFill>
                  <a:schemeClr val="dk1"/>
                </a:solidFill>
                <a:latin typeface="Arial"/>
                <a:ea typeface="Arial"/>
              </a:rPr>
              <a:t>, non-judgmental wording</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Place sensitive questions </a:t>
            </a:r>
            <a:r>
              <a:rPr lang="en-US" sz="1800" b="1" strike="noStrike" spc="-1" dirty="0">
                <a:solidFill>
                  <a:schemeClr val="dk1"/>
                </a:solidFill>
                <a:latin typeface="Arial"/>
                <a:ea typeface="Arial"/>
              </a:rPr>
              <a:t>later in the questionnaire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Provide a </a:t>
            </a:r>
            <a:r>
              <a:rPr lang="en-US" sz="1800" b="1" strike="noStrike" spc="-1" dirty="0">
                <a:solidFill>
                  <a:schemeClr val="dk1"/>
                </a:solidFill>
                <a:latin typeface="Arial"/>
                <a:ea typeface="Arial"/>
              </a:rPr>
              <a:t>trigger warning </a:t>
            </a:r>
            <a:r>
              <a:rPr lang="en-US" sz="1800" b="0" strike="noStrike" spc="-1" dirty="0">
                <a:solidFill>
                  <a:schemeClr val="dk1"/>
                </a:solidFill>
                <a:latin typeface="Arial"/>
                <a:ea typeface="Arial"/>
              </a:rPr>
              <a:t>and a </a:t>
            </a:r>
            <a:r>
              <a:rPr lang="en-US" sz="1800" b="1" strike="noStrike" spc="-1" dirty="0">
                <a:solidFill>
                  <a:schemeClr val="dk1"/>
                </a:solidFill>
                <a:latin typeface="Arial"/>
                <a:ea typeface="Arial"/>
              </a:rPr>
              <a:t>skip option </a:t>
            </a:r>
            <a:r>
              <a:rPr lang="en-US" sz="1800" b="0" strike="noStrike" spc="-1" dirty="0">
                <a:solidFill>
                  <a:schemeClr val="dk1"/>
                </a:solidFill>
                <a:latin typeface="Arial"/>
                <a:ea typeface="Arial"/>
              </a:rPr>
              <a:t>or “prefer not to answer” response for sensitive questions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Avoid language that might </a:t>
            </a:r>
            <a:r>
              <a:rPr lang="en-US" sz="1800" b="1" strike="noStrike" spc="-1" dirty="0">
                <a:solidFill>
                  <a:schemeClr val="dk1"/>
                </a:solidFill>
                <a:latin typeface="Arial"/>
                <a:ea typeface="Arial"/>
              </a:rPr>
              <a:t>alienate</a:t>
            </a:r>
            <a:r>
              <a:rPr lang="en-US" sz="1800" b="0" strike="noStrike" spc="-1" dirty="0">
                <a:solidFill>
                  <a:schemeClr val="dk1"/>
                </a:solidFill>
                <a:latin typeface="Arial"/>
                <a:ea typeface="Arial"/>
              </a:rPr>
              <a:t> or </a:t>
            </a:r>
            <a:r>
              <a:rPr lang="en-US" sz="1800" b="1" strike="noStrike" spc="-1" dirty="0">
                <a:solidFill>
                  <a:schemeClr val="dk1"/>
                </a:solidFill>
                <a:latin typeface="Arial"/>
                <a:ea typeface="Arial"/>
              </a:rPr>
              <a:t>marginalize</a:t>
            </a:r>
            <a:r>
              <a:rPr lang="en-US" sz="1800" b="0" strike="noStrike" spc="-1" dirty="0">
                <a:solidFill>
                  <a:schemeClr val="dk1"/>
                </a:solidFill>
                <a:latin typeface="Arial"/>
                <a:ea typeface="Arial"/>
              </a:rPr>
              <a:t> certain populations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Review language and content for </a:t>
            </a:r>
            <a:r>
              <a:rPr lang="en-US" sz="1800" b="1" strike="noStrike" spc="-1" dirty="0">
                <a:solidFill>
                  <a:schemeClr val="dk1"/>
                </a:solidFill>
                <a:latin typeface="Arial"/>
                <a:ea typeface="Arial"/>
              </a:rPr>
              <a:t>cultural relevance and appropriateness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Use </a:t>
            </a:r>
            <a:r>
              <a:rPr lang="en-US" sz="1800" b="1" strike="noStrike" spc="-1" dirty="0">
                <a:solidFill>
                  <a:schemeClr val="dk1"/>
                </a:solidFill>
                <a:latin typeface="Arial"/>
                <a:ea typeface="Arial"/>
              </a:rPr>
              <a:t>professional translators </a:t>
            </a:r>
            <a:r>
              <a:rPr lang="en-US" sz="1800" b="0" strike="noStrike" spc="-1" dirty="0">
                <a:solidFill>
                  <a:schemeClr val="dk1"/>
                </a:solidFill>
                <a:latin typeface="Arial"/>
                <a:ea typeface="Arial"/>
              </a:rPr>
              <a:t>familiar with cultural nuances to maintain the original meaning</a:t>
            </a:r>
            <a:endParaRPr lang="en-US" sz="1800" b="0" strike="noStrike" spc="-1" dirty="0">
              <a:solidFill>
                <a:srgbClr val="000000"/>
              </a:solidFill>
              <a:latin typeface="Calibri"/>
            </a:endParaRPr>
          </a:p>
        </p:txBody>
      </p:sp>
      <p:pic>
        <p:nvPicPr>
          <p:cNvPr id="1399" name="Grafik 12" descr="Question from the 2018 nacaps online survey asking: „We would like to ask questions on health and possible impairments. This information provides important indicators on the distribution of health restrictions among doctoral candidates. The data also provide indications as to how conditions can be improved for doctoral candidates with health issues.“ In cursive writing it says underneath: „If you are willing to answer the following questions on the topics of health and impairment, you are of course still free not to answer single questions.“ The two answer options then given are either: „Yes, I want to answer the question on the topics of health and impairment“ or „No, I do not want to answer the questions on the topics of health and impairment.“"/>
          <p:cNvPicPr/>
          <p:nvPr/>
        </p:nvPicPr>
        <p:blipFill>
          <a:blip r:embed="rId6"/>
          <a:stretch/>
        </p:blipFill>
        <p:spPr>
          <a:xfrm>
            <a:off x="5290920" y="1859400"/>
            <a:ext cx="6636240" cy="3334320"/>
          </a:xfrm>
          <a:prstGeom prst="rect">
            <a:avLst/>
          </a:prstGeom>
          <a:noFill/>
          <a:ln w="0">
            <a:solidFill>
              <a:srgbClr val="000000"/>
            </a:solidFill>
          </a:ln>
        </p:spPr>
      </p:pic>
      <p:sp>
        <p:nvSpPr>
          <p:cNvPr id="11" name="Textfeld 10" descr="Image source">
            <a:extLst>
              <a:ext uri="{FF2B5EF4-FFF2-40B4-BE49-F238E27FC236}">
                <a16:creationId xmlns:a16="http://schemas.microsoft.com/office/drawing/2014/main" id="{EB01E4E6-AB67-4536-88C1-E2BCFD3FCFD9}"/>
              </a:ext>
            </a:extLst>
          </p:cNvPr>
          <p:cNvSpPr txBox="1"/>
          <p:nvPr/>
        </p:nvSpPr>
        <p:spPr bwMode="auto">
          <a:xfrm>
            <a:off x="5211258" y="5250542"/>
            <a:ext cx="6769182" cy="415498"/>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Survey 1. Data collection: 2019. Hanover: FDZ-DZHW. https://doi.org/10.21249/DZHW:nac2018:2.0.0. Questionnaire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(1st wave - doctoral candidates) (English) ". Question D14.</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 name="Rechteck: abgerundete Ecken 28">
            <a:extLst>
              <a:ext uri="{C183D7F6-B498-43B3-948B-1728B52AA6E4}">
                <adec:decorative xmlns:adec="http://schemas.microsoft.com/office/drawing/2017/decorative" val="1"/>
              </a:ext>
            </a:extLst>
          </p:cNvPr>
          <p:cNvSpPr/>
          <p:nvPr/>
        </p:nvSpPr>
        <p:spPr>
          <a:xfrm>
            <a:off x="6096240" y="2205000"/>
            <a:ext cx="2590560" cy="969480"/>
          </a:xfrm>
          <a:prstGeom prst="roundRect">
            <a:avLst>
              <a:gd name="adj" fmla="val 16667"/>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402" name="Rechteck: abgerundete Ecken 27">
            <a:extLst>
              <a:ext uri="{C183D7F6-B498-43B3-948B-1728B52AA6E4}">
                <adec:decorative xmlns:adec="http://schemas.microsoft.com/office/drawing/2017/decorative" val="1"/>
              </a:ext>
            </a:extLst>
          </p:cNvPr>
          <p:cNvSpPr/>
          <p:nvPr/>
        </p:nvSpPr>
        <p:spPr>
          <a:xfrm>
            <a:off x="3215880" y="2205000"/>
            <a:ext cx="2590560" cy="969480"/>
          </a:xfrm>
          <a:prstGeom prst="roundRect">
            <a:avLst>
              <a:gd name="adj" fmla="val 16667"/>
            </a:avLst>
          </a:prstGeom>
          <a:solidFill>
            <a:schemeClr val="accent4">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403" name="Rechteck: abgerundete Ecken 14">
            <a:extLst>
              <a:ext uri="{C183D7F6-B498-43B3-948B-1728B52AA6E4}">
                <adec:decorative xmlns:adec="http://schemas.microsoft.com/office/drawing/2017/decorative" val="1"/>
              </a:ext>
            </a:extLst>
          </p:cNvPr>
          <p:cNvSpPr/>
          <p:nvPr/>
        </p:nvSpPr>
        <p:spPr>
          <a:xfrm>
            <a:off x="335520" y="2170080"/>
            <a:ext cx="2590560" cy="969480"/>
          </a:xfrm>
          <a:prstGeom prst="roundRect">
            <a:avLst>
              <a:gd name="adj" fmla="val 16667"/>
            </a:avLst>
          </a:prstGeom>
          <a:solidFill>
            <a:schemeClr val="accent5">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404"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405"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40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E8DD8BDC-C387-4E30-BB40-70EDFB97AE5E}" type="slidenum">
              <a:rPr lang="en-US" sz="1200" b="0" strike="noStrike" spc="-1" smtClean="0">
                <a:solidFill>
                  <a:schemeClr val="lt1">
                    <a:lumMod val="50000"/>
                  </a:schemeClr>
                </a:solidFill>
              </a:rPr>
              <a:t>83</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DCDE75F6-4F78-4E2E-A851-3D79DAE79E51}"/>
              </a:ext>
            </a:extLst>
          </p:cNvPr>
          <p:cNvSpPr>
            <a:spLocks noGrp="1"/>
          </p:cNvSpPr>
          <p:nvPr>
            <p:ph type="title"/>
          </p:nvPr>
        </p:nvSpPr>
        <p:spPr>
          <a:xfrm>
            <a:off x="260354" y="117816"/>
            <a:ext cx="6099350" cy="846360"/>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407"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409" name="Textfeld 24"/>
          <p:cNvSpPr/>
          <p:nvPr/>
        </p:nvSpPr>
        <p:spPr>
          <a:xfrm>
            <a:off x="263520" y="1052640"/>
            <a:ext cx="902088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Factors influencing motivation</a:t>
            </a:r>
            <a:endParaRPr lang="en-US" sz="2800" b="0" strike="noStrike" spc="-1" dirty="0">
              <a:solidFill>
                <a:srgbClr val="000000"/>
              </a:solidFill>
              <a:latin typeface="Calibri"/>
            </a:endParaRPr>
          </a:p>
        </p:txBody>
      </p:sp>
      <p:sp>
        <p:nvSpPr>
          <p:cNvPr id="1413" name="Textfeld 17">
            <a:extLst>
              <a:ext uri="{C183D7F6-B498-43B3-948B-1728B52AA6E4}">
                <adec:decorative xmlns:adec="http://schemas.microsoft.com/office/drawing/2017/decorative" val="1"/>
              </a:ext>
            </a:extLst>
          </p:cNvPr>
          <p:cNvSpPr/>
          <p:nvPr/>
        </p:nvSpPr>
        <p:spPr>
          <a:xfrm>
            <a:off x="1127520" y="2349000"/>
            <a:ext cx="17989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Perceived relevance</a:t>
            </a:r>
            <a:endParaRPr lang="en-US" sz="1800" b="0" strike="noStrike" spc="-1" dirty="0">
              <a:solidFill>
                <a:srgbClr val="000000"/>
              </a:solidFill>
              <a:latin typeface="Calibri"/>
            </a:endParaRPr>
          </a:p>
        </p:txBody>
      </p:sp>
      <p:sp>
        <p:nvSpPr>
          <p:cNvPr id="1410" name="Textfeld 10">
            <a:extLst>
              <a:ext uri="{C183D7F6-B498-43B3-948B-1728B52AA6E4}">
                <adec:decorative xmlns:adec="http://schemas.microsoft.com/office/drawing/2017/decorative" val="1"/>
              </a:ext>
            </a:extLst>
          </p:cNvPr>
          <p:cNvSpPr/>
          <p:nvPr/>
        </p:nvSpPr>
        <p:spPr>
          <a:xfrm>
            <a:off x="335520" y="3363840"/>
            <a:ext cx="2601000" cy="293781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Participants are more motivated if they feel the survey is </a:t>
            </a:r>
            <a:r>
              <a:rPr lang="en-US" sz="1800" b="1" strike="noStrike" spc="-1" dirty="0">
                <a:solidFill>
                  <a:schemeClr val="dk1"/>
                </a:solidFill>
                <a:latin typeface="Arial"/>
                <a:ea typeface="Arial"/>
              </a:rPr>
              <a:t>relevant to their lives or interests</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Respondents are more motivated when they feel that their </a:t>
            </a:r>
            <a:r>
              <a:rPr lang="en-US" sz="1800" b="0" strike="noStrike" spc="-1" dirty="0" err="1">
                <a:solidFill>
                  <a:schemeClr val="dk1"/>
                </a:solidFill>
                <a:latin typeface="Arial"/>
                <a:ea typeface="Arial"/>
              </a:rPr>
              <a:t>experien-ces</a:t>
            </a:r>
            <a:r>
              <a:rPr lang="en-US" sz="1800" b="0" strike="noStrike" spc="-1" dirty="0">
                <a:solidFill>
                  <a:schemeClr val="dk1"/>
                </a:solidFill>
                <a:latin typeface="Arial"/>
                <a:ea typeface="Arial"/>
              </a:rPr>
              <a:t> make an </a:t>
            </a:r>
            <a:r>
              <a:rPr lang="en-US" sz="1800" b="1" strike="noStrike" spc="-1" dirty="0">
                <a:solidFill>
                  <a:schemeClr val="dk1"/>
                </a:solidFill>
                <a:latin typeface="Arial"/>
                <a:ea typeface="Arial"/>
              </a:rPr>
              <a:t>important contribution</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p:txBody>
      </p:sp>
      <p:sp>
        <p:nvSpPr>
          <p:cNvPr id="1414" name="Textfeld 18">
            <a:extLst>
              <a:ext uri="{C183D7F6-B498-43B3-948B-1728B52AA6E4}">
                <adec:decorative xmlns:adec="http://schemas.microsoft.com/office/drawing/2017/decorative" val="1"/>
              </a:ext>
            </a:extLst>
          </p:cNvPr>
          <p:cNvSpPr/>
          <p:nvPr/>
        </p:nvSpPr>
        <p:spPr>
          <a:xfrm>
            <a:off x="4007880" y="2349000"/>
            <a:ext cx="19486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Ease of participation</a:t>
            </a:r>
            <a:endParaRPr lang="en-US" sz="1800" b="0" strike="noStrike" spc="-1" dirty="0">
              <a:solidFill>
                <a:srgbClr val="000000"/>
              </a:solidFill>
              <a:latin typeface="Calibri"/>
            </a:endParaRPr>
          </a:p>
        </p:txBody>
      </p:sp>
      <p:sp>
        <p:nvSpPr>
          <p:cNvPr id="1411" name="Textfeld 12">
            <a:extLst>
              <a:ext uri="{C183D7F6-B498-43B3-948B-1728B52AA6E4}">
                <adec:decorative xmlns:adec="http://schemas.microsoft.com/office/drawing/2017/decorative" val="1"/>
              </a:ext>
            </a:extLst>
          </p:cNvPr>
          <p:cNvSpPr/>
          <p:nvPr/>
        </p:nvSpPr>
        <p:spPr>
          <a:xfrm>
            <a:off x="3205440" y="3339360"/>
            <a:ext cx="238500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A high </a:t>
            </a:r>
            <a:r>
              <a:rPr lang="en-US" sz="1800" b="1" strike="noStrike" spc="-1" dirty="0">
                <a:solidFill>
                  <a:schemeClr val="dk1"/>
                </a:solidFill>
                <a:latin typeface="Arial"/>
                <a:ea typeface="Arial"/>
              </a:rPr>
              <a:t>response burden </a:t>
            </a:r>
            <a:r>
              <a:rPr lang="en-US" sz="1800" b="0" strike="noStrike" spc="-1" dirty="0">
                <a:solidFill>
                  <a:schemeClr val="dk1"/>
                </a:solidFill>
                <a:latin typeface="Arial"/>
                <a:ea typeface="Arial"/>
              </a:rPr>
              <a:t>may reduce motivation</a:t>
            </a:r>
            <a:endParaRPr lang="en-US" sz="1800" b="0" strike="noStrike" spc="-1" dirty="0">
              <a:solidFill>
                <a:srgbClr val="000000"/>
              </a:solidFill>
              <a:latin typeface="Calibri"/>
            </a:endParaRPr>
          </a:p>
        </p:txBody>
      </p:sp>
      <p:sp>
        <p:nvSpPr>
          <p:cNvPr id="1415" name="Textfeld 19"/>
          <p:cNvSpPr/>
          <p:nvPr/>
        </p:nvSpPr>
        <p:spPr>
          <a:xfrm>
            <a:off x="6888240" y="2364480"/>
            <a:ext cx="18734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Trust in researcher</a:t>
            </a:r>
            <a:endParaRPr lang="en-US" sz="1800" b="0" strike="noStrike" spc="-1" dirty="0">
              <a:solidFill>
                <a:srgbClr val="000000"/>
              </a:solidFill>
              <a:latin typeface="Calibri"/>
            </a:endParaRPr>
          </a:p>
        </p:txBody>
      </p:sp>
      <p:sp>
        <p:nvSpPr>
          <p:cNvPr id="1412" name="Textfeld 13"/>
          <p:cNvSpPr/>
          <p:nvPr/>
        </p:nvSpPr>
        <p:spPr>
          <a:xfrm>
            <a:off x="6145200" y="3380760"/>
            <a:ext cx="239760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chemeClr val="dk1"/>
                </a:solidFill>
                <a:latin typeface="Arial"/>
                <a:ea typeface="Arial"/>
              </a:rPr>
              <a:t>Trust </a:t>
            </a:r>
            <a:r>
              <a:rPr lang="en-US" sz="1800" b="0" strike="noStrike" spc="-1" dirty="0">
                <a:solidFill>
                  <a:schemeClr val="dk1"/>
                </a:solidFill>
                <a:latin typeface="Arial"/>
                <a:ea typeface="Arial"/>
              </a:rPr>
              <a:t>in the </a:t>
            </a:r>
            <a:r>
              <a:rPr lang="en-US" sz="1800" b="0" strike="noStrike" spc="-1" dirty="0" err="1">
                <a:solidFill>
                  <a:schemeClr val="dk1"/>
                </a:solidFill>
                <a:latin typeface="Arial"/>
                <a:ea typeface="Arial"/>
              </a:rPr>
              <a:t>organi-zation</a:t>
            </a:r>
            <a:r>
              <a:rPr lang="en-US" sz="1800" b="0" strike="noStrike" spc="-1" dirty="0">
                <a:solidFill>
                  <a:schemeClr val="dk1"/>
                </a:solidFill>
                <a:latin typeface="Arial"/>
                <a:ea typeface="Arial"/>
              </a:rPr>
              <a:t> conducting the survey and </a:t>
            </a:r>
            <a:r>
              <a:rPr lang="en-US" sz="1800" b="1" strike="noStrike" spc="-1" dirty="0">
                <a:solidFill>
                  <a:schemeClr val="dk1"/>
                </a:solidFill>
                <a:latin typeface="Arial"/>
                <a:ea typeface="Arial"/>
              </a:rPr>
              <a:t>assurances of confidentiality </a:t>
            </a:r>
            <a:r>
              <a:rPr lang="en-US" sz="1800" b="0" strike="noStrike" spc="-1" dirty="0">
                <a:solidFill>
                  <a:schemeClr val="dk1"/>
                </a:solidFill>
                <a:latin typeface="Arial"/>
                <a:ea typeface="Arial"/>
              </a:rPr>
              <a:t>can boost participation</a:t>
            </a:r>
            <a:endParaRPr lang="en-US" sz="1800" b="0" strike="noStrike" spc="-1" dirty="0">
              <a:solidFill>
                <a:srgbClr val="000000"/>
              </a:solidFill>
              <a:latin typeface="Calibri"/>
            </a:endParaRPr>
          </a:p>
        </p:txBody>
      </p:sp>
      <p:sp>
        <p:nvSpPr>
          <p:cNvPr id="1419" name="Rechteck: abgerundete Ecken 16">
            <a:extLst>
              <a:ext uri="{C183D7F6-B498-43B3-948B-1728B52AA6E4}">
                <adec:decorative xmlns:adec="http://schemas.microsoft.com/office/drawing/2017/decorative" val="1"/>
              </a:ext>
            </a:extLst>
          </p:cNvPr>
          <p:cNvSpPr/>
          <p:nvPr/>
        </p:nvSpPr>
        <p:spPr>
          <a:xfrm>
            <a:off x="325080" y="3363840"/>
            <a:ext cx="2601000" cy="3015000"/>
          </a:xfrm>
          <a:prstGeom prst="roundRect">
            <a:avLst>
              <a:gd name="adj" fmla="val 7208"/>
            </a:avLst>
          </a:prstGeom>
          <a:noFill/>
          <a:ln w="9525">
            <a:solidFill>
              <a:srgbClr val="5B9BD5"/>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5"/>
              </a:solidFill>
              <a:latin typeface="Calibri"/>
              <a:ea typeface="Arial"/>
            </a:endParaRPr>
          </a:p>
        </p:txBody>
      </p:sp>
      <p:sp>
        <p:nvSpPr>
          <p:cNvPr id="1420" name="Rechteck: abgerundete Ecken 30">
            <a:extLst>
              <a:ext uri="{C183D7F6-B498-43B3-948B-1728B52AA6E4}">
                <adec:decorative xmlns:adec="http://schemas.microsoft.com/office/drawing/2017/decorative" val="1"/>
              </a:ext>
            </a:extLst>
          </p:cNvPr>
          <p:cNvSpPr/>
          <p:nvPr/>
        </p:nvSpPr>
        <p:spPr>
          <a:xfrm>
            <a:off x="3205440" y="3364920"/>
            <a:ext cx="2601000" cy="3015000"/>
          </a:xfrm>
          <a:prstGeom prst="roundRect">
            <a:avLst>
              <a:gd name="adj" fmla="val 7208"/>
            </a:avLst>
          </a:prstGeom>
          <a:noFill/>
          <a:ln w="9525">
            <a:solidFill>
              <a:srgbClr val="FFC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4"/>
              </a:solidFill>
              <a:latin typeface="Calibri"/>
              <a:ea typeface="Arial"/>
            </a:endParaRPr>
          </a:p>
        </p:txBody>
      </p:sp>
      <p:sp>
        <p:nvSpPr>
          <p:cNvPr id="1421" name="Rechteck: abgerundete Ecken 31">
            <a:extLst>
              <a:ext uri="{C183D7F6-B498-43B3-948B-1728B52AA6E4}">
                <adec:decorative xmlns:adec="http://schemas.microsoft.com/office/drawing/2017/decorative" val="1"/>
              </a:ext>
            </a:extLst>
          </p:cNvPr>
          <p:cNvSpPr/>
          <p:nvPr/>
        </p:nvSpPr>
        <p:spPr>
          <a:xfrm>
            <a:off x="6085800" y="3357000"/>
            <a:ext cx="2601000" cy="3015000"/>
          </a:xfrm>
          <a:prstGeom prst="roundRect">
            <a:avLst>
              <a:gd name="adj" fmla="val 7208"/>
            </a:avLst>
          </a:prstGeom>
          <a:noFill/>
          <a:ln w="9525">
            <a:solidFill>
              <a:srgbClr val="ED7D31"/>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2"/>
              </a:solidFill>
              <a:latin typeface="Calibri"/>
              <a:ea typeface="Arial"/>
            </a:endParaRPr>
          </a:p>
        </p:txBody>
      </p:sp>
      <p:sp>
        <p:nvSpPr>
          <p:cNvPr id="23" name="Ellipse 21">
            <a:extLst>
              <a:ext uri="{FF2B5EF4-FFF2-40B4-BE49-F238E27FC236}">
                <a16:creationId xmlns:a16="http://schemas.microsoft.com/office/drawing/2014/main" id="{69D7D34A-46A2-40A7-B090-1D1557ABFC74}"/>
              </a:ext>
              <a:ext uri="{C183D7F6-B498-43B3-948B-1728B52AA6E4}">
                <adec:decorative xmlns:adec="http://schemas.microsoft.com/office/drawing/2017/decorative" val="1"/>
              </a:ext>
            </a:extLst>
          </p:cNvPr>
          <p:cNvSpPr/>
          <p:nvPr/>
        </p:nvSpPr>
        <p:spPr>
          <a:xfrm>
            <a:off x="411120" y="2273040"/>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pic>
        <p:nvPicPr>
          <p:cNvPr id="24" name="Grafik 23">
            <a:extLst>
              <a:ext uri="{FF2B5EF4-FFF2-40B4-BE49-F238E27FC236}">
                <a16:creationId xmlns:a16="http://schemas.microsoft.com/office/drawing/2014/main" id="{4C9ED05F-CA53-490E-8B23-A73B5C52C8D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9680" y="2273040"/>
            <a:ext cx="703217" cy="703217"/>
          </a:xfrm>
          <a:prstGeom prst="rect">
            <a:avLst/>
          </a:prstGeom>
        </p:spPr>
      </p:pic>
      <p:sp>
        <p:nvSpPr>
          <p:cNvPr id="25" name="Ellipse 21">
            <a:extLst>
              <a:ext uri="{FF2B5EF4-FFF2-40B4-BE49-F238E27FC236}">
                <a16:creationId xmlns:a16="http://schemas.microsoft.com/office/drawing/2014/main" id="{1D2C66CD-390F-4B36-9A5A-BA0875736B66}"/>
              </a:ext>
              <a:ext uri="{C183D7F6-B498-43B3-948B-1728B52AA6E4}">
                <adec:decorative xmlns:adec="http://schemas.microsoft.com/office/drawing/2017/decorative" val="1"/>
              </a:ext>
            </a:extLst>
          </p:cNvPr>
          <p:cNvSpPr/>
          <p:nvPr/>
        </p:nvSpPr>
        <p:spPr>
          <a:xfrm>
            <a:off x="3303184" y="2273040"/>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pic>
        <p:nvPicPr>
          <p:cNvPr id="26" name="Grafik 25">
            <a:extLst>
              <a:ext uri="{FF2B5EF4-FFF2-40B4-BE49-F238E27FC236}">
                <a16:creationId xmlns:a16="http://schemas.microsoft.com/office/drawing/2014/main" id="{8381B2EF-4F95-4523-A8CD-7F5C37637E1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7364" y="2272416"/>
            <a:ext cx="656336" cy="656336"/>
          </a:xfrm>
          <a:prstGeom prst="rect">
            <a:avLst/>
          </a:prstGeom>
        </p:spPr>
      </p:pic>
      <p:sp>
        <p:nvSpPr>
          <p:cNvPr id="27" name="Ellipse 21">
            <a:extLst>
              <a:ext uri="{FF2B5EF4-FFF2-40B4-BE49-F238E27FC236}">
                <a16:creationId xmlns:a16="http://schemas.microsoft.com/office/drawing/2014/main" id="{6B0AA7AB-D578-4601-97D0-16F7A9050F5A}"/>
              </a:ext>
              <a:ext uri="{C183D7F6-B498-43B3-948B-1728B52AA6E4}">
                <adec:decorative xmlns:adec="http://schemas.microsoft.com/office/drawing/2017/decorative" val="1"/>
              </a:ext>
            </a:extLst>
          </p:cNvPr>
          <p:cNvSpPr/>
          <p:nvPr/>
        </p:nvSpPr>
        <p:spPr>
          <a:xfrm>
            <a:off x="6173982" y="2273040"/>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pic>
        <p:nvPicPr>
          <p:cNvPr id="3" name="Grafik 2">
            <a:extLst>
              <a:ext uri="{FF2B5EF4-FFF2-40B4-BE49-F238E27FC236}">
                <a16:creationId xmlns:a16="http://schemas.microsoft.com/office/drawing/2014/main" id="{BD3C8AAD-AEA1-4520-AA41-384B4DB6BB03}"/>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6360" y="2358540"/>
            <a:ext cx="638280" cy="6382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2"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423"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424"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29C8CC35-84A9-449F-90FE-2A16A1CFF92C}" type="slidenum">
              <a:rPr lang="en-US" sz="1200" b="0" strike="noStrike" spc="-1" smtClean="0">
                <a:solidFill>
                  <a:schemeClr val="lt1">
                    <a:lumMod val="50000"/>
                  </a:schemeClr>
                </a:solidFill>
              </a:rPr>
              <a:t>84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CAA71B30-FB6F-4897-ACE7-B65536E6A6B1}"/>
              </a:ext>
            </a:extLst>
          </p:cNvPr>
          <p:cNvSpPr>
            <a:spLocks noGrp="1"/>
          </p:cNvSpPr>
          <p:nvPr>
            <p:ph type="title"/>
          </p:nvPr>
        </p:nvSpPr>
        <p:spPr>
          <a:xfrm>
            <a:off x="335520" y="155554"/>
            <a:ext cx="3518163" cy="770637"/>
          </a:xfrm>
        </p:spPr>
        <p:txBody>
          <a:bodyPr/>
          <a:lstStyle/>
          <a:p>
            <a:r>
              <a:rPr lang="en-US" sz="2400" dirty="0">
                <a:solidFill>
                  <a:schemeClr val="bg1"/>
                </a:solidFill>
                <a:latin typeface="Arial" panose="020B0604020202020204" pitchFamily="34" charset="0"/>
                <a:cs typeface="Arial" panose="020B0604020202020204" pitchFamily="34" charset="0"/>
              </a:rPr>
              <a:t>Trust in Researcher</a:t>
            </a:r>
          </a:p>
        </p:txBody>
      </p:sp>
      <p:pic>
        <p:nvPicPr>
          <p:cNvPr id="1425"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427" name="Rechteck 10"/>
          <p:cNvSpPr/>
          <p:nvPr/>
        </p:nvSpPr>
        <p:spPr>
          <a:xfrm>
            <a:off x="335520" y="1122840"/>
            <a:ext cx="647928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Research Team and Organization</a:t>
            </a:r>
            <a:endParaRPr lang="en-US" sz="2800" b="0" strike="noStrike" spc="-1" dirty="0">
              <a:solidFill>
                <a:srgbClr val="000000"/>
              </a:solidFill>
              <a:latin typeface="Calibri"/>
            </a:endParaRPr>
          </a:p>
        </p:txBody>
      </p:sp>
      <p:sp>
        <p:nvSpPr>
          <p:cNvPr id="1428" name="Textfeld 27"/>
          <p:cNvSpPr/>
          <p:nvPr/>
        </p:nvSpPr>
        <p:spPr>
          <a:xfrm>
            <a:off x="335520" y="1909080"/>
            <a:ext cx="5759280" cy="4311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Introducing the </a:t>
            </a:r>
            <a:r>
              <a:rPr lang="en-US" sz="1800" b="1" strike="noStrike" spc="-1" dirty="0">
                <a:solidFill>
                  <a:schemeClr val="dk1"/>
                </a:solidFill>
                <a:latin typeface="Arial"/>
                <a:ea typeface="Arial"/>
              </a:rPr>
              <a:t>research team </a:t>
            </a:r>
            <a:r>
              <a:rPr lang="en-US" sz="1800" b="0" strike="noStrike" spc="-1" dirty="0">
                <a:solidFill>
                  <a:schemeClr val="dk1"/>
                </a:solidFill>
                <a:latin typeface="Arial"/>
                <a:ea typeface="Arial"/>
              </a:rPr>
              <a:t>and the </a:t>
            </a:r>
            <a:r>
              <a:rPr lang="en-US" sz="1800" b="1" strike="noStrike" spc="-1" dirty="0">
                <a:solidFill>
                  <a:schemeClr val="dk1"/>
                </a:solidFill>
                <a:latin typeface="Arial"/>
                <a:ea typeface="Arial"/>
              </a:rPr>
              <a:t>involved organizations </a:t>
            </a:r>
            <a:r>
              <a:rPr lang="en-US" sz="1800" b="0" strike="noStrike" spc="-1" dirty="0">
                <a:solidFill>
                  <a:schemeClr val="dk1"/>
                </a:solidFill>
                <a:latin typeface="Arial"/>
                <a:ea typeface="Arial"/>
              </a:rPr>
              <a:t>provides clarity that a serious research project is behind the survey.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Knowing a </a:t>
            </a:r>
            <a:r>
              <a:rPr lang="en-US" sz="1800" b="1" strike="noStrike" spc="-1" dirty="0">
                <a:solidFill>
                  <a:schemeClr val="dk1"/>
                </a:solidFill>
                <a:latin typeface="Arial"/>
                <a:ea typeface="Arial"/>
              </a:rPr>
              <a:t>name and face </a:t>
            </a:r>
            <a:r>
              <a:rPr lang="en-US" sz="1800" b="0" strike="noStrike" spc="-1" dirty="0">
                <a:solidFill>
                  <a:schemeClr val="dk1"/>
                </a:solidFill>
                <a:latin typeface="Arial"/>
                <a:ea typeface="Arial"/>
              </a:rPr>
              <a:t>associated with the study builds trust regarding who is processing their data</a:t>
            </a:r>
            <a:endParaRPr lang="en-US" sz="1800" b="0" strike="noStrike" spc="-1" dirty="0">
              <a:solidFill>
                <a:srgbClr val="000000"/>
              </a:solidFill>
              <a:latin typeface="Calibri"/>
            </a:endParaRPr>
          </a:p>
          <a:p>
            <a:pPr marL="723960" indent="-45072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Mention organization, project, principal investigator, and contact details in the invitation and on the survey index page</a:t>
            </a:r>
            <a:endParaRPr lang="en-US" sz="1800" b="0" strike="noStrike" spc="-1" dirty="0">
              <a:solidFill>
                <a:srgbClr val="000000"/>
              </a:solidFill>
              <a:latin typeface="Calibri"/>
            </a:endParaRPr>
          </a:p>
          <a:p>
            <a:pPr marL="723960" indent="-45072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Provide detailed information about organization and research team on the project website or social media posts</a:t>
            </a:r>
            <a:endParaRPr lang="en-US" sz="1800" b="0" strike="noStrike" spc="-1" dirty="0">
              <a:solidFill>
                <a:srgbClr val="000000"/>
              </a:solidFill>
              <a:latin typeface="Calibri"/>
            </a:endParaRPr>
          </a:p>
          <a:p>
            <a:pPr marL="271440" indent="-271440" defTabSz="914400">
              <a:lnSpc>
                <a:spcPct val="100000"/>
              </a:lnSpc>
              <a:spcAft>
                <a:spcPts val="601"/>
              </a:spcAft>
              <a:buClr>
                <a:srgbClr val="000000"/>
              </a:buClr>
              <a:buFont typeface="Arial"/>
              <a:buChar char="•"/>
              <a:tabLst>
                <a:tab pos="271440" algn="l"/>
              </a:tabLst>
            </a:pPr>
            <a:r>
              <a:rPr lang="en-US" sz="1800" b="0" strike="noStrike" spc="-1" dirty="0">
                <a:solidFill>
                  <a:schemeClr val="dk1"/>
                </a:solidFill>
                <a:latin typeface="Arial"/>
                <a:ea typeface="Arial"/>
              </a:rPr>
              <a:t>Make invitation </a:t>
            </a:r>
            <a:r>
              <a:rPr lang="en-US" sz="1800" b="1" strike="noStrike" spc="-1" dirty="0">
                <a:solidFill>
                  <a:schemeClr val="dk1"/>
                </a:solidFill>
                <a:latin typeface="Arial"/>
                <a:ea typeface="Arial"/>
              </a:rPr>
              <a:t>look serious </a:t>
            </a:r>
            <a:r>
              <a:rPr lang="en-US" sz="1800" b="0" strike="noStrike" spc="-1" dirty="0">
                <a:solidFill>
                  <a:schemeClr val="dk1"/>
                </a:solidFill>
                <a:latin typeface="Arial"/>
                <a:ea typeface="Arial"/>
              </a:rPr>
              <a:t>and official</a:t>
            </a:r>
            <a:endParaRPr lang="en-US" sz="1800" b="0" strike="noStrike" spc="-1" dirty="0">
              <a:solidFill>
                <a:srgbClr val="000000"/>
              </a:solidFill>
              <a:latin typeface="Calibri"/>
            </a:endParaRPr>
          </a:p>
          <a:p>
            <a:pPr defTabSz="914400">
              <a:lnSpc>
                <a:spcPct val="100000"/>
              </a:lnSpc>
              <a:spcAft>
                <a:spcPts val="601"/>
              </a:spcAft>
              <a:tabLst>
                <a:tab pos="271440" algn="l"/>
              </a:tabLst>
            </a:pPr>
            <a:endParaRPr lang="en-US" sz="1800" b="0" strike="noStrike" spc="-1" dirty="0">
              <a:solidFill>
                <a:srgbClr val="000000"/>
              </a:solidFill>
              <a:latin typeface="Calibri"/>
            </a:endParaRPr>
          </a:p>
        </p:txBody>
      </p:sp>
      <p:pic>
        <p:nvPicPr>
          <p:cNvPr id="1429" name="Grafik 37" descr="Screenshot of the project team page on the nacpas website. On the bottom half one of the researchers is presented with a picture, the name (Dr. Steffen Jaksztat), job title (Project Leader) and contact information."/>
          <p:cNvPicPr/>
          <p:nvPr/>
        </p:nvPicPr>
        <p:blipFill>
          <a:blip r:embed="rId6"/>
          <a:stretch/>
        </p:blipFill>
        <p:spPr>
          <a:xfrm>
            <a:off x="6311880" y="1909080"/>
            <a:ext cx="5414760" cy="3947760"/>
          </a:xfrm>
          <a:prstGeom prst="rect">
            <a:avLst/>
          </a:prstGeom>
          <a:noFill/>
          <a:ln w="0">
            <a:solidFill>
              <a:srgbClr val="000000"/>
            </a:solidFill>
          </a:ln>
        </p:spPr>
      </p:pic>
      <p:sp>
        <p:nvSpPr>
          <p:cNvPr id="11" name="Textfeld 10" descr="Image source">
            <a:extLst>
              <a:ext uri="{FF2B5EF4-FFF2-40B4-BE49-F238E27FC236}">
                <a16:creationId xmlns:a16="http://schemas.microsoft.com/office/drawing/2014/main" id="{87E744A3-0F84-4791-BF53-D6F3361E6EDA}"/>
              </a:ext>
            </a:extLst>
          </p:cNvPr>
          <p:cNvSpPr txBox="1"/>
          <p:nvPr/>
        </p:nvSpPr>
        <p:spPr>
          <a:xfrm>
            <a:off x="6135990" y="6079557"/>
            <a:ext cx="6093060" cy="200055"/>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National Academics Panel Study (NACAPS). (n.d.). </a:t>
            </a:r>
            <a:r>
              <a:rPr lang="en-US" sz="700" i="1" dirty="0">
                <a:solidFill>
                  <a:schemeClr val="bg1">
                    <a:lumMod val="75000"/>
                  </a:schemeClr>
                </a:solidFill>
                <a:latin typeface="Arial" panose="020B0604020202020204" pitchFamily="34" charset="0"/>
                <a:cs typeface="Arial" panose="020B0604020202020204" pitchFamily="34" charset="0"/>
              </a:rPr>
              <a:t>Project Team</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https://www.nacaps.de/en/team/index_html</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43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43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7350AF9E-E6B5-43DC-A297-BCAFD700D6C8}" type="slidenum">
              <a:rPr lang="en-US" sz="1200" b="0" strike="noStrike" spc="-1" smtClean="0">
                <a:solidFill>
                  <a:schemeClr val="lt1">
                    <a:lumMod val="50000"/>
                  </a:schemeClr>
                </a:solidFill>
              </a:rPr>
              <a:t>85</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E2C6B970-7365-40AF-845E-2F65D5A9A846}"/>
              </a:ext>
            </a:extLst>
          </p:cNvPr>
          <p:cNvSpPr>
            <a:spLocks noGrp="1"/>
          </p:cNvSpPr>
          <p:nvPr>
            <p:ph type="title"/>
          </p:nvPr>
        </p:nvSpPr>
        <p:spPr>
          <a:xfrm>
            <a:off x="335520" y="128160"/>
            <a:ext cx="3055320" cy="722880"/>
          </a:xfrm>
        </p:spPr>
        <p:txBody>
          <a:bodyPr/>
          <a:lstStyle/>
          <a:p>
            <a:r>
              <a:rPr lang="en-US" sz="2400" dirty="0">
                <a:solidFill>
                  <a:schemeClr val="bg1"/>
                </a:solidFill>
                <a:latin typeface="Arial" panose="020B0604020202020204" pitchFamily="34" charset="0"/>
                <a:cs typeface="Arial" panose="020B0604020202020204" pitchFamily="34" charset="0"/>
              </a:rPr>
              <a:t>Trust in Researcher</a:t>
            </a:r>
          </a:p>
        </p:txBody>
      </p:sp>
      <p:pic>
        <p:nvPicPr>
          <p:cNvPr id="143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436" name="Rechteck 10"/>
          <p:cNvSpPr/>
          <p:nvPr/>
        </p:nvSpPr>
        <p:spPr>
          <a:xfrm>
            <a:off x="335520" y="1122840"/>
            <a:ext cx="305532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Sponsor/Funder</a:t>
            </a:r>
            <a:endParaRPr lang="en-US" sz="2800" b="0" strike="noStrike" spc="-1" dirty="0">
              <a:solidFill>
                <a:srgbClr val="000000"/>
              </a:solidFill>
              <a:latin typeface="Calibri"/>
            </a:endParaRPr>
          </a:p>
        </p:txBody>
      </p:sp>
      <p:sp>
        <p:nvSpPr>
          <p:cNvPr id="1437" name="Textfeld 27"/>
          <p:cNvSpPr/>
          <p:nvPr/>
        </p:nvSpPr>
        <p:spPr>
          <a:xfrm>
            <a:off x="335520" y="1909080"/>
            <a:ext cx="5327280" cy="306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Naming a </a:t>
            </a:r>
            <a:r>
              <a:rPr lang="en-US" sz="1800" b="1" strike="noStrike" spc="-1" dirty="0">
                <a:solidFill>
                  <a:schemeClr val="dk1"/>
                </a:solidFill>
                <a:latin typeface="Arial"/>
                <a:ea typeface="Arial"/>
              </a:rPr>
              <a:t>reputable sponsor </a:t>
            </a:r>
            <a:r>
              <a:rPr lang="en-US" sz="1800" b="0" strike="noStrike" spc="-1" dirty="0">
                <a:solidFill>
                  <a:schemeClr val="dk1"/>
                </a:solidFill>
                <a:latin typeface="Arial"/>
                <a:ea typeface="Arial"/>
              </a:rPr>
              <a:t>(e.g., a government agency, university, or well-known organization) assures participants that the survey is legitimate and not spam or a scam.</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Openly sharing who is behind the survey makes participants feel more secure about how their data will be used</a:t>
            </a:r>
            <a:endParaRPr lang="en-US" sz="1800" b="0" strike="noStrike" spc="-1" dirty="0">
              <a:solidFill>
                <a:srgbClr val="000000"/>
              </a:solidFill>
              <a:latin typeface="Calibri"/>
            </a:endParaRPr>
          </a:p>
          <a:p>
            <a:pPr marL="723960" indent="-36828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Name sponsor or funder in invitation</a:t>
            </a:r>
            <a:endParaRPr lang="en-US" sz="1800" b="0" strike="noStrike" spc="-1" dirty="0">
              <a:solidFill>
                <a:srgbClr val="000000"/>
              </a:solidFill>
              <a:latin typeface="Calibri"/>
            </a:endParaRPr>
          </a:p>
          <a:p>
            <a:pPr marL="723960" indent="-368280" defTabSz="914400">
              <a:lnSpc>
                <a:spcPct val="100000"/>
              </a:lnSpc>
              <a:spcAft>
                <a:spcPts val="601"/>
              </a:spcAft>
              <a:buClr>
                <a:srgbClr val="FF0000"/>
              </a:buClr>
              <a:buFont typeface="Wingdings" charset="2"/>
              <a:buChar char=""/>
            </a:pPr>
            <a:r>
              <a:rPr lang="en-US" sz="1800" b="0" strike="noStrike" spc="-1" dirty="0">
                <a:solidFill>
                  <a:srgbClr val="FF0000"/>
                </a:solidFill>
                <a:latin typeface="Arial"/>
                <a:ea typeface="Arial"/>
              </a:rPr>
              <a:t>PRO TIP: </a:t>
            </a:r>
            <a:r>
              <a:rPr lang="en-US" sz="1800" b="0" strike="noStrike" spc="-1" dirty="0">
                <a:solidFill>
                  <a:schemeClr val="dk1"/>
                </a:solidFill>
                <a:latin typeface="Arial"/>
                <a:ea typeface="Arial"/>
              </a:rPr>
              <a:t>If possible, attach some kind of support letter or statement</a:t>
            </a:r>
            <a:endParaRPr lang="en-US" sz="1800" b="0" strike="noStrike" spc="-1" dirty="0">
              <a:solidFill>
                <a:srgbClr val="000000"/>
              </a:solidFill>
              <a:latin typeface="Calibri"/>
            </a:endParaRPr>
          </a:p>
        </p:txBody>
      </p:sp>
      <p:pic>
        <p:nvPicPr>
          <p:cNvPr id="1438" name="Grafik 29" descr="Screenshot from the Nacaps website showing the background information on the study as well as a FAQ section. In this section only one question is visible, asking: Who is funding this study“, the answer being: „The study is being funded by the German Federal Ministry of Education and Research (BMBF).“"/>
          <p:cNvPicPr/>
          <p:nvPr/>
        </p:nvPicPr>
        <p:blipFill>
          <a:blip r:embed="rId6"/>
          <a:stretch/>
        </p:blipFill>
        <p:spPr>
          <a:xfrm>
            <a:off x="5738400" y="1512000"/>
            <a:ext cx="6121440" cy="3488760"/>
          </a:xfrm>
          <a:prstGeom prst="rect">
            <a:avLst/>
          </a:prstGeom>
          <a:noFill/>
          <a:ln w="0">
            <a:solidFill>
              <a:srgbClr val="000000"/>
            </a:solidFill>
          </a:ln>
        </p:spPr>
      </p:pic>
      <p:pic>
        <p:nvPicPr>
          <p:cNvPr id="1439" name="Grafik 31" descr="A cutout from the nacaps website showing the logos of the organization responsible for the study (DZHW) and the sponsor (German Federal Ministry of Education and Research (BMBF))."/>
          <p:cNvPicPr/>
          <p:nvPr/>
        </p:nvPicPr>
        <p:blipFill>
          <a:blip r:embed="rId7"/>
          <a:stretch/>
        </p:blipFill>
        <p:spPr>
          <a:xfrm>
            <a:off x="8812800" y="5163480"/>
            <a:ext cx="3047040" cy="1217880"/>
          </a:xfrm>
          <a:prstGeom prst="rect">
            <a:avLst/>
          </a:prstGeom>
          <a:noFill/>
          <a:ln w="0">
            <a:solidFill>
              <a:srgbClr val="000000"/>
            </a:solidFill>
          </a:ln>
        </p:spPr>
      </p:pic>
      <p:sp>
        <p:nvSpPr>
          <p:cNvPr id="12" name="Textfeld 11" descr="Image sources">
            <a:extLst>
              <a:ext uri="{FF2B5EF4-FFF2-40B4-BE49-F238E27FC236}">
                <a16:creationId xmlns:a16="http://schemas.microsoft.com/office/drawing/2014/main" id="{037B8828-9A9D-4DFC-B619-07C999F8996B}"/>
              </a:ext>
            </a:extLst>
          </p:cNvPr>
          <p:cNvSpPr txBox="1"/>
          <p:nvPr/>
        </p:nvSpPr>
        <p:spPr>
          <a:xfrm>
            <a:off x="6241833" y="6205139"/>
            <a:ext cx="6096000" cy="200055"/>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National Academics Panel Study (NACAPS). (n.d.). </a:t>
            </a:r>
            <a:r>
              <a:rPr lang="en-US" sz="700" i="1" dirty="0">
                <a:solidFill>
                  <a:schemeClr val="bg1">
                    <a:lumMod val="75000"/>
                  </a:schemeClr>
                </a:solidFill>
                <a:latin typeface="Arial" panose="020B0604020202020204" pitchFamily="34" charset="0"/>
                <a:cs typeface="Arial" panose="020B0604020202020204" pitchFamily="34" charset="0"/>
              </a:rPr>
              <a:t>The Study</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https://www.nacaps.de/en/studie/index_html</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1"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442"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443"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5CBA017C-FB09-458F-8E05-98071282EB82}" type="slidenum">
              <a:rPr lang="en-US" sz="1200" b="0" strike="noStrike" spc="-1" smtClean="0">
                <a:solidFill>
                  <a:schemeClr val="lt1">
                    <a:lumMod val="50000"/>
                  </a:schemeClr>
                </a:solidFill>
              </a:rPr>
              <a:t>86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9AE94907-9958-4208-9ACC-0D4B9DBB5000}"/>
              </a:ext>
            </a:extLst>
          </p:cNvPr>
          <p:cNvSpPr>
            <a:spLocks noGrp="1"/>
          </p:cNvSpPr>
          <p:nvPr>
            <p:ph type="title"/>
          </p:nvPr>
        </p:nvSpPr>
        <p:spPr>
          <a:xfrm>
            <a:off x="233627" y="159840"/>
            <a:ext cx="5742360" cy="757800"/>
          </a:xfrm>
        </p:spPr>
        <p:txBody>
          <a:bodyPr/>
          <a:lstStyle/>
          <a:p>
            <a:r>
              <a:rPr lang="en-US" sz="2400" dirty="0">
                <a:solidFill>
                  <a:schemeClr val="bg1"/>
                </a:solidFill>
                <a:latin typeface="Arial" panose="020B0604020202020204" pitchFamily="34" charset="0"/>
                <a:cs typeface="Arial" panose="020B0604020202020204" pitchFamily="34" charset="0"/>
              </a:rPr>
              <a:t>Trust in Researcher</a:t>
            </a:r>
          </a:p>
        </p:txBody>
      </p:sp>
      <p:pic>
        <p:nvPicPr>
          <p:cNvPr id="1444"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446" name="Rechteck 10"/>
          <p:cNvSpPr/>
          <p:nvPr/>
        </p:nvSpPr>
        <p:spPr>
          <a:xfrm>
            <a:off x="335520" y="1122840"/>
            <a:ext cx="305532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Testimonials</a:t>
            </a:r>
            <a:endParaRPr lang="en-US" sz="2800" b="0" strike="noStrike" spc="-1" dirty="0">
              <a:solidFill>
                <a:srgbClr val="000000"/>
              </a:solidFill>
              <a:latin typeface="Calibri"/>
            </a:endParaRPr>
          </a:p>
        </p:txBody>
      </p:sp>
      <p:sp>
        <p:nvSpPr>
          <p:cNvPr id="1447" name="Textfeld 21"/>
          <p:cNvSpPr/>
          <p:nvPr/>
        </p:nvSpPr>
        <p:spPr>
          <a:xfrm>
            <a:off x="407520" y="1628640"/>
            <a:ext cx="5811120" cy="231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Testimonials from </a:t>
            </a:r>
            <a:r>
              <a:rPr lang="en-US" sz="1800" b="1" strike="noStrike" spc="-1" dirty="0">
                <a:solidFill>
                  <a:schemeClr val="dk1"/>
                </a:solidFill>
                <a:latin typeface="Arial"/>
                <a:ea typeface="Arial"/>
              </a:rPr>
              <a:t>peers or respected figures </a:t>
            </a:r>
            <a:r>
              <a:rPr lang="en-US" sz="1800" b="0" strike="noStrike" spc="-1" dirty="0">
                <a:solidFill>
                  <a:schemeClr val="dk1"/>
                </a:solidFill>
                <a:latin typeface="Arial"/>
                <a:ea typeface="Arial"/>
              </a:rPr>
              <a:t>reassure them that the survey is legitimate and worthwhile.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Individuals in the target audience group</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Experts or stakeholders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Researchers or organizers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Advocates</a:t>
            </a:r>
            <a:endParaRPr lang="en-US" sz="1800" b="0" strike="noStrike" spc="-1" dirty="0">
              <a:solidFill>
                <a:srgbClr val="000000"/>
              </a:solidFill>
              <a:latin typeface="Calibri"/>
            </a:endParaRPr>
          </a:p>
        </p:txBody>
      </p:sp>
      <p:pic>
        <p:nvPicPr>
          <p:cNvPr id="1450" name="Grafik 18" descr="A screenshot from the DZHW PhD Panel Study website. The picture of a woman holding a pencil is filling the whole left side of the screen, while on the right side some text can be seen that says: „Nora H., Wirtschaftsgeographie“ and „Man darf das Ziel nicht aus den Augen verlieren“ with the subtext „promoviert 2014“. "/>
          <p:cNvPicPr/>
          <p:nvPr/>
        </p:nvPicPr>
        <p:blipFill>
          <a:blip r:embed="rId6"/>
          <a:stretch/>
        </p:blipFill>
        <p:spPr>
          <a:xfrm>
            <a:off x="608760" y="4011120"/>
            <a:ext cx="5041800" cy="2613600"/>
          </a:xfrm>
          <a:prstGeom prst="rect">
            <a:avLst/>
          </a:prstGeom>
          <a:noFill/>
          <a:ln w="0">
            <a:solidFill>
              <a:srgbClr val="000000"/>
            </a:solidFill>
          </a:ln>
        </p:spPr>
      </p:pic>
      <p:sp>
        <p:nvSpPr>
          <p:cNvPr id="15" name="Textfeld 14" descr="Image source">
            <a:extLst>
              <a:ext uri="{FF2B5EF4-FFF2-40B4-BE49-F238E27FC236}">
                <a16:creationId xmlns:a16="http://schemas.microsoft.com/office/drawing/2014/main" id="{7E4EC71C-7DD0-410F-8A86-19BA2F805DB1}"/>
              </a:ext>
            </a:extLst>
          </p:cNvPr>
          <p:cNvSpPr txBox="1"/>
          <p:nvPr/>
        </p:nvSpPr>
        <p:spPr>
          <a:xfrm>
            <a:off x="523573" y="6581107"/>
            <a:ext cx="5162468"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(DZHW). (n.d.). </a:t>
            </a:r>
            <a:r>
              <a:rPr lang="en-US" sz="700" dirty="0" err="1">
                <a:solidFill>
                  <a:schemeClr val="bg1">
                    <a:lumMod val="75000"/>
                  </a:schemeClr>
                </a:solidFill>
                <a:latin typeface="Arial" panose="020B0604020202020204" pitchFamily="34" charset="0"/>
                <a:cs typeface="Arial" panose="020B0604020202020204" pitchFamily="34" charset="0"/>
              </a:rPr>
              <a:t>Promoviertenpanel</a:t>
            </a:r>
            <a:r>
              <a:rPr lang="en-US" sz="700" dirty="0">
                <a:solidFill>
                  <a:schemeClr val="bg1">
                    <a:lumMod val="75000"/>
                  </a:schemeClr>
                </a:solidFill>
                <a:latin typeface="Arial" panose="020B0604020202020204" pitchFamily="34" charset="0"/>
                <a:cs typeface="Arial" panose="020B0604020202020204" pitchFamily="34" charset="0"/>
              </a:rPr>
              <a:t>. </a:t>
            </a:r>
            <a:r>
              <a:rPr lang="en-US" sz="700" i="1" dirty="0">
                <a:solidFill>
                  <a:schemeClr val="bg1">
                    <a:lumMod val="75000"/>
                  </a:schemeClr>
                </a:solidFill>
                <a:latin typeface="Arial" panose="020B0604020202020204" pitchFamily="34" charset="0"/>
                <a:cs typeface="Arial" panose="020B0604020202020204" pitchFamily="34" charset="0"/>
              </a:rPr>
              <a:t>Home</a:t>
            </a:r>
            <a:r>
              <a:rPr lang="en-US" sz="700" dirty="0">
                <a:solidFill>
                  <a:schemeClr val="bg1">
                    <a:lumMod val="75000"/>
                  </a:schemeClr>
                </a:solidFill>
                <a:latin typeface="Arial" panose="020B0604020202020204" pitchFamily="34" charset="0"/>
                <a:cs typeface="Arial" panose="020B0604020202020204" pitchFamily="34" charset="0"/>
              </a:rPr>
              <a:t>. Retrieved July 9, 2025, from https://www.pomoviertenpanel.de </a:t>
            </a:r>
          </a:p>
        </p:txBody>
      </p:sp>
      <p:pic>
        <p:nvPicPr>
          <p:cNvPr id="1448" name="Grafik 12" descr="Screenshot from the Nacaps website showing a cluster of 8 pictures of people on the top left side, the last picture being the logo of the organization (N² network). The network of networks (N²) is a collaboration of representatives of doctoral students. On the right side of the page a quote by the board of the network says in German and English: „We appreciate a large-scale study on the situation of Doctoral Researchers in Germany, in order to assess, evaluate and improve working conditions. N² currently represents only non-university Doctoral Researchers. Many hurdles and challenges, which we identified in our own surveys, affect Doctoral Researchers independently of their employer.“ "/>
          <p:cNvPicPr/>
          <p:nvPr/>
        </p:nvPicPr>
        <p:blipFill>
          <a:blip r:embed="rId7"/>
          <a:stretch/>
        </p:blipFill>
        <p:spPr>
          <a:xfrm>
            <a:off x="6220080" y="1122840"/>
            <a:ext cx="5742360" cy="3122640"/>
          </a:xfrm>
          <a:prstGeom prst="rect">
            <a:avLst/>
          </a:prstGeom>
          <a:noFill/>
          <a:ln w="0">
            <a:solidFill>
              <a:srgbClr val="000000"/>
            </a:solidFill>
          </a:ln>
        </p:spPr>
      </p:pic>
      <p:pic>
        <p:nvPicPr>
          <p:cNvPr id="1449" name="Grafik 15" descr="Screenshot from the Nacaps website showing the picture of the former president of the Conference of University Rectors, Prof. Dr. Andre Alt, next to a quote from him. The quote says: „Nacaps liefert wichtige Erkenntnisse über die Situation und Perspektiven von Promovierenden und Promovierten in Deutschland. Daten zu den Beschäftigungsbedingungen und Karrieren von kungen Wissenschaftlerinnen und Wissenschaftlern bieten eine wichtige Grundlage für strategische Entscheidungen an den Hochschulen und für die Weiterentwicklung passgenauer Förderangebote.“ "/>
          <p:cNvPicPr/>
          <p:nvPr/>
        </p:nvPicPr>
        <p:blipFill>
          <a:blip r:embed="rId8"/>
          <a:stretch/>
        </p:blipFill>
        <p:spPr>
          <a:xfrm>
            <a:off x="5972040" y="4000680"/>
            <a:ext cx="5584320" cy="2624400"/>
          </a:xfrm>
          <a:prstGeom prst="rect">
            <a:avLst/>
          </a:prstGeom>
          <a:noFill/>
          <a:ln w="0">
            <a:solidFill>
              <a:srgbClr val="000000"/>
            </a:solidFill>
          </a:ln>
        </p:spPr>
      </p:pic>
      <p:sp>
        <p:nvSpPr>
          <p:cNvPr id="14" name="Textfeld 13" descr="Image source">
            <a:extLst>
              <a:ext uri="{FF2B5EF4-FFF2-40B4-BE49-F238E27FC236}">
                <a16:creationId xmlns:a16="http://schemas.microsoft.com/office/drawing/2014/main" id="{64FF9CE5-5289-4C05-8148-4937BCDE730D}"/>
              </a:ext>
            </a:extLst>
          </p:cNvPr>
          <p:cNvSpPr txBox="1"/>
          <p:nvPr/>
        </p:nvSpPr>
        <p:spPr>
          <a:xfrm>
            <a:off x="5927796" y="6624720"/>
            <a:ext cx="6096000" cy="200055"/>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National Academics Panel Study (NACAPS). (n.d.). </a:t>
            </a:r>
            <a:r>
              <a:rPr lang="en-US" sz="700" i="1" dirty="0">
                <a:solidFill>
                  <a:schemeClr val="bg1">
                    <a:lumMod val="75000"/>
                  </a:schemeClr>
                </a:solidFill>
                <a:latin typeface="Arial" panose="020B0604020202020204" pitchFamily="34" charset="0"/>
                <a:cs typeface="Arial" panose="020B0604020202020204" pitchFamily="34" charset="0"/>
              </a:rPr>
              <a:t>Home</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https://www.nacaps.de/en/index_html</a:t>
            </a:r>
            <a:endParaRPr lang="en-US" sz="7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455"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45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3A610079-C7E2-4708-8B27-8179137D2486}" type="slidenum">
              <a:rPr lang="en-US" sz="1200" b="0" strike="noStrike" spc="-1" smtClean="0">
                <a:solidFill>
                  <a:schemeClr val="lt1">
                    <a:lumMod val="50000"/>
                  </a:schemeClr>
                </a:solidFill>
              </a:rPr>
              <a:t>87</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24A4DB28-BE4F-44E3-A4CA-80AA015F1071}"/>
              </a:ext>
            </a:extLst>
          </p:cNvPr>
          <p:cNvSpPr>
            <a:spLocks noGrp="1"/>
          </p:cNvSpPr>
          <p:nvPr>
            <p:ph type="title"/>
          </p:nvPr>
        </p:nvSpPr>
        <p:spPr>
          <a:xfrm>
            <a:off x="260954" y="205390"/>
            <a:ext cx="10514160" cy="638280"/>
          </a:xfrm>
        </p:spPr>
        <p:txBody>
          <a:bodyPr/>
          <a:lstStyle/>
          <a:p>
            <a:r>
              <a:rPr lang="en-US" sz="2400" dirty="0">
                <a:solidFill>
                  <a:schemeClr val="bg1"/>
                </a:solidFill>
                <a:latin typeface="Arial" panose="020B0604020202020204" pitchFamily="34" charset="0"/>
                <a:cs typeface="Arial" panose="020B0604020202020204" pitchFamily="34" charset="0"/>
              </a:rPr>
              <a:t>Trust in Researcher</a:t>
            </a:r>
          </a:p>
        </p:txBody>
      </p:sp>
      <p:pic>
        <p:nvPicPr>
          <p:cNvPr id="1457"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459" name="Rechteck 10"/>
          <p:cNvSpPr/>
          <p:nvPr/>
        </p:nvSpPr>
        <p:spPr>
          <a:xfrm>
            <a:off x="335520" y="1122840"/>
            <a:ext cx="305532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Data protection</a:t>
            </a:r>
            <a:endParaRPr lang="en-US" sz="2800" b="0" strike="noStrike" spc="-1" dirty="0">
              <a:solidFill>
                <a:srgbClr val="000000"/>
              </a:solidFill>
              <a:latin typeface="Calibri"/>
            </a:endParaRPr>
          </a:p>
        </p:txBody>
      </p:sp>
      <p:sp>
        <p:nvSpPr>
          <p:cNvPr id="1464" name="Textfeld 21"/>
          <p:cNvSpPr/>
          <p:nvPr/>
        </p:nvSpPr>
        <p:spPr>
          <a:xfrm>
            <a:off x="479520" y="1787400"/>
            <a:ext cx="489528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Assure that the survey is </a:t>
            </a:r>
            <a:r>
              <a:rPr lang="en-US" sz="1800" b="1" strike="noStrike" spc="-1" dirty="0">
                <a:solidFill>
                  <a:schemeClr val="dk1"/>
                </a:solidFill>
                <a:latin typeface="Arial"/>
                <a:ea typeface="Arial"/>
              </a:rPr>
              <a:t>compliant with GDPR</a:t>
            </a:r>
            <a:endParaRPr lang="en-US" sz="1800" b="0" strike="noStrike" spc="-1" dirty="0">
              <a:solidFill>
                <a:srgbClr val="000000"/>
              </a:solidFill>
              <a:latin typeface="Calibri"/>
            </a:endParaRPr>
          </a:p>
          <a:p>
            <a:pPr marL="627120" indent="-35388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Information on website with FAQs</a:t>
            </a:r>
            <a:endParaRPr lang="en-US" sz="1800" b="0" strike="noStrike" spc="-1" dirty="0">
              <a:solidFill>
                <a:srgbClr val="000000"/>
              </a:solidFill>
              <a:latin typeface="Calibri"/>
            </a:endParaRPr>
          </a:p>
          <a:p>
            <a:pPr marL="627120" indent="-35388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Data protection and security concept</a:t>
            </a:r>
            <a:endParaRPr lang="en-US" sz="1800" b="0" strike="noStrike" spc="-1" dirty="0">
              <a:solidFill>
                <a:srgbClr val="000000"/>
              </a:solidFill>
              <a:latin typeface="Calibri"/>
            </a:endParaRPr>
          </a:p>
        </p:txBody>
      </p:sp>
      <p:sp>
        <p:nvSpPr>
          <p:cNvPr id="14" name="Textfeld 13" descr="Image source">
            <a:extLst>
              <a:ext uri="{FF2B5EF4-FFF2-40B4-BE49-F238E27FC236}">
                <a16:creationId xmlns:a16="http://schemas.microsoft.com/office/drawing/2014/main" id="{4E68F123-6BD5-4101-B8F7-FB763DE2A819}"/>
              </a:ext>
            </a:extLst>
          </p:cNvPr>
          <p:cNvSpPr txBox="1"/>
          <p:nvPr/>
        </p:nvSpPr>
        <p:spPr>
          <a:xfrm>
            <a:off x="335520" y="6196872"/>
            <a:ext cx="5247000"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National Academics Panel Study (NACAPS). (n.d.). Participation.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https://www.nacaps.de/en/teilnahme/index_html</a:t>
            </a:r>
            <a:endParaRPr lang="en-US" sz="700" dirty="0">
              <a:solidFill>
                <a:schemeClr val="bg1">
                  <a:lumMod val="75000"/>
                </a:schemeClr>
              </a:solidFill>
              <a:latin typeface="Arial" panose="020B0604020202020204" pitchFamily="34" charset="0"/>
              <a:cs typeface="Arial" panose="020B0604020202020204" pitchFamily="34" charset="0"/>
            </a:endParaRPr>
          </a:p>
        </p:txBody>
      </p:sp>
      <p:pic>
        <p:nvPicPr>
          <p:cNvPr id="1461" name="Grafik 14" descr="Screenshot from the nacaps website about Data Protection. The top left part of the page shows a text about the general approach of the survey towards data security and protection. On the right side is a picture with a security symbol and a lock inside is depicted. On the bottom of the page a FAQ section is shown with questions asking: „What will happen to the information I give on the questionnaire, ie.e with the survey data?“, „What exactly will happen to my contact data if I participate?“, and „How did you obtain my address details?“. "/>
          <p:cNvPicPr/>
          <p:nvPr/>
        </p:nvPicPr>
        <p:blipFill>
          <a:blip r:embed="rId7"/>
          <a:stretch/>
        </p:blipFill>
        <p:spPr>
          <a:xfrm>
            <a:off x="335520" y="3288240"/>
            <a:ext cx="5519160" cy="2936520"/>
          </a:xfrm>
          <a:prstGeom prst="rect">
            <a:avLst/>
          </a:prstGeom>
          <a:noFill/>
          <a:ln w="0">
            <a:solidFill>
              <a:srgbClr val="000000"/>
            </a:solidFill>
          </a:ln>
        </p:spPr>
      </p:pic>
      <p:pic>
        <p:nvPicPr>
          <p:cNvPr id="1453" name="Grafik 11" descr="The front page of the Data Protection and Security concept of the Nacaps Study. Text on a bluish-green background."/>
          <p:cNvPicPr/>
          <p:nvPr/>
        </p:nvPicPr>
        <p:blipFill>
          <a:blip r:embed="rId8"/>
          <a:stretch/>
        </p:blipFill>
        <p:spPr>
          <a:xfrm>
            <a:off x="5582520" y="1787400"/>
            <a:ext cx="3701880" cy="4519440"/>
          </a:xfrm>
          <a:prstGeom prst="rect">
            <a:avLst/>
          </a:prstGeom>
          <a:noFill/>
          <a:ln w="0">
            <a:solidFill>
              <a:srgbClr val="000000"/>
            </a:solidFill>
          </a:ln>
        </p:spPr>
      </p:pic>
      <p:pic>
        <p:nvPicPr>
          <p:cNvPr id="1460" name="Grafik 5" descr="The table of contents of the 17 page long Data Protection and Security concept of the Nacaps Study. Chapter titles include: Introduction, Definition of Terms, Description of the processing of personal data, Confidentiality agreement, The company data protection officer, IT service personnel, Technical and organizational measures in connection with the processing of data transmitted by contractual partners, Deletion and anonymization. "/>
          <p:cNvPicPr/>
          <p:nvPr/>
        </p:nvPicPr>
        <p:blipFill>
          <a:blip r:embed="rId9"/>
          <a:stretch/>
        </p:blipFill>
        <p:spPr>
          <a:xfrm>
            <a:off x="8508600" y="1484640"/>
            <a:ext cx="3324240" cy="4476960"/>
          </a:xfrm>
          <a:prstGeom prst="rect">
            <a:avLst/>
          </a:prstGeom>
          <a:noFill/>
          <a:ln w="0">
            <a:solidFill>
              <a:srgbClr val="000000"/>
            </a:solidFill>
          </a:ln>
        </p:spPr>
      </p:pic>
      <p:sp>
        <p:nvSpPr>
          <p:cNvPr id="1463" name="Textfeld 20" descr="Image source"/>
          <p:cNvSpPr/>
          <p:nvPr/>
        </p:nvSpPr>
        <p:spPr>
          <a:xfrm>
            <a:off x="5518034" y="6324691"/>
            <a:ext cx="609912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700" b="0" strike="noStrike" spc="-1" dirty="0">
                <a:solidFill>
                  <a:schemeClr val="lt2">
                    <a:lumMod val="75000"/>
                  </a:schemeClr>
                </a:solidFill>
                <a:latin typeface="Arial"/>
                <a:ea typeface="Arial"/>
              </a:rPr>
              <a:t>National Academics Panel Study (</a:t>
            </a:r>
            <a:r>
              <a:rPr lang="en-US" sz="700" b="0" strike="noStrike" spc="-1" dirty="0" err="1">
                <a:solidFill>
                  <a:schemeClr val="lt2">
                    <a:lumMod val="75000"/>
                  </a:schemeClr>
                </a:solidFill>
                <a:latin typeface="Arial"/>
                <a:ea typeface="Arial"/>
              </a:rPr>
              <a:t>Nacaps</a:t>
            </a:r>
            <a:r>
              <a:rPr lang="en-US" sz="700" b="0" strike="noStrike" spc="-1" dirty="0">
                <a:solidFill>
                  <a:schemeClr val="lt2">
                    <a:lumMod val="75000"/>
                  </a:schemeClr>
                </a:solidFill>
                <a:latin typeface="Arial"/>
                <a:ea typeface="Arial"/>
              </a:rPr>
              <a:t>) (n. d.) </a:t>
            </a:r>
            <a:r>
              <a:rPr lang="en-US" sz="700" b="0" strike="noStrike" spc="-1" dirty="0" err="1">
                <a:solidFill>
                  <a:schemeClr val="lt2">
                    <a:lumMod val="75000"/>
                  </a:schemeClr>
                </a:solidFill>
                <a:latin typeface="Arial"/>
                <a:ea typeface="Arial"/>
              </a:rPr>
              <a:t>Datenschutz</a:t>
            </a:r>
            <a:r>
              <a:rPr lang="en-US" sz="700" b="0" strike="noStrike" spc="-1" dirty="0">
                <a:solidFill>
                  <a:schemeClr val="lt2">
                    <a:lumMod val="75000"/>
                  </a:schemeClr>
                </a:solidFill>
                <a:latin typeface="Arial"/>
                <a:ea typeface="Arial"/>
              </a:rPr>
              <a:t> und </a:t>
            </a:r>
            <a:r>
              <a:rPr lang="en-US" sz="700" b="0" strike="noStrike" spc="-1" dirty="0" err="1">
                <a:solidFill>
                  <a:schemeClr val="lt2">
                    <a:lumMod val="75000"/>
                  </a:schemeClr>
                </a:solidFill>
                <a:latin typeface="Arial"/>
                <a:ea typeface="Arial"/>
              </a:rPr>
              <a:t>Sicherheitskonzept</a:t>
            </a:r>
            <a:r>
              <a:rPr lang="en-US" sz="700" b="0" strike="noStrike" spc="-1" dirty="0">
                <a:solidFill>
                  <a:schemeClr val="lt2">
                    <a:lumMod val="75000"/>
                  </a:schemeClr>
                </a:solidFill>
                <a:latin typeface="Arial"/>
                <a:ea typeface="Arial"/>
              </a:rPr>
              <a:t>. Retrieved July 9, 2025 from https://www.nacaps.de/files/downloads/nacaps_informed_consent.pdf</a:t>
            </a:r>
            <a:endParaRPr lang="en-US" sz="700" b="0" strike="noStrike" spc="-1" dirty="0">
              <a:solidFill>
                <a:srgbClr val="000000"/>
              </a:solidFill>
              <a:latin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5"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466"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467"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7C03332-695D-40F3-A807-79AD98CBEEFD}" type="slidenum">
              <a:rPr lang="en-US" sz="1200" b="0" strike="noStrike" spc="-1" smtClean="0">
                <a:solidFill>
                  <a:schemeClr val="lt1">
                    <a:lumMod val="50000"/>
                  </a:schemeClr>
                </a:solidFill>
              </a:rPr>
              <a:t>88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AE8BB064-DC05-437E-81DC-0721F4360F5B}"/>
              </a:ext>
            </a:extLst>
          </p:cNvPr>
          <p:cNvSpPr>
            <a:spLocks noGrp="1"/>
          </p:cNvSpPr>
          <p:nvPr>
            <p:ph type="title"/>
          </p:nvPr>
        </p:nvSpPr>
        <p:spPr>
          <a:xfrm>
            <a:off x="360523" y="89820"/>
            <a:ext cx="3322954" cy="928080"/>
          </a:xfrm>
        </p:spPr>
        <p:txBody>
          <a:bodyPr/>
          <a:lstStyle/>
          <a:p>
            <a:r>
              <a:rPr lang="en-US" sz="2400" dirty="0">
                <a:solidFill>
                  <a:schemeClr val="bg1"/>
                </a:solidFill>
                <a:latin typeface="Arial" panose="020B0604020202020204" pitchFamily="34" charset="0"/>
                <a:cs typeface="Arial" panose="020B0604020202020204" pitchFamily="34" charset="0"/>
              </a:rPr>
              <a:t>Trust in Researcher</a:t>
            </a:r>
          </a:p>
        </p:txBody>
      </p:sp>
      <p:pic>
        <p:nvPicPr>
          <p:cNvPr id="1468"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470" name="Rechteck 10"/>
          <p:cNvSpPr/>
          <p:nvPr/>
        </p:nvSpPr>
        <p:spPr>
          <a:xfrm>
            <a:off x="335520" y="1122840"/>
            <a:ext cx="305532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Data protection</a:t>
            </a:r>
            <a:endParaRPr lang="en-US" sz="2800" b="0" strike="noStrike" spc="-1" dirty="0">
              <a:solidFill>
                <a:srgbClr val="000000"/>
              </a:solidFill>
              <a:latin typeface="Calibri"/>
            </a:endParaRPr>
          </a:p>
        </p:txBody>
      </p:sp>
      <p:sp>
        <p:nvSpPr>
          <p:cNvPr id="1473" name="Textfeld 25"/>
          <p:cNvSpPr/>
          <p:nvPr/>
        </p:nvSpPr>
        <p:spPr>
          <a:xfrm>
            <a:off x="479520" y="1787400"/>
            <a:ext cx="4895280" cy="169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Assure that the survey is </a:t>
            </a:r>
            <a:r>
              <a:rPr lang="en-US" sz="1800" b="1" strike="noStrike" spc="-1" dirty="0">
                <a:solidFill>
                  <a:schemeClr val="dk1"/>
                </a:solidFill>
                <a:latin typeface="Arial"/>
                <a:ea typeface="Arial"/>
              </a:rPr>
              <a:t>compliant with GDPR</a:t>
            </a:r>
            <a:endParaRPr lang="en-US" sz="1800" b="0" strike="noStrike" spc="-1" dirty="0">
              <a:solidFill>
                <a:srgbClr val="000000"/>
              </a:solidFill>
              <a:latin typeface="Calibri"/>
            </a:endParaRPr>
          </a:p>
          <a:p>
            <a:pPr marL="627120" indent="-35388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Information on website with FAQs</a:t>
            </a:r>
            <a:endParaRPr lang="en-US" sz="1800" b="0" strike="noStrike" spc="-1" dirty="0">
              <a:solidFill>
                <a:srgbClr val="000000"/>
              </a:solidFill>
              <a:latin typeface="Calibri"/>
            </a:endParaRPr>
          </a:p>
          <a:p>
            <a:pPr marL="627120" indent="-35388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Data protection and security concept</a:t>
            </a:r>
            <a:endParaRPr lang="en-US" sz="1800" b="0" strike="noStrike" spc="-1" dirty="0">
              <a:solidFill>
                <a:srgbClr val="000000"/>
              </a:solidFill>
              <a:latin typeface="Calibri"/>
            </a:endParaRPr>
          </a:p>
          <a:p>
            <a:pPr marL="627120" indent="-353880" defTabSz="914400">
              <a:lnSpc>
                <a:spcPct val="100000"/>
              </a:lnSpc>
              <a:spcAft>
                <a:spcPts val="601"/>
              </a:spcAft>
              <a:buClr>
                <a:srgbClr val="000000"/>
              </a:buClr>
              <a:buFont typeface="Wingdings" charset="2"/>
              <a:buChar char=""/>
            </a:pPr>
            <a:r>
              <a:rPr lang="en-US" sz="1800" b="0" strike="noStrike" spc="-1" dirty="0">
                <a:solidFill>
                  <a:schemeClr val="dk1"/>
                </a:solidFill>
                <a:latin typeface="Arial"/>
                <a:ea typeface="Arial"/>
              </a:rPr>
              <a:t>Informed consent</a:t>
            </a:r>
            <a:endParaRPr lang="en-US" sz="1800" b="0" strike="noStrike" spc="-1" dirty="0">
              <a:solidFill>
                <a:srgbClr val="000000"/>
              </a:solidFill>
              <a:latin typeface="Calibri"/>
            </a:endParaRPr>
          </a:p>
        </p:txBody>
      </p:sp>
      <p:pic>
        <p:nvPicPr>
          <p:cNvPr id="1471" name="Grafik 22" descr="Screenshot of the index page of the Nacaps survey. Included on the start page is a welcome section including a time estimate, notes on language, devices, compensation, and a thank you. Underneath there is a note on data protection with a pdf link to the data privacy statement and a checkbox for consenting to it. At the bottom of the page there is some contact information collected as well as a note marked in red saying that participating in the survey is only possible if &#10;consent is given to the data privacy statement."/>
          <p:cNvPicPr/>
          <p:nvPr/>
        </p:nvPicPr>
        <p:blipFill>
          <a:blip r:embed="rId6"/>
          <a:srcRect r="9546"/>
          <a:stretch/>
        </p:blipFill>
        <p:spPr>
          <a:xfrm>
            <a:off x="5042520" y="1122840"/>
            <a:ext cx="4580640" cy="5451480"/>
          </a:xfrm>
          <a:prstGeom prst="rect">
            <a:avLst/>
          </a:prstGeom>
          <a:noFill/>
          <a:ln w="0">
            <a:solidFill>
              <a:srgbClr val="000000"/>
            </a:solidFill>
          </a:ln>
        </p:spPr>
      </p:pic>
      <p:sp>
        <p:nvSpPr>
          <p:cNvPr id="11" name="Textfeld 10" descr="Image source">
            <a:extLst>
              <a:ext uri="{FF2B5EF4-FFF2-40B4-BE49-F238E27FC236}">
                <a16:creationId xmlns:a16="http://schemas.microsoft.com/office/drawing/2014/main" id="{F879E095-7C11-4629-AB02-9571708A2CE3}"/>
              </a:ext>
            </a:extLst>
          </p:cNvPr>
          <p:cNvSpPr txBox="1"/>
          <p:nvPr/>
        </p:nvSpPr>
        <p:spPr bwMode="auto">
          <a:xfrm>
            <a:off x="9719724" y="5571103"/>
            <a:ext cx="2186976" cy="1061829"/>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(2024). National Academics Panel Study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 Survey 4. Data collection: 2022. Hanover: FDZ-DZHW. https://doi.org/10.21249/DZHW:nac2018:2.0.0. Questionnaire "</a:t>
            </a:r>
            <a:r>
              <a:rPr lang="en-US" sz="700" dirty="0" err="1">
                <a:solidFill>
                  <a:schemeClr val="bg1">
                    <a:lumMod val="75000"/>
                  </a:schemeClr>
                </a:solidFill>
                <a:latin typeface="Arial" panose="020B0604020202020204" pitchFamily="34" charset="0"/>
                <a:cs typeface="Arial" panose="020B0604020202020204" pitchFamily="34" charset="0"/>
              </a:rPr>
              <a:t>Nacaps</a:t>
            </a:r>
            <a:r>
              <a:rPr lang="en-US" sz="700" dirty="0">
                <a:solidFill>
                  <a:schemeClr val="bg1">
                    <a:lumMod val="75000"/>
                  </a:schemeClr>
                </a:solidFill>
                <a:latin typeface="Arial" panose="020B0604020202020204" pitchFamily="34" charset="0"/>
                <a:cs typeface="Arial" panose="020B0604020202020204" pitchFamily="34" charset="0"/>
              </a:rPr>
              <a:t> 2018. Variable Questionnaire for National Academics Panel Study 2018 (4th wave - doctoral candidates) (English) ". Index page.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 name="Rechteck: abgerundete Ecken 28">
            <a:extLst>
              <a:ext uri="{C183D7F6-B498-43B3-948B-1728B52AA6E4}">
                <adec:decorative xmlns:adec="http://schemas.microsoft.com/office/drawing/2017/decorative" val="1"/>
              </a:ext>
            </a:extLst>
          </p:cNvPr>
          <p:cNvSpPr/>
          <p:nvPr/>
        </p:nvSpPr>
        <p:spPr>
          <a:xfrm>
            <a:off x="6096240" y="2205000"/>
            <a:ext cx="2590560" cy="969480"/>
          </a:xfrm>
          <a:prstGeom prst="roundRect">
            <a:avLst>
              <a:gd name="adj" fmla="val 16667"/>
            </a:avLst>
          </a:prstGeom>
          <a:solidFill>
            <a:schemeClr val="accent2">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475" name="Rechteck: abgerundete Ecken 27">
            <a:extLst>
              <a:ext uri="{C183D7F6-B498-43B3-948B-1728B52AA6E4}">
                <adec:decorative xmlns:adec="http://schemas.microsoft.com/office/drawing/2017/decorative" val="1"/>
              </a:ext>
            </a:extLst>
          </p:cNvPr>
          <p:cNvSpPr/>
          <p:nvPr/>
        </p:nvSpPr>
        <p:spPr>
          <a:xfrm>
            <a:off x="3215880" y="2205000"/>
            <a:ext cx="2590560" cy="969480"/>
          </a:xfrm>
          <a:prstGeom prst="roundRect">
            <a:avLst>
              <a:gd name="adj" fmla="val 16667"/>
            </a:avLst>
          </a:prstGeom>
          <a:solidFill>
            <a:schemeClr val="accent4">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476" name="Rechteck: abgerundete Ecken 14">
            <a:extLst>
              <a:ext uri="{C183D7F6-B498-43B3-948B-1728B52AA6E4}">
                <adec:decorative xmlns:adec="http://schemas.microsoft.com/office/drawing/2017/decorative" val="1"/>
              </a:ext>
            </a:extLst>
          </p:cNvPr>
          <p:cNvSpPr/>
          <p:nvPr/>
        </p:nvSpPr>
        <p:spPr>
          <a:xfrm>
            <a:off x="335520" y="2170080"/>
            <a:ext cx="2590560" cy="969480"/>
          </a:xfrm>
          <a:prstGeom prst="roundRect">
            <a:avLst>
              <a:gd name="adj" fmla="val 16667"/>
            </a:avLst>
          </a:prstGeom>
          <a:solidFill>
            <a:schemeClr val="accent5">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pic>
        <p:nvPicPr>
          <p:cNvPr id="1477"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478"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479"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8D1C820A-ECF5-49DF-AB0C-29EA32B6D78C}" type="slidenum">
              <a:rPr lang="en-US" sz="1200" b="0" strike="noStrike" spc="-1" smtClean="0">
                <a:solidFill>
                  <a:schemeClr val="lt1">
                    <a:lumMod val="50000"/>
                  </a:schemeClr>
                </a:solidFill>
              </a:rPr>
              <a:t>89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EB041931-8231-46FD-AE6E-7F5EBE965C8D}"/>
              </a:ext>
            </a:extLst>
          </p:cNvPr>
          <p:cNvSpPr>
            <a:spLocks noGrp="1"/>
          </p:cNvSpPr>
          <p:nvPr>
            <p:ph type="title"/>
          </p:nvPr>
        </p:nvSpPr>
        <p:spPr>
          <a:xfrm>
            <a:off x="263520" y="159840"/>
            <a:ext cx="5932590" cy="705485"/>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480"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482" name="Textfeld 24"/>
          <p:cNvSpPr/>
          <p:nvPr/>
        </p:nvSpPr>
        <p:spPr>
          <a:xfrm>
            <a:off x="263520" y="1052640"/>
            <a:ext cx="902088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Factors influencing motivation</a:t>
            </a:r>
            <a:endParaRPr lang="en-US" sz="2800" b="0" strike="noStrike" spc="-1" dirty="0">
              <a:solidFill>
                <a:srgbClr val="000000"/>
              </a:solidFill>
              <a:latin typeface="Calibri"/>
            </a:endParaRPr>
          </a:p>
        </p:txBody>
      </p:sp>
      <p:sp>
        <p:nvSpPr>
          <p:cNvPr id="1483" name="Textfeld 10">
            <a:extLst>
              <a:ext uri="{C183D7F6-B498-43B3-948B-1728B52AA6E4}">
                <adec:decorative xmlns:adec="http://schemas.microsoft.com/office/drawing/2017/decorative" val="1"/>
              </a:ext>
            </a:extLst>
          </p:cNvPr>
          <p:cNvSpPr/>
          <p:nvPr/>
        </p:nvSpPr>
        <p:spPr>
          <a:xfrm>
            <a:off x="335520" y="3363840"/>
            <a:ext cx="2601000" cy="293781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0" strike="noStrike" spc="-1" dirty="0">
                <a:solidFill>
                  <a:schemeClr val="dk1"/>
                </a:solidFill>
                <a:latin typeface="Arial"/>
                <a:ea typeface="Arial"/>
              </a:rPr>
              <a:t>Participants are more motivated if they feel the survey is </a:t>
            </a:r>
            <a:r>
              <a:rPr lang="en-US" sz="1800" b="1" strike="noStrike" spc="-1" dirty="0">
                <a:solidFill>
                  <a:schemeClr val="dk1"/>
                </a:solidFill>
                <a:latin typeface="Arial"/>
                <a:ea typeface="Arial"/>
              </a:rPr>
              <a:t>relevant to their lives or interests</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a:p>
            <a:pPr defTabSz="914400">
              <a:lnSpc>
                <a:spcPct val="100000"/>
              </a:lnSpc>
              <a:spcAft>
                <a:spcPts val="601"/>
              </a:spcAft>
            </a:pPr>
            <a:r>
              <a:rPr lang="en-US" sz="1800" b="0" strike="noStrike" spc="-1" dirty="0">
                <a:solidFill>
                  <a:schemeClr val="dk1"/>
                </a:solidFill>
                <a:latin typeface="Arial"/>
                <a:ea typeface="Arial"/>
              </a:rPr>
              <a:t>Respondents are more motivated when they feel that their </a:t>
            </a:r>
            <a:r>
              <a:rPr lang="en-US" sz="1800" b="0" strike="noStrike" spc="-1" dirty="0" err="1">
                <a:solidFill>
                  <a:schemeClr val="dk1"/>
                </a:solidFill>
                <a:latin typeface="Arial"/>
                <a:ea typeface="Arial"/>
              </a:rPr>
              <a:t>experien-ces</a:t>
            </a:r>
            <a:r>
              <a:rPr lang="en-US" sz="1800" b="0" strike="noStrike" spc="-1" dirty="0">
                <a:solidFill>
                  <a:schemeClr val="dk1"/>
                </a:solidFill>
                <a:latin typeface="Arial"/>
                <a:ea typeface="Arial"/>
              </a:rPr>
              <a:t> make an </a:t>
            </a:r>
            <a:r>
              <a:rPr lang="en-US" sz="1800" b="1" strike="noStrike" spc="-1" dirty="0">
                <a:solidFill>
                  <a:schemeClr val="dk1"/>
                </a:solidFill>
                <a:latin typeface="Arial"/>
                <a:ea typeface="Arial"/>
              </a:rPr>
              <a:t>important contribution</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p:txBody>
      </p:sp>
      <p:sp>
        <p:nvSpPr>
          <p:cNvPr id="1484" name="Textfeld 12">
            <a:extLst>
              <a:ext uri="{C183D7F6-B498-43B3-948B-1728B52AA6E4}">
                <adec:decorative xmlns:adec="http://schemas.microsoft.com/office/drawing/2017/decorative" val="1"/>
              </a:ext>
            </a:extLst>
          </p:cNvPr>
          <p:cNvSpPr/>
          <p:nvPr/>
        </p:nvSpPr>
        <p:spPr>
          <a:xfrm>
            <a:off x="3205440" y="3339360"/>
            <a:ext cx="238500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A high </a:t>
            </a:r>
            <a:r>
              <a:rPr lang="en-US" sz="1800" b="1" strike="noStrike" spc="-1" dirty="0">
                <a:solidFill>
                  <a:schemeClr val="dk1"/>
                </a:solidFill>
                <a:latin typeface="Arial"/>
                <a:ea typeface="Arial"/>
              </a:rPr>
              <a:t>response burden </a:t>
            </a:r>
            <a:r>
              <a:rPr lang="en-US" sz="1800" b="0" strike="noStrike" spc="-1" dirty="0">
                <a:solidFill>
                  <a:schemeClr val="dk1"/>
                </a:solidFill>
                <a:latin typeface="Arial"/>
                <a:ea typeface="Arial"/>
              </a:rPr>
              <a:t>may reduce motivation</a:t>
            </a:r>
            <a:endParaRPr lang="en-US" sz="1800" b="0" strike="noStrike" spc="-1" dirty="0">
              <a:solidFill>
                <a:srgbClr val="000000"/>
              </a:solidFill>
              <a:latin typeface="Calibri"/>
            </a:endParaRPr>
          </a:p>
        </p:txBody>
      </p:sp>
      <p:sp>
        <p:nvSpPr>
          <p:cNvPr id="1485" name="Textfeld 13">
            <a:extLst>
              <a:ext uri="{C183D7F6-B498-43B3-948B-1728B52AA6E4}">
                <adec:decorative xmlns:adec="http://schemas.microsoft.com/office/drawing/2017/decorative" val="1"/>
              </a:ext>
            </a:extLst>
          </p:cNvPr>
          <p:cNvSpPr/>
          <p:nvPr/>
        </p:nvSpPr>
        <p:spPr>
          <a:xfrm>
            <a:off x="6145200" y="3380760"/>
            <a:ext cx="239760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chemeClr val="dk1"/>
                </a:solidFill>
                <a:latin typeface="Arial"/>
                <a:ea typeface="Arial"/>
              </a:rPr>
              <a:t>Trust </a:t>
            </a:r>
            <a:r>
              <a:rPr lang="en-US" sz="1800" b="0" strike="noStrike" spc="-1" dirty="0">
                <a:solidFill>
                  <a:schemeClr val="dk1"/>
                </a:solidFill>
                <a:latin typeface="Arial"/>
                <a:ea typeface="Arial"/>
              </a:rPr>
              <a:t>in the </a:t>
            </a:r>
            <a:r>
              <a:rPr lang="en-US" sz="1800" b="0" strike="noStrike" spc="-1" dirty="0" err="1">
                <a:solidFill>
                  <a:schemeClr val="dk1"/>
                </a:solidFill>
                <a:latin typeface="Arial"/>
                <a:ea typeface="Arial"/>
              </a:rPr>
              <a:t>organi-zation</a:t>
            </a:r>
            <a:r>
              <a:rPr lang="en-US" sz="1800" b="0" strike="noStrike" spc="-1" dirty="0">
                <a:solidFill>
                  <a:schemeClr val="dk1"/>
                </a:solidFill>
                <a:latin typeface="Arial"/>
                <a:ea typeface="Arial"/>
              </a:rPr>
              <a:t> conducting the survey and </a:t>
            </a:r>
            <a:r>
              <a:rPr lang="en-US" sz="1800" b="1" strike="noStrike" spc="-1" dirty="0">
                <a:solidFill>
                  <a:schemeClr val="dk1"/>
                </a:solidFill>
                <a:latin typeface="Arial"/>
                <a:ea typeface="Arial"/>
              </a:rPr>
              <a:t>assurances of confidentiality </a:t>
            </a:r>
            <a:r>
              <a:rPr lang="en-US" sz="1800" b="0" strike="noStrike" spc="-1" dirty="0">
                <a:solidFill>
                  <a:schemeClr val="dk1"/>
                </a:solidFill>
                <a:latin typeface="Arial"/>
                <a:ea typeface="Arial"/>
              </a:rPr>
              <a:t>can boost participation</a:t>
            </a:r>
            <a:endParaRPr lang="en-US" sz="1800" b="0" strike="noStrike" spc="-1" dirty="0">
              <a:solidFill>
                <a:srgbClr val="000000"/>
              </a:solidFill>
              <a:latin typeface="Calibri"/>
            </a:endParaRPr>
          </a:p>
        </p:txBody>
      </p:sp>
      <p:sp>
        <p:nvSpPr>
          <p:cNvPr id="1486" name="Textfeld 17">
            <a:extLst>
              <a:ext uri="{C183D7F6-B498-43B3-948B-1728B52AA6E4}">
                <adec:decorative xmlns:adec="http://schemas.microsoft.com/office/drawing/2017/decorative" val="1"/>
              </a:ext>
            </a:extLst>
          </p:cNvPr>
          <p:cNvSpPr/>
          <p:nvPr/>
        </p:nvSpPr>
        <p:spPr>
          <a:xfrm>
            <a:off x="1127520" y="2349000"/>
            <a:ext cx="17989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Perceived relevance</a:t>
            </a:r>
            <a:endParaRPr lang="en-US" sz="1800" b="0" strike="noStrike" spc="-1" dirty="0">
              <a:solidFill>
                <a:srgbClr val="000000"/>
              </a:solidFill>
              <a:latin typeface="Calibri"/>
            </a:endParaRPr>
          </a:p>
        </p:txBody>
      </p:sp>
      <p:sp>
        <p:nvSpPr>
          <p:cNvPr id="1487" name="Textfeld 18">
            <a:extLst>
              <a:ext uri="{C183D7F6-B498-43B3-948B-1728B52AA6E4}">
                <adec:decorative xmlns:adec="http://schemas.microsoft.com/office/drawing/2017/decorative" val="1"/>
              </a:ext>
            </a:extLst>
          </p:cNvPr>
          <p:cNvSpPr/>
          <p:nvPr/>
        </p:nvSpPr>
        <p:spPr>
          <a:xfrm>
            <a:off x="4007880" y="2349000"/>
            <a:ext cx="19486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Ease of participation</a:t>
            </a:r>
            <a:endParaRPr lang="en-US" sz="1800" b="0" strike="noStrike" spc="-1" dirty="0">
              <a:solidFill>
                <a:srgbClr val="000000"/>
              </a:solidFill>
              <a:latin typeface="Calibri"/>
            </a:endParaRPr>
          </a:p>
        </p:txBody>
      </p:sp>
      <p:sp>
        <p:nvSpPr>
          <p:cNvPr id="1488" name="Textfeld 19">
            <a:extLst>
              <a:ext uri="{C183D7F6-B498-43B3-948B-1728B52AA6E4}">
                <adec:decorative xmlns:adec="http://schemas.microsoft.com/office/drawing/2017/decorative" val="1"/>
              </a:ext>
            </a:extLst>
          </p:cNvPr>
          <p:cNvSpPr/>
          <p:nvPr/>
        </p:nvSpPr>
        <p:spPr>
          <a:xfrm>
            <a:off x="6888240" y="2364480"/>
            <a:ext cx="18734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Trust in researcher</a:t>
            </a:r>
            <a:endParaRPr lang="en-US" sz="1800" b="0" strike="noStrike" spc="-1" dirty="0">
              <a:solidFill>
                <a:srgbClr val="000000"/>
              </a:solidFill>
              <a:latin typeface="Calibri"/>
            </a:endParaRPr>
          </a:p>
        </p:txBody>
      </p:sp>
      <p:sp>
        <p:nvSpPr>
          <p:cNvPr id="1492" name="Rechteck: abgerundete Ecken 16">
            <a:extLst>
              <a:ext uri="{C183D7F6-B498-43B3-948B-1728B52AA6E4}">
                <adec:decorative xmlns:adec="http://schemas.microsoft.com/office/drawing/2017/decorative" val="1"/>
              </a:ext>
            </a:extLst>
          </p:cNvPr>
          <p:cNvSpPr/>
          <p:nvPr/>
        </p:nvSpPr>
        <p:spPr>
          <a:xfrm>
            <a:off x="325080" y="3363840"/>
            <a:ext cx="2601000" cy="3015000"/>
          </a:xfrm>
          <a:prstGeom prst="roundRect">
            <a:avLst>
              <a:gd name="adj" fmla="val 7208"/>
            </a:avLst>
          </a:prstGeom>
          <a:noFill/>
          <a:ln w="9525">
            <a:solidFill>
              <a:srgbClr val="5B9BD5"/>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5"/>
              </a:solidFill>
              <a:latin typeface="Calibri"/>
              <a:ea typeface="Arial"/>
            </a:endParaRPr>
          </a:p>
        </p:txBody>
      </p:sp>
      <p:sp>
        <p:nvSpPr>
          <p:cNvPr id="1493" name="Rechteck: abgerundete Ecken 30">
            <a:extLst>
              <a:ext uri="{C183D7F6-B498-43B3-948B-1728B52AA6E4}">
                <adec:decorative xmlns:adec="http://schemas.microsoft.com/office/drawing/2017/decorative" val="1"/>
              </a:ext>
            </a:extLst>
          </p:cNvPr>
          <p:cNvSpPr/>
          <p:nvPr/>
        </p:nvSpPr>
        <p:spPr>
          <a:xfrm>
            <a:off x="3205440" y="3364920"/>
            <a:ext cx="2601000" cy="3015000"/>
          </a:xfrm>
          <a:prstGeom prst="roundRect">
            <a:avLst>
              <a:gd name="adj" fmla="val 7208"/>
            </a:avLst>
          </a:prstGeom>
          <a:noFill/>
          <a:ln w="9525">
            <a:solidFill>
              <a:srgbClr val="FFC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4"/>
              </a:solidFill>
              <a:latin typeface="Calibri"/>
              <a:ea typeface="Arial"/>
            </a:endParaRPr>
          </a:p>
        </p:txBody>
      </p:sp>
      <p:sp>
        <p:nvSpPr>
          <p:cNvPr id="1494" name="Rechteck: abgerundete Ecken 31">
            <a:extLst>
              <a:ext uri="{C183D7F6-B498-43B3-948B-1728B52AA6E4}">
                <adec:decorative xmlns:adec="http://schemas.microsoft.com/office/drawing/2017/decorative" val="1"/>
              </a:ext>
            </a:extLst>
          </p:cNvPr>
          <p:cNvSpPr/>
          <p:nvPr/>
        </p:nvSpPr>
        <p:spPr>
          <a:xfrm>
            <a:off x="6085800" y="3357000"/>
            <a:ext cx="2601000" cy="3015000"/>
          </a:xfrm>
          <a:prstGeom prst="roundRect">
            <a:avLst>
              <a:gd name="adj" fmla="val 7208"/>
            </a:avLst>
          </a:prstGeom>
          <a:noFill/>
          <a:ln w="9525">
            <a:solidFill>
              <a:srgbClr val="ED7D31"/>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2"/>
              </a:solidFill>
              <a:latin typeface="Calibri"/>
              <a:ea typeface="Arial"/>
            </a:endParaRPr>
          </a:p>
        </p:txBody>
      </p:sp>
      <p:sp>
        <p:nvSpPr>
          <p:cNvPr id="1495" name="Rechteck: abgerundete Ecken 23">
            <a:extLst>
              <a:ext uri="{C183D7F6-B498-43B3-948B-1728B52AA6E4}">
                <adec:decorative xmlns:adec="http://schemas.microsoft.com/office/drawing/2017/decorative" val="1"/>
              </a:ext>
            </a:extLst>
          </p:cNvPr>
          <p:cNvSpPr/>
          <p:nvPr/>
        </p:nvSpPr>
        <p:spPr>
          <a:xfrm>
            <a:off x="8974080" y="2205000"/>
            <a:ext cx="2590560" cy="969480"/>
          </a:xfrm>
          <a:prstGeom prst="roundRect">
            <a:avLst>
              <a:gd name="adj" fmla="val 16667"/>
            </a:avLst>
          </a:prstGeom>
          <a:solidFill>
            <a:schemeClr val="accent6">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a typeface="Arial"/>
            </a:endParaRPr>
          </a:p>
        </p:txBody>
      </p:sp>
      <p:sp>
        <p:nvSpPr>
          <p:cNvPr id="1497" name="Textfeld 29"/>
          <p:cNvSpPr/>
          <p:nvPr/>
        </p:nvSpPr>
        <p:spPr>
          <a:xfrm>
            <a:off x="9878760" y="2502720"/>
            <a:ext cx="18734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Incentives</a:t>
            </a:r>
            <a:endParaRPr lang="en-US" sz="1800" b="0" strike="noStrike" spc="-1" dirty="0">
              <a:solidFill>
                <a:srgbClr val="000000"/>
              </a:solidFill>
              <a:latin typeface="Calibri"/>
            </a:endParaRPr>
          </a:p>
        </p:txBody>
      </p:sp>
      <p:sp>
        <p:nvSpPr>
          <p:cNvPr id="1496" name="Textfeld 26"/>
          <p:cNvSpPr/>
          <p:nvPr/>
        </p:nvSpPr>
        <p:spPr>
          <a:xfrm>
            <a:off x="9023040" y="3380760"/>
            <a:ext cx="239760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Individuals are more likely to participate in the survey when participation has a perceived </a:t>
            </a:r>
            <a:r>
              <a:rPr lang="en-US" sz="1800" b="1" strike="noStrike" spc="-1" dirty="0">
                <a:solidFill>
                  <a:schemeClr val="dk1"/>
                </a:solidFill>
                <a:latin typeface="Arial"/>
                <a:ea typeface="Arial"/>
              </a:rPr>
              <a:t>benefit </a:t>
            </a:r>
            <a:r>
              <a:rPr lang="en-US" sz="1800" b="0" strike="noStrike" spc="-1" dirty="0">
                <a:solidFill>
                  <a:schemeClr val="dk1"/>
                </a:solidFill>
                <a:latin typeface="Arial"/>
                <a:ea typeface="Arial"/>
              </a:rPr>
              <a:t>for them.</a:t>
            </a:r>
            <a:endParaRPr lang="en-US" sz="1800" b="0" strike="noStrike" spc="-1" dirty="0">
              <a:solidFill>
                <a:srgbClr val="000000"/>
              </a:solidFill>
              <a:latin typeface="Calibri"/>
            </a:endParaRPr>
          </a:p>
        </p:txBody>
      </p:sp>
      <p:sp>
        <p:nvSpPr>
          <p:cNvPr id="1499" name="Rechteck: abgerundete Ecken 33">
            <a:extLst>
              <a:ext uri="{C183D7F6-B498-43B3-948B-1728B52AA6E4}">
                <adec:decorative xmlns:adec="http://schemas.microsoft.com/office/drawing/2017/decorative" val="1"/>
              </a:ext>
            </a:extLst>
          </p:cNvPr>
          <p:cNvSpPr/>
          <p:nvPr/>
        </p:nvSpPr>
        <p:spPr>
          <a:xfrm>
            <a:off x="8963280" y="3357000"/>
            <a:ext cx="2601000" cy="3015000"/>
          </a:xfrm>
          <a:prstGeom prst="roundRect">
            <a:avLst>
              <a:gd name="adj" fmla="val 7208"/>
            </a:avLst>
          </a:prstGeom>
          <a:noFill/>
          <a:ln w="9525">
            <a:solidFill>
              <a:srgbClr val="70AD47"/>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accent6"/>
              </a:solidFill>
              <a:latin typeface="Calibri"/>
              <a:ea typeface="Arial"/>
            </a:endParaRPr>
          </a:p>
        </p:txBody>
      </p:sp>
      <p:sp>
        <p:nvSpPr>
          <p:cNvPr id="28" name="Ellipse 21">
            <a:extLst>
              <a:ext uri="{FF2B5EF4-FFF2-40B4-BE49-F238E27FC236}">
                <a16:creationId xmlns:a16="http://schemas.microsoft.com/office/drawing/2014/main" id="{2CD171E6-F5FC-45AB-9AA9-EAF6E6FA2734}"/>
              </a:ext>
              <a:ext uri="{C183D7F6-B498-43B3-948B-1728B52AA6E4}">
                <adec:decorative xmlns:adec="http://schemas.microsoft.com/office/drawing/2017/decorative" val="1"/>
              </a:ext>
            </a:extLst>
          </p:cNvPr>
          <p:cNvSpPr/>
          <p:nvPr/>
        </p:nvSpPr>
        <p:spPr>
          <a:xfrm>
            <a:off x="411120" y="2273040"/>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pic>
        <p:nvPicPr>
          <p:cNvPr id="29" name="Grafik 28">
            <a:extLst>
              <a:ext uri="{FF2B5EF4-FFF2-40B4-BE49-F238E27FC236}">
                <a16:creationId xmlns:a16="http://schemas.microsoft.com/office/drawing/2014/main" id="{C7D408F1-F318-4D83-8725-7D8C7AE2FDF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431" y="2299543"/>
            <a:ext cx="703217" cy="703217"/>
          </a:xfrm>
          <a:prstGeom prst="rect">
            <a:avLst/>
          </a:prstGeom>
        </p:spPr>
      </p:pic>
      <p:sp>
        <p:nvSpPr>
          <p:cNvPr id="30" name="Ellipse 21">
            <a:extLst>
              <a:ext uri="{FF2B5EF4-FFF2-40B4-BE49-F238E27FC236}">
                <a16:creationId xmlns:a16="http://schemas.microsoft.com/office/drawing/2014/main" id="{19351164-4D0C-4307-9FF6-8819CDF895D5}"/>
              </a:ext>
              <a:ext uri="{C183D7F6-B498-43B3-948B-1728B52AA6E4}">
                <adec:decorative xmlns:adec="http://schemas.microsoft.com/office/drawing/2017/decorative" val="1"/>
              </a:ext>
            </a:extLst>
          </p:cNvPr>
          <p:cNvSpPr/>
          <p:nvPr/>
        </p:nvSpPr>
        <p:spPr>
          <a:xfrm>
            <a:off x="3303184" y="2273040"/>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pic>
        <p:nvPicPr>
          <p:cNvPr id="31" name="Grafik 30">
            <a:extLst>
              <a:ext uri="{FF2B5EF4-FFF2-40B4-BE49-F238E27FC236}">
                <a16:creationId xmlns:a16="http://schemas.microsoft.com/office/drawing/2014/main" id="{0201833D-DBC7-4BC3-815C-F626382D283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7364" y="2295435"/>
            <a:ext cx="656336" cy="656336"/>
          </a:xfrm>
          <a:prstGeom prst="rect">
            <a:avLst/>
          </a:prstGeom>
        </p:spPr>
      </p:pic>
      <p:sp>
        <p:nvSpPr>
          <p:cNvPr id="32" name="Ellipse 21">
            <a:extLst>
              <a:ext uri="{FF2B5EF4-FFF2-40B4-BE49-F238E27FC236}">
                <a16:creationId xmlns:a16="http://schemas.microsoft.com/office/drawing/2014/main" id="{2FB3C467-91A4-4BD4-B3CA-163B7D2B230E}"/>
              </a:ext>
              <a:ext uri="{C183D7F6-B498-43B3-948B-1728B52AA6E4}">
                <adec:decorative xmlns:adec="http://schemas.microsoft.com/office/drawing/2017/decorative" val="1"/>
              </a:ext>
            </a:extLst>
          </p:cNvPr>
          <p:cNvSpPr/>
          <p:nvPr/>
        </p:nvSpPr>
        <p:spPr>
          <a:xfrm>
            <a:off x="6173982" y="2273040"/>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pic>
        <p:nvPicPr>
          <p:cNvPr id="33" name="Grafik 32">
            <a:extLst>
              <a:ext uri="{FF2B5EF4-FFF2-40B4-BE49-F238E27FC236}">
                <a16:creationId xmlns:a16="http://schemas.microsoft.com/office/drawing/2014/main" id="{62DEF7E1-E360-48C6-BDBD-22677E71B4D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6360" y="2358540"/>
            <a:ext cx="638280" cy="638280"/>
          </a:xfrm>
          <a:prstGeom prst="rect">
            <a:avLst/>
          </a:prstGeom>
        </p:spPr>
      </p:pic>
      <p:sp>
        <p:nvSpPr>
          <p:cNvPr id="34" name="Ellipse 21">
            <a:extLst>
              <a:ext uri="{FF2B5EF4-FFF2-40B4-BE49-F238E27FC236}">
                <a16:creationId xmlns:a16="http://schemas.microsoft.com/office/drawing/2014/main" id="{F3A91651-50E2-47AF-842D-8919BBA7617D}"/>
              </a:ext>
              <a:ext uri="{C183D7F6-B498-43B3-948B-1728B52AA6E4}">
                <adec:decorative xmlns:adec="http://schemas.microsoft.com/office/drawing/2017/decorative" val="1"/>
              </a:ext>
            </a:extLst>
          </p:cNvPr>
          <p:cNvSpPr/>
          <p:nvPr/>
        </p:nvSpPr>
        <p:spPr>
          <a:xfrm>
            <a:off x="9058955" y="2297846"/>
            <a:ext cx="717840" cy="717840"/>
          </a:xfrm>
          <a:prstGeom prst="ellipse">
            <a:avLst/>
          </a:prstGeom>
          <a:solidFill>
            <a:schemeClr val="bg1"/>
          </a:solid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a:lnSpc>
                <a:spcPct val="100000"/>
              </a:lnSpc>
            </a:pPr>
            <a:endParaRPr lang="en-US" sz="1800" b="0" strike="noStrike" spc="-1" dirty="0">
              <a:solidFill>
                <a:srgbClr val="000000"/>
              </a:solidFill>
              <a:latin typeface="Calibri"/>
              <a:ea typeface="Arial"/>
            </a:endParaRPr>
          </a:p>
        </p:txBody>
      </p:sp>
      <p:pic>
        <p:nvPicPr>
          <p:cNvPr id="3" name="Grafik 2">
            <a:extLst>
              <a:ext uri="{FF2B5EF4-FFF2-40B4-BE49-F238E27FC236}">
                <a16:creationId xmlns:a16="http://schemas.microsoft.com/office/drawing/2014/main" id="{CB0F95AE-9BB6-46B0-9F42-3A2AE2C23686}"/>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26828" y="2326205"/>
            <a:ext cx="588240" cy="588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k 5">
            <a:extLst>
              <a:ext uri="{C183D7F6-B498-43B3-948B-1728B52AA6E4}">
                <adec:decorative xmlns:adec="http://schemas.microsoft.com/office/drawing/2017/decorative" val="1"/>
              </a:ext>
            </a:extLst>
          </p:cNvPr>
          <p:cNvPicPr/>
          <p:nvPr/>
        </p:nvPicPr>
        <p:blipFill>
          <a:blip r:embed="rId3"/>
          <a:srcRect l="12300"/>
          <a:stretch/>
        </p:blipFill>
        <p:spPr>
          <a:xfrm>
            <a:off x="-13680" y="-2440"/>
            <a:ext cx="12292200" cy="6906600"/>
          </a:xfrm>
          <a:prstGeom prst="rect">
            <a:avLst/>
          </a:prstGeom>
          <a:noFill/>
          <a:ln w="0">
            <a:noFill/>
          </a:ln>
        </p:spPr>
      </p:pic>
      <p:sp>
        <p:nvSpPr>
          <p:cNvPr id="5" name="Foliennummernplatzhalter 3">
            <a:extLst>
              <a:ext uri="{FF2B5EF4-FFF2-40B4-BE49-F238E27FC236}">
                <a16:creationId xmlns:a16="http://schemas.microsoft.com/office/drawing/2014/main" id="{84831386-0ED7-4080-9D27-012A7CE8E658}"/>
              </a:ext>
            </a:extLst>
          </p:cNvPr>
          <p:cNvSpPr txBox="1">
            <a:spLocks/>
          </p:cNvSpPr>
          <p:nvPr/>
        </p:nvSpPr>
        <p:spPr bwMode="auto">
          <a:xfrm>
            <a:off x="9331840" y="6356520"/>
            <a:ext cx="2741760" cy="3636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1200">
                <a:solidFill>
                  <a:schemeClr val="bg1">
                    <a:lumMod val="50000"/>
                  </a:schemeClr>
                </a:solidFill>
                <a:latin typeface="Arial" panose="020B0604020202020204" pitchFamily="34" charset="0"/>
                <a:cs typeface="Arial" panose="020B0604020202020204" pitchFamily="34" charset="0"/>
              </a:rPr>
              <a:t>8</a:t>
            </a:r>
          </a:p>
        </p:txBody>
      </p:sp>
      <p:sp>
        <p:nvSpPr>
          <p:cNvPr id="2" name="Titel 1">
            <a:extLst>
              <a:ext uri="{FF2B5EF4-FFF2-40B4-BE49-F238E27FC236}">
                <a16:creationId xmlns:a16="http://schemas.microsoft.com/office/drawing/2014/main" id="{C2F12D2D-8B70-456F-8772-9E0E20C8DF2C}"/>
              </a:ext>
            </a:extLst>
          </p:cNvPr>
          <p:cNvSpPr>
            <a:spLocks noGrp="1"/>
          </p:cNvSpPr>
          <p:nvPr>
            <p:ph type="title"/>
          </p:nvPr>
        </p:nvSpPr>
        <p:spPr>
          <a:xfrm>
            <a:off x="4660840" y="2766960"/>
            <a:ext cx="2870320" cy="1324080"/>
          </a:xfrm>
        </p:spPr>
        <p:txBody>
          <a:bodyPr/>
          <a:lstStyle/>
          <a:p>
            <a:pPr algn="ctr"/>
            <a:r>
              <a:rPr lang="en-US" sz="2800" b="1">
                <a:solidFill>
                  <a:schemeClr val="bg1"/>
                </a:solidFill>
                <a:latin typeface="Arial" panose="020B0604020202020204" pitchFamily="34" charset="0"/>
                <a:cs typeface="Arial" panose="020B0604020202020204" pitchFamily="34" charset="0"/>
              </a:rPr>
              <a:t>Introduction to Web Surveys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50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2" name="Titel 1">
            <a:extLst>
              <a:ext uri="{FF2B5EF4-FFF2-40B4-BE49-F238E27FC236}">
                <a16:creationId xmlns:a16="http://schemas.microsoft.com/office/drawing/2014/main" id="{3983D39D-E89E-4AE5-BB3C-42CBEDECAE8E}"/>
              </a:ext>
            </a:extLst>
          </p:cNvPr>
          <p:cNvSpPr>
            <a:spLocks noGrp="1"/>
          </p:cNvSpPr>
          <p:nvPr>
            <p:ph type="title"/>
          </p:nvPr>
        </p:nvSpPr>
        <p:spPr>
          <a:xfrm>
            <a:off x="302400" y="87471"/>
            <a:ext cx="10514160" cy="746105"/>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sp>
        <p:nvSpPr>
          <p:cNvPr id="150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004FCA03-BA55-4241-8313-E6FDDE74E8D1}" type="slidenum">
              <a:rPr lang="en-US" sz="1200" b="0" strike="noStrike" spc="-1" smtClean="0">
                <a:solidFill>
                  <a:schemeClr val="lt1">
                    <a:lumMod val="50000"/>
                  </a:schemeClr>
                </a:solidFill>
              </a:rPr>
              <a:t>90</a:t>
            </a:fld>
            <a:endParaRPr lang="en-US" sz="1200" b="0" strike="noStrike" spc="-1" dirty="0">
              <a:solidFill>
                <a:srgbClr val="000000"/>
              </a:solidFill>
              <a:latin typeface="Calibri"/>
            </a:endParaRPr>
          </a:p>
        </p:txBody>
      </p:sp>
      <p:sp>
        <p:nvSpPr>
          <p:cNvPr id="1508" name="Rechteck 10"/>
          <p:cNvSpPr/>
          <p:nvPr/>
        </p:nvSpPr>
        <p:spPr>
          <a:xfrm>
            <a:off x="487800" y="1275120"/>
            <a:ext cx="101433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Incentives</a:t>
            </a:r>
            <a:endParaRPr lang="en-US" sz="2800" b="0" strike="noStrike" spc="-1" dirty="0">
              <a:solidFill>
                <a:srgbClr val="000000"/>
              </a:solidFill>
              <a:latin typeface="Calibri"/>
            </a:endParaRPr>
          </a:p>
        </p:txBody>
      </p:sp>
      <p:sp>
        <p:nvSpPr>
          <p:cNvPr id="1509" name="Textfeld 5"/>
          <p:cNvSpPr/>
          <p:nvPr/>
        </p:nvSpPr>
        <p:spPr>
          <a:xfrm>
            <a:off x="468720" y="1858680"/>
            <a:ext cx="4675320" cy="13527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1199"/>
              </a:spcAft>
            </a:pPr>
            <a:r>
              <a:rPr lang="en-US" sz="1800" b="0" strike="noStrike" spc="-1" dirty="0">
                <a:solidFill>
                  <a:schemeClr val="dk1"/>
                </a:solidFill>
                <a:latin typeface="Arial"/>
                <a:ea typeface="Arial"/>
              </a:rPr>
              <a:t>Rewards or compensations offered to participants to encourage them to take part in a survey.</a:t>
            </a:r>
            <a:endParaRPr lang="en-US" sz="1800" b="0" strike="noStrike" spc="-1" dirty="0">
              <a:solidFill>
                <a:srgbClr val="000000"/>
              </a:solidFill>
              <a:latin typeface="Calibri"/>
            </a:endParaRPr>
          </a:p>
          <a:p>
            <a:pPr defTabSz="914400">
              <a:lnSpc>
                <a:spcPct val="100000"/>
              </a:lnSpc>
              <a:spcAft>
                <a:spcPts val="1199"/>
              </a:spcAft>
            </a:pPr>
            <a:endParaRPr lang="en-US" sz="1800" b="0" strike="noStrike" spc="-1" dirty="0">
              <a:solidFill>
                <a:srgbClr val="000000"/>
              </a:solidFill>
              <a:latin typeface="Calibri"/>
            </a:endParaRPr>
          </a:p>
        </p:txBody>
      </p:sp>
      <p:sp>
        <p:nvSpPr>
          <p:cNvPr id="1510" name="Textfeld 11"/>
          <p:cNvSpPr/>
          <p:nvPr/>
        </p:nvSpPr>
        <p:spPr>
          <a:xfrm>
            <a:off x="441000" y="3213000"/>
            <a:ext cx="2593080" cy="196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Incentivization strategies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Monetary incentives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Non-monetary incentives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Prize-draws</a:t>
            </a:r>
            <a:endParaRPr lang="en-US" sz="1800" b="0" strike="noStrike" spc="-1" dirty="0">
              <a:solidFill>
                <a:srgbClr val="000000"/>
              </a:solidFill>
              <a:latin typeface="Calibri"/>
            </a:endParaRPr>
          </a:p>
        </p:txBody>
      </p:sp>
      <p:pic>
        <p:nvPicPr>
          <p:cNvPr id="1506"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grpSp>
        <p:nvGrpSpPr>
          <p:cNvPr id="6" name="Gruppieren 5" descr="A treasure chest with different prices inside: Euro notes, a smart phone, Dubai chocolate, a labubu, a racing bike, a thermomix, a laptop, a mocca master coffee machine, train vouchers, an Aida cruise voucher">
            <a:extLst>
              <a:ext uri="{FF2B5EF4-FFF2-40B4-BE49-F238E27FC236}">
                <a16:creationId xmlns:a16="http://schemas.microsoft.com/office/drawing/2014/main" id="{143FF1CE-C168-46E5-A07E-11D945F79EA6}"/>
              </a:ext>
            </a:extLst>
          </p:cNvPr>
          <p:cNvGrpSpPr/>
          <p:nvPr/>
        </p:nvGrpSpPr>
        <p:grpSpPr>
          <a:xfrm>
            <a:off x="3347640" y="705470"/>
            <a:ext cx="9114001" cy="6334511"/>
            <a:chOff x="3347640" y="705470"/>
            <a:chExt cx="9114001" cy="6334511"/>
          </a:xfrm>
        </p:grpSpPr>
        <p:pic>
          <p:nvPicPr>
            <p:cNvPr id="1512" name="Grafik 12"/>
            <p:cNvPicPr/>
            <p:nvPr/>
          </p:nvPicPr>
          <p:blipFill>
            <a:blip r:embed="rId6"/>
            <a:srcRect t="84370" r="53290"/>
            <a:stretch/>
          </p:blipFill>
          <p:spPr>
            <a:xfrm>
              <a:off x="3907440" y="6408000"/>
              <a:ext cx="1010160" cy="336960"/>
            </a:xfrm>
            <a:prstGeom prst="rect">
              <a:avLst/>
            </a:prstGeom>
            <a:noFill/>
            <a:ln w="0">
              <a:noFill/>
            </a:ln>
          </p:spPr>
        </p:pic>
        <p:pic>
          <p:nvPicPr>
            <p:cNvPr id="13" name="Grafik 12" descr="A bike. ">
              <a:extLst>
                <a:ext uri="{FF2B5EF4-FFF2-40B4-BE49-F238E27FC236}">
                  <a16:creationId xmlns:a16="http://schemas.microsoft.com/office/drawing/2014/main" id="{F6FFEA93-7186-4986-ABC9-60E72C2100B6}"/>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18837637">
              <a:off x="5829480" y="1208355"/>
              <a:ext cx="2480135" cy="1474366"/>
            </a:xfrm>
            <a:prstGeom prst="rect">
              <a:avLst/>
            </a:prstGeom>
          </p:spPr>
        </p:pic>
        <p:pic>
          <p:nvPicPr>
            <p:cNvPr id="7" name="Grafik 6" descr="A laptop. ">
              <a:extLst>
                <a:ext uri="{FF2B5EF4-FFF2-40B4-BE49-F238E27FC236}">
                  <a16:creationId xmlns:a16="http://schemas.microsoft.com/office/drawing/2014/main" id="{8B8C8F13-FCE0-4D6E-B8EE-93E662E29659}"/>
                </a:ext>
              </a:extLst>
            </p:cNvPr>
            <p:cNvPicPr>
              <a:picLocks noChangeAspect="1"/>
            </p:cNvPicPr>
            <p:nvPr/>
          </p:nvPicPr>
          <p:blipFill rotWithShape="1">
            <a:blip r:embed="rId8"/>
            <a:srcRect t="3910"/>
            <a:stretch/>
          </p:blipFill>
          <p:spPr>
            <a:xfrm>
              <a:off x="9552969" y="2958071"/>
              <a:ext cx="2410066" cy="1577394"/>
            </a:xfrm>
            <a:prstGeom prst="rect">
              <a:avLst/>
            </a:prstGeom>
          </p:spPr>
        </p:pic>
        <p:pic>
          <p:nvPicPr>
            <p:cNvPr id="1500" name="Grafik 17" descr="Gift card for the AIDA cruise ships. "/>
            <p:cNvPicPr/>
            <p:nvPr/>
          </p:nvPicPr>
          <p:blipFill>
            <a:blip r:embed="rId9"/>
            <a:stretch/>
          </p:blipFill>
          <p:spPr>
            <a:xfrm>
              <a:off x="10502280" y="1671120"/>
              <a:ext cx="1500480" cy="915840"/>
            </a:xfrm>
            <a:prstGeom prst="rect">
              <a:avLst/>
            </a:prstGeom>
            <a:noFill/>
            <a:ln w="0">
              <a:noFill/>
            </a:ln>
          </p:spPr>
        </p:pic>
        <p:pic>
          <p:nvPicPr>
            <p:cNvPr id="1502" name="Picture 12" descr="A moccamaster coffee machine. "/>
            <p:cNvPicPr/>
            <p:nvPr/>
          </p:nvPicPr>
          <p:blipFill>
            <a:blip r:embed="rId10"/>
            <a:srcRect l="15823" t="7631" r="14456" b="7631"/>
            <a:stretch/>
          </p:blipFill>
          <p:spPr>
            <a:xfrm rot="20122800">
              <a:off x="8164534" y="1303450"/>
              <a:ext cx="2025720" cy="2097000"/>
            </a:xfrm>
            <a:prstGeom prst="rect">
              <a:avLst/>
            </a:prstGeom>
            <a:noFill/>
            <a:ln w="0">
              <a:noFill/>
            </a:ln>
          </p:spPr>
        </p:pic>
        <p:pic>
          <p:nvPicPr>
            <p:cNvPr id="1511" name="Grafik 2" descr="A treasure chest with different prices inside: Euro notes, a smart phone, Dubai chocolate, a labubu, a racing bike, a thermomix, a laptop, a mocca master coffee machine, train vouchers, an Aida cruise voucher"/>
            <p:cNvPicPr/>
            <p:nvPr/>
          </p:nvPicPr>
          <p:blipFill>
            <a:blip r:embed="rId11"/>
            <a:srcRect l="9408" t="9040" r="9372" b="24880"/>
            <a:stretch/>
          </p:blipFill>
          <p:spPr>
            <a:xfrm>
              <a:off x="3347640" y="2879461"/>
              <a:ext cx="5114160" cy="4160520"/>
            </a:xfrm>
            <a:prstGeom prst="rect">
              <a:avLst/>
            </a:prstGeom>
            <a:noFill/>
            <a:ln w="0">
              <a:noFill/>
            </a:ln>
          </p:spPr>
        </p:pic>
        <p:pic>
          <p:nvPicPr>
            <p:cNvPr id="1513" name="Grafik 6" descr="Lindt chocolate"/>
            <p:cNvPicPr/>
            <p:nvPr/>
          </p:nvPicPr>
          <p:blipFill>
            <a:blip r:embed="rId12"/>
            <a:stretch/>
          </p:blipFill>
          <p:spPr>
            <a:xfrm rot="1534800">
              <a:off x="5949360" y="3008880"/>
              <a:ext cx="949320" cy="1938600"/>
            </a:xfrm>
            <a:prstGeom prst="rect">
              <a:avLst/>
            </a:prstGeom>
            <a:noFill/>
            <a:ln w="0">
              <a:noFill/>
            </a:ln>
          </p:spPr>
        </p:pic>
        <p:grpSp>
          <p:nvGrpSpPr>
            <p:cNvPr id="1519" name="Gruppieren 18" descr="Gift cards for the Deutsche Bahn (German train company)"/>
            <p:cNvGrpSpPr/>
            <p:nvPr/>
          </p:nvGrpSpPr>
          <p:grpSpPr>
            <a:xfrm>
              <a:off x="9944640" y="1111320"/>
              <a:ext cx="878400" cy="896400"/>
              <a:chOff x="9944640" y="1111320"/>
              <a:chExt cx="878400" cy="896400"/>
            </a:xfrm>
          </p:grpSpPr>
          <p:pic>
            <p:nvPicPr>
              <p:cNvPr id="1520" name="Picture 14" descr="Geschenkkarte der Deutschen Bahn"/>
              <p:cNvPicPr/>
              <p:nvPr/>
            </p:nvPicPr>
            <p:blipFill>
              <a:blip r:embed="rId13"/>
              <a:stretch/>
            </p:blipFill>
            <p:spPr>
              <a:xfrm rot="20220000">
                <a:off x="10076400" y="1173600"/>
                <a:ext cx="476640" cy="771480"/>
              </a:xfrm>
              <a:prstGeom prst="rect">
                <a:avLst/>
              </a:prstGeom>
              <a:noFill/>
              <a:ln w="0">
                <a:noFill/>
              </a:ln>
            </p:spPr>
          </p:pic>
          <p:pic>
            <p:nvPicPr>
              <p:cNvPr id="1521" name="Picture 16" descr="Geschenkkarte der Deutschen Bahn"/>
              <p:cNvPicPr/>
              <p:nvPr/>
            </p:nvPicPr>
            <p:blipFill>
              <a:blip r:embed="rId14"/>
              <a:stretch/>
            </p:blipFill>
            <p:spPr>
              <a:xfrm>
                <a:off x="10338120" y="1134360"/>
                <a:ext cx="484920" cy="784440"/>
              </a:xfrm>
              <a:prstGeom prst="rect">
                <a:avLst/>
              </a:prstGeom>
              <a:noFill/>
              <a:ln w="0">
                <a:noFill/>
              </a:ln>
            </p:spPr>
          </p:pic>
        </p:grpSp>
        <p:pic>
          <p:nvPicPr>
            <p:cNvPr id="3" name="Grafik 2" descr="A thermomix kitchen machine">
              <a:extLst>
                <a:ext uri="{FF2B5EF4-FFF2-40B4-BE49-F238E27FC236}">
                  <a16:creationId xmlns:a16="http://schemas.microsoft.com/office/drawing/2014/main" id="{B8E04D6D-F8D4-43C8-A742-C809196F75D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347903">
              <a:off x="6871358" y="2813644"/>
              <a:ext cx="2266104" cy="2166962"/>
            </a:xfrm>
            <a:prstGeom prst="rect">
              <a:avLst/>
            </a:prstGeom>
          </p:spPr>
        </p:pic>
        <p:sp>
          <p:nvSpPr>
            <p:cNvPr id="30" name="Textfeld 29">
              <a:extLst>
                <a:ext uri="{FF2B5EF4-FFF2-40B4-BE49-F238E27FC236}">
                  <a16:creationId xmlns:a16="http://schemas.microsoft.com/office/drawing/2014/main" id="{52E13164-4787-40B3-A4AE-D35AABCA176E}"/>
                </a:ext>
              </a:extLst>
            </p:cNvPr>
            <p:cNvSpPr txBox="1"/>
            <p:nvPr/>
          </p:nvSpPr>
          <p:spPr>
            <a:xfrm>
              <a:off x="7766420" y="4759666"/>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www.vorwerk.com</a:t>
              </a:r>
            </a:p>
          </p:txBody>
        </p:sp>
        <p:sp>
          <p:nvSpPr>
            <p:cNvPr id="31" name="Textfeld 30">
              <a:extLst>
                <a:ext uri="{FF2B5EF4-FFF2-40B4-BE49-F238E27FC236}">
                  <a16:creationId xmlns:a16="http://schemas.microsoft.com/office/drawing/2014/main" id="{B3264A2E-6245-4726-867B-21A618CB555A}"/>
                </a:ext>
              </a:extLst>
            </p:cNvPr>
            <p:cNvSpPr txBox="1"/>
            <p:nvPr/>
          </p:nvSpPr>
          <p:spPr>
            <a:xfrm rot="17787334">
              <a:off x="6421042" y="4014998"/>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www.lindt.de</a:t>
              </a:r>
            </a:p>
          </p:txBody>
        </p:sp>
        <p:pic>
          <p:nvPicPr>
            <p:cNvPr id="5" name="Grafik 4" descr="A beige labubu (keychain monster). ">
              <a:extLst>
                <a:ext uri="{FF2B5EF4-FFF2-40B4-BE49-F238E27FC236}">
                  <a16:creationId xmlns:a16="http://schemas.microsoft.com/office/drawing/2014/main" id="{D054DFCB-FC1B-4A46-91CE-B0659BC5641C}"/>
                </a:ext>
              </a:extLst>
            </p:cNvPr>
            <p:cNvPicPr>
              <a:picLocks noChangeAspect="1"/>
            </p:cNvPicPr>
            <p:nvPr/>
          </p:nvPicPr>
          <p:blipFill>
            <a:blip r:embed="rId16">
              <a:clrChange>
                <a:clrFrom>
                  <a:srgbClr val="F6F6F6"/>
                </a:clrFrom>
                <a:clrTo>
                  <a:srgbClr val="F6F6F6">
                    <a:alpha val="0"/>
                  </a:srgbClr>
                </a:clrTo>
              </a:clrChange>
            </a:blip>
            <a:stretch>
              <a:fillRect/>
            </a:stretch>
          </p:blipFill>
          <p:spPr>
            <a:xfrm flipH="1">
              <a:off x="5166786" y="1092541"/>
              <a:ext cx="785388" cy="1736470"/>
            </a:xfrm>
            <a:prstGeom prst="rect">
              <a:avLst/>
            </a:prstGeom>
          </p:spPr>
        </p:pic>
        <p:sp>
          <p:nvSpPr>
            <p:cNvPr id="34" name="Textfeld 33">
              <a:extLst>
                <a:ext uri="{FF2B5EF4-FFF2-40B4-BE49-F238E27FC236}">
                  <a16:creationId xmlns:a16="http://schemas.microsoft.com/office/drawing/2014/main" id="{89912326-9FF5-4D81-8026-811336FCD699}"/>
                </a:ext>
              </a:extLst>
            </p:cNvPr>
            <p:cNvSpPr txBox="1"/>
            <p:nvPr/>
          </p:nvSpPr>
          <p:spPr>
            <a:xfrm rot="17787334">
              <a:off x="5520858" y="2269661"/>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www.popmart.com</a:t>
              </a:r>
            </a:p>
          </p:txBody>
        </p:sp>
        <p:sp>
          <p:nvSpPr>
            <p:cNvPr id="35" name="Textfeld 34">
              <a:extLst>
                <a:ext uri="{FF2B5EF4-FFF2-40B4-BE49-F238E27FC236}">
                  <a16:creationId xmlns:a16="http://schemas.microsoft.com/office/drawing/2014/main" id="{73C95865-604D-4158-86A6-6799210F16CA}"/>
                </a:ext>
              </a:extLst>
            </p:cNvPr>
            <p:cNvSpPr txBox="1"/>
            <p:nvPr/>
          </p:nvSpPr>
          <p:spPr>
            <a:xfrm rot="4010858">
              <a:off x="7845976" y="2548343"/>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us.moccamaster.com</a:t>
              </a:r>
            </a:p>
          </p:txBody>
        </p:sp>
        <p:sp>
          <p:nvSpPr>
            <p:cNvPr id="36" name="Textfeld 35">
              <a:extLst>
                <a:ext uri="{FF2B5EF4-FFF2-40B4-BE49-F238E27FC236}">
                  <a16:creationId xmlns:a16="http://schemas.microsoft.com/office/drawing/2014/main" id="{DA1916F3-C97E-4E1A-80E6-E1B65A41091A}"/>
                </a:ext>
              </a:extLst>
            </p:cNvPr>
            <p:cNvSpPr txBox="1"/>
            <p:nvPr/>
          </p:nvSpPr>
          <p:spPr>
            <a:xfrm rot="4117697">
              <a:off x="9587244" y="1719128"/>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www.bahn.de</a:t>
              </a:r>
            </a:p>
          </p:txBody>
        </p:sp>
        <p:sp>
          <p:nvSpPr>
            <p:cNvPr id="37" name="Textfeld 36">
              <a:extLst>
                <a:ext uri="{FF2B5EF4-FFF2-40B4-BE49-F238E27FC236}">
                  <a16:creationId xmlns:a16="http://schemas.microsoft.com/office/drawing/2014/main" id="{5BD2039B-BDB4-40D4-AACE-FF3DBE02CF09}"/>
                </a:ext>
              </a:extLst>
            </p:cNvPr>
            <p:cNvSpPr txBox="1"/>
            <p:nvPr/>
          </p:nvSpPr>
          <p:spPr>
            <a:xfrm>
              <a:off x="11408662" y="2547060"/>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www.aida.de</a:t>
              </a:r>
            </a:p>
          </p:txBody>
        </p:sp>
        <p:sp>
          <p:nvSpPr>
            <p:cNvPr id="40" name="Textfeld 39">
              <a:extLst>
                <a:ext uri="{FF2B5EF4-FFF2-40B4-BE49-F238E27FC236}">
                  <a16:creationId xmlns:a16="http://schemas.microsoft.com/office/drawing/2014/main" id="{8C1E86F6-6718-4C90-B9BB-044D276A54E0}"/>
                </a:ext>
              </a:extLst>
            </p:cNvPr>
            <p:cNvSpPr txBox="1"/>
            <p:nvPr/>
          </p:nvSpPr>
          <p:spPr>
            <a:xfrm>
              <a:off x="11340720" y="4504655"/>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www.freepik.de</a:t>
              </a:r>
            </a:p>
          </p:txBody>
        </p:sp>
        <p:sp>
          <p:nvSpPr>
            <p:cNvPr id="51" name="Textfeld 50">
              <a:extLst>
                <a:ext uri="{FF2B5EF4-FFF2-40B4-BE49-F238E27FC236}">
                  <a16:creationId xmlns:a16="http://schemas.microsoft.com/office/drawing/2014/main" id="{15F3B60E-18FB-4E09-A2BE-AA50BFB0CC1A}"/>
                </a:ext>
              </a:extLst>
            </p:cNvPr>
            <p:cNvSpPr txBox="1"/>
            <p:nvPr/>
          </p:nvSpPr>
          <p:spPr>
            <a:xfrm rot="18440966">
              <a:off x="6942302" y="2292699"/>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www.freepik.de</a:t>
              </a:r>
            </a:p>
          </p:txBody>
        </p:sp>
        <p:pic>
          <p:nvPicPr>
            <p:cNvPr id="19" name="Grafik 18" descr="A mobile phone. ">
              <a:extLst>
                <a:ext uri="{FF2B5EF4-FFF2-40B4-BE49-F238E27FC236}">
                  <a16:creationId xmlns:a16="http://schemas.microsoft.com/office/drawing/2014/main" id="{5135ED5D-14A7-41EE-80F2-EAFB90F8D570}"/>
                </a:ext>
              </a:extLst>
            </p:cNvPr>
            <p:cNvPicPr>
              <a:picLocks noChangeAspect="1"/>
            </p:cNvPicPr>
            <p:nvPr/>
          </p:nvPicPr>
          <p:blipFill rotWithShape="1">
            <a:blip r:embed="rId17">
              <a:clrChange>
                <a:clrFrom>
                  <a:srgbClr val="FBFCFB"/>
                </a:clrFrom>
                <a:clrTo>
                  <a:srgbClr val="FBFCFB">
                    <a:alpha val="0"/>
                  </a:srgbClr>
                </a:clrTo>
              </a:clrChange>
            </a:blip>
            <a:srcRect l="4694" t="1577" r="3523" b="2275"/>
            <a:stretch/>
          </p:blipFill>
          <p:spPr>
            <a:xfrm rot="384361">
              <a:off x="5632127" y="3374540"/>
              <a:ext cx="759679" cy="1587310"/>
            </a:xfrm>
            <a:prstGeom prst="rect">
              <a:avLst/>
            </a:prstGeom>
          </p:spPr>
        </p:pic>
        <p:sp>
          <p:nvSpPr>
            <p:cNvPr id="54" name="Textfeld 53">
              <a:extLst>
                <a:ext uri="{FF2B5EF4-FFF2-40B4-BE49-F238E27FC236}">
                  <a16:creationId xmlns:a16="http://schemas.microsoft.com/office/drawing/2014/main" id="{27E435B6-F773-4230-908E-E683AD9A0EEC}"/>
                </a:ext>
              </a:extLst>
            </p:cNvPr>
            <p:cNvSpPr txBox="1"/>
            <p:nvPr/>
          </p:nvSpPr>
          <p:spPr>
            <a:xfrm rot="252283">
              <a:off x="5584429" y="3186637"/>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www.logiway.de</a:t>
              </a:r>
            </a:p>
          </p:txBody>
        </p:sp>
        <p:pic>
          <p:nvPicPr>
            <p:cNvPr id="21" name="Grafik 20" descr="Money ">
              <a:extLst>
                <a:ext uri="{FF2B5EF4-FFF2-40B4-BE49-F238E27FC236}">
                  <a16:creationId xmlns:a16="http://schemas.microsoft.com/office/drawing/2014/main" id="{31BD27D9-DB52-492F-B596-C6CF16CB9200}"/>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4372921" y="4050786"/>
              <a:ext cx="1892905" cy="1196572"/>
            </a:xfrm>
            <a:prstGeom prst="rect">
              <a:avLst/>
            </a:prstGeom>
          </p:spPr>
        </p:pic>
        <p:sp>
          <p:nvSpPr>
            <p:cNvPr id="57" name="Textfeld 56">
              <a:extLst>
                <a:ext uri="{FF2B5EF4-FFF2-40B4-BE49-F238E27FC236}">
                  <a16:creationId xmlns:a16="http://schemas.microsoft.com/office/drawing/2014/main" id="{B5B27435-2927-434E-9BD9-14D9C9C6E3A7}"/>
                </a:ext>
              </a:extLst>
            </p:cNvPr>
            <p:cNvSpPr txBox="1"/>
            <p:nvPr/>
          </p:nvSpPr>
          <p:spPr>
            <a:xfrm>
              <a:off x="4821338" y="3923427"/>
              <a:ext cx="1052979"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www.freepik.de</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4"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525"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52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60326CA1-43DE-4C63-844B-114FA0EBBF61}" type="slidenum">
              <a:rPr lang="en-US" sz="1200" b="0" strike="noStrike" spc="-1" smtClean="0">
                <a:solidFill>
                  <a:schemeClr val="lt1">
                    <a:lumMod val="50000"/>
                  </a:schemeClr>
                </a:solidFill>
              </a:rPr>
              <a:t>91</a:t>
            </a:fld>
            <a:endParaRPr lang="en-US" sz="1200" b="0" strike="noStrike" spc="-1" dirty="0">
              <a:solidFill>
                <a:srgbClr val="000000"/>
              </a:solidFill>
              <a:latin typeface="Calibri"/>
            </a:endParaRPr>
          </a:p>
        </p:txBody>
      </p:sp>
      <p:sp>
        <p:nvSpPr>
          <p:cNvPr id="3" name="Titel 2">
            <a:extLst>
              <a:ext uri="{FF2B5EF4-FFF2-40B4-BE49-F238E27FC236}">
                <a16:creationId xmlns:a16="http://schemas.microsoft.com/office/drawing/2014/main" id="{0EAD1C19-D773-4F10-AE40-8D39F433A790}"/>
              </a:ext>
            </a:extLst>
          </p:cNvPr>
          <p:cNvSpPr>
            <a:spLocks noGrp="1"/>
          </p:cNvSpPr>
          <p:nvPr>
            <p:ph type="title"/>
          </p:nvPr>
        </p:nvSpPr>
        <p:spPr>
          <a:xfrm>
            <a:off x="211560" y="-137992"/>
            <a:ext cx="10514160" cy="1324080"/>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527"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529" name="Rechteck 10"/>
          <p:cNvSpPr/>
          <p:nvPr/>
        </p:nvSpPr>
        <p:spPr>
          <a:xfrm>
            <a:off x="487800" y="1275120"/>
            <a:ext cx="101433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Monetary incentives</a:t>
            </a:r>
            <a:endParaRPr lang="en-US" sz="2800" b="0" strike="noStrike" spc="-1" dirty="0">
              <a:solidFill>
                <a:srgbClr val="000000"/>
              </a:solidFill>
              <a:latin typeface="Calibri"/>
            </a:endParaRPr>
          </a:p>
        </p:txBody>
      </p:sp>
      <p:sp>
        <p:nvSpPr>
          <p:cNvPr id="1530" name="Textfeld 12"/>
          <p:cNvSpPr/>
          <p:nvPr/>
        </p:nvSpPr>
        <p:spPr>
          <a:xfrm>
            <a:off x="487800" y="2123640"/>
            <a:ext cx="3302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spcAft>
                <a:spcPts val="601"/>
              </a:spcAft>
            </a:pPr>
            <a:r>
              <a:rPr lang="en-US" sz="1800" b="1" strike="noStrike" spc="-1" dirty="0">
                <a:solidFill>
                  <a:srgbClr val="0070C0"/>
                </a:solidFill>
                <a:latin typeface="Arial"/>
                <a:ea typeface="Arial"/>
              </a:rPr>
              <a:t>Direct Payments</a:t>
            </a:r>
            <a:endParaRPr lang="en-US" sz="1800" b="0" strike="noStrike" spc="-1" dirty="0">
              <a:solidFill>
                <a:srgbClr val="000000"/>
              </a:solidFill>
              <a:latin typeface="Calibri"/>
            </a:endParaRPr>
          </a:p>
        </p:txBody>
      </p:sp>
      <p:sp>
        <p:nvSpPr>
          <p:cNvPr id="1533" name="Textfeld 35"/>
          <p:cNvSpPr/>
          <p:nvPr/>
        </p:nvSpPr>
        <p:spPr>
          <a:xfrm>
            <a:off x="551520" y="2565000"/>
            <a:ext cx="3454920" cy="19067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 and Cons</a:t>
            </a:r>
            <a:endParaRPr lang="en-US"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Appealing for most audiences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Particularly effective for long or complex surveys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High costs </a:t>
            </a:r>
            <a:endParaRPr lang="en-US" sz="1800" b="0" strike="noStrike" spc="-1" dirty="0">
              <a:solidFill>
                <a:srgbClr val="000000"/>
              </a:solidFill>
              <a:latin typeface="Calibri"/>
            </a:endParaRPr>
          </a:p>
        </p:txBody>
      </p:sp>
      <p:sp>
        <p:nvSpPr>
          <p:cNvPr id="1531" name="Textfeld 29"/>
          <p:cNvSpPr/>
          <p:nvPr/>
        </p:nvSpPr>
        <p:spPr>
          <a:xfrm>
            <a:off x="473760" y="4971240"/>
            <a:ext cx="2941200" cy="155281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Best for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Short surveys</a:t>
            </a:r>
            <a:endParaRPr lang="en-US"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Time-sensitive studies</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532" name="Textfeld 31"/>
          <p:cNvSpPr/>
          <p:nvPr/>
        </p:nvSpPr>
        <p:spPr>
          <a:xfrm>
            <a:off x="4151880" y="2111400"/>
            <a:ext cx="3174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spcAft>
                <a:spcPts val="601"/>
              </a:spcAft>
            </a:pPr>
            <a:r>
              <a:rPr lang="en-US" sz="1800" b="1" strike="noStrike" spc="-1" dirty="0">
                <a:solidFill>
                  <a:srgbClr val="0070C0"/>
                </a:solidFill>
                <a:latin typeface="Arial"/>
                <a:ea typeface="Arial"/>
              </a:rPr>
              <a:t>Gift cards and vouchers</a:t>
            </a:r>
            <a:endParaRPr lang="en-US" sz="1800" b="0" strike="noStrike" spc="-1" dirty="0">
              <a:solidFill>
                <a:srgbClr val="000000"/>
              </a:solidFill>
              <a:latin typeface="Calibri"/>
            </a:endParaRPr>
          </a:p>
        </p:txBody>
      </p:sp>
      <p:sp>
        <p:nvSpPr>
          <p:cNvPr id="1534" name="Textfeld 36"/>
          <p:cNvSpPr/>
          <p:nvPr/>
        </p:nvSpPr>
        <p:spPr>
          <a:xfrm>
            <a:off x="4304520" y="2619720"/>
            <a:ext cx="3302280" cy="196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 and Cons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Convenient and appealing to a broad demographic</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Allows flexibility in how the reward is used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High costs</a:t>
            </a:r>
            <a:endParaRPr lang="en-US" sz="1800" b="0" strike="noStrike" spc="-1" dirty="0">
              <a:solidFill>
                <a:srgbClr val="000000"/>
              </a:solidFill>
              <a:latin typeface="Calibri"/>
            </a:endParaRPr>
          </a:p>
        </p:txBody>
      </p:sp>
      <p:sp>
        <p:nvSpPr>
          <p:cNvPr id="1535" name="Textfeld 37"/>
          <p:cNvSpPr/>
          <p:nvPr/>
        </p:nvSpPr>
        <p:spPr>
          <a:xfrm>
            <a:off x="4304520" y="4988160"/>
            <a:ext cx="2941200" cy="155281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Best for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Surveys targeting general populations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When providing direct cash is not feasible</a:t>
            </a:r>
            <a:endParaRPr lang="en-US" sz="1800" b="0" strike="noStrike" spc="-1" dirty="0">
              <a:solidFill>
                <a:srgbClr val="000000"/>
              </a:solidFill>
              <a:latin typeface="Calibri"/>
            </a:endParaRPr>
          </a:p>
        </p:txBody>
      </p:sp>
      <p:pic>
        <p:nvPicPr>
          <p:cNvPr id="1536" name="Grafik 14" descr="A gift card for different online-shops (Wunschgutschein)"/>
          <p:cNvPicPr/>
          <p:nvPr/>
        </p:nvPicPr>
        <p:blipFill>
          <a:blip r:embed="rId6"/>
          <a:srcRect l="18507" t="21657" r="18507" b="24791"/>
          <a:stretch/>
        </p:blipFill>
        <p:spPr>
          <a:xfrm>
            <a:off x="6285600" y="4235760"/>
            <a:ext cx="1591200" cy="1013760"/>
          </a:xfrm>
          <a:prstGeom prst="rect">
            <a:avLst/>
          </a:prstGeom>
          <a:noFill/>
          <a:ln w="0">
            <a:noFill/>
          </a:ln>
        </p:spPr>
      </p:pic>
      <p:sp>
        <p:nvSpPr>
          <p:cNvPr id="2" name="Textfeld 1" descr="Image source">
            <a:extLst>
              <a:ext uri="{FF2B5EF4-FFF2-40B4-BE49-F238E27FC236}">
                <a16:creationId xmlns:a16="http://schemas.microsoft.com/office/drawing/2014/main" id="{1EE2056E-D4FB-430E-883C-86178BA9F8AA}"/>
              </a:ext>
            </a:extLst>
          </p:cNvPr>
          <p:cNvSpPr txBox="1"/>
          <p:nvPr/>
        </p:nvSpPr>
        <p:spPr>
          <a:xfrm>
            <a:off x="6924772" y="5240025"/>
            <a:ext cx="2645925" cy="200055"/>
          </a:xfrm>
          <a:prstGeom prst="rect">
            <a:avLst/>
          </a:prstGeom>
          <a:noFill/>
        </p:spPr>
        <p:txBody>
          <a:bodyPr wrap="square" rtlCol="0">
            <a:spAutoFit/>
          </a:bodyPr>
          <a:lstStyle/>
          <a:p>
            <a:r>
              <a:rPr lang="en-US" sz="700" dirty="0">
                <a:solidFill>
                  <a:schemeClr val="bg1">
                    <a:lumMod val="75000"/>
                  </a:schemeClr>
                </a:solidFill>
                <a:latin typeface="Arial" panose="020B0604020202020204" pitchFamily="34" charset="0"/>
                <a:cs typeface="Arial" panose="020B0604020202020204" pitchFamily="34" charset="0"/>
              </a:rPr>
              <a:t>wunschgutschein.de</a:t>
            </a:r>
          </a:p>
        </p:txBody>
      </p:sp>
      <p:sp>
        <p:nvSpPr>
          <p:cNvPr id="1537" name="Textfeld 27"/>
          <p:cNvSpPr/>
          <p:nvPr/>
        </p:nvSpPr>
        <p:spPr>
          <a:xfrm>
            <a:off x="8184240" y="2118240"/>
            <a:ext cx="3174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spcAft>
                <a:spcPts val="601"/>
              </a:spcAft>
            </a:pPr>
            <a:r>
              <a:rPr lang="en-US" sz="1800" b="1" strike="noStrike" spc="-1" dirty="0">
                <a:solidFill>
                  <a:srgbClr val="0070C0"/>
                </a:solidFill>
                <a:latin typeface="Arial"/>
                <a:ea typeface="Arial"/>
              </a:rPr>
              <a:t>Pay-per-Response</a:t>
            </a:r>
            <a:endParaRPr lang="en-US" sz="1800" b="0" strike="noStrike" spc="-1" dirty="0">
              <a:solidFill>
                <a:srgbClr val="000000"/>
              </a:solidFill>
              <a:latin typeface="Calibri"/>
            </a:endParaRPr>
          </a:p>
        </p:txBody>
      </p:sp>
      <p:sp>
        <p:nvSpPr>
          <p:cNvPr id="1538" name="Textfeld 28"/>
          <p:cNvSpPr/>
          <p:nvPr/>
        </p:nvSpPr>
        <p:spPr>
          <a:xfrm>
            <a:off x="8219160" y="2565000"/>
            <a:ext cx="2898000" cy="278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 and Cons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Cost-efficient for high-volume, low-burden surveys.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Rapid data collection.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May attract "profession-</a:t>
            </a:r>
            <a:r>
              <a:rPr lang="en-US" sz="1800" b="0" strike="noStrike" spc="-1" dirty="0" err="1">
                <a:solidFill>
                  <a:schemeClr val="dk1"/>
                </a:solidFill>
                <a:latin typeface="Arial"/>
                <a:ea typeface="Arial"/>
              </a:rPr>
              <a:t>nal</a:t>
            </a:r>
            <a:r>
              <a:rPr lang="en-US" sz="1800" b="0" strike="noStrike" spc="-1" dirty="0">
                <a:solidFill>
                  <a:schemeClr val="dk1"/>
                </a:solidFill>
                <a:latin typeface="Arial"/>
                <a:ea typeface="Arial"/>
              </a:rPr>
              <a:t> survey-takers" who provide low-quality responses</a:t>
            </a:r>
            <a:endParaRPr lang="en-US" sz="1800" b="0" strike="noStrike" spc="-1" dirty="0">
              <a:solidFill>
                <a:srgbClr val="000000"/>
              </a:solidFill>
              <a:latin typeface="Calibri"/>
            </a:endParaRPr>
          </a:p>
        </p:txBody>
      </p:sp>
      <p:sp>
        <p:nvSpPr>
          <p:cNvPr id="1539" name="Textfeld 30"/>
          <p:cNvSpPr/>
          <p:nvPr/>
        </p:nvSpPr>
        <p:spPr>
          <a:xfrm>
            <a:off x="8301240" y="5596920"/>
            <a:ext cx="2941200" cy="998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Best for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High-volume research</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A/B testing</a:t>
            </a:r>
            <a:endParaRPr lang="en-US" sz="1800" b="0" strike="noStrike" spc="-1" dirty="0">
              <a:solidFill>
                <a:srgbClr val="000000"/>
              </a:solidFill>
              <a:latin typeface="Calibri"/>
            </a:endParaRPr>
          </a:p>
        </p:txBody>
      </p:sp>
      <p:pic>
        <p:nvPicPr>
          <p:cNvPr id="1540" name="Grafik 19" descr="logo of trendfrage.de"/>
          <p:cNvPicPr/>
          <p:nvPr/>
        </p:nvPicPr>
        <p:blipFill>
          <a:blip r:embed="rId7"/>
          <a:stretch/>
        </p:blipFill>
        <p:spPr>
          <a:xfrm>
            <a:off x="10810080" y="2520720"/>
            <a:ext cx="988200" cy="364680"/>
          </a:xfrm>
          <a:prstGeom prst="rect">
            <a:avLst/>
          </a:prstGeom>
          <a:noFill/>
          <a:ln w="0">
            <a:noFill/>
          </a:ln>
        </p:spPr>
      </p:pic>
      <p:pic>
        <p:nvPicPr>
          <p:cNvPr id="1541" name="Grafik 23" descr="logo of amazon mechanical turk"/>
          <p:cNvPicPr/>
          <p:nvPr/>
        </p:nvPicPr>
        <p:blipFill>
          <a:blip r:embed="rId8"/>
          <a:srcRect l="8660" t="28761" r="8000" b="28802"/>
          <a:stretch/>
        </p:blipFill>
        <p:spPr>
          <a:xfrm>
            <a:off x="11093040" y="3161160"/>
            <a:ext cx="724320" cy="36792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3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531"/>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32"/>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534"/>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535"/>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5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526"/>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1537"/>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1538"/>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1539"/>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1540"/>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2"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543"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544"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5559703-33F0-4441-8010-F7C2ED2CB7FC}" type="slidenum">
              <a:rPr lang="en-US" sz="1200" b="0" strike="noStrike" spc="-1" smtClean="0">
                <a:solidFill>
                  <a:schemeClr val="lt1">
                    <a:lumMod val="50000"/>
                  </a:schemeClr>
                </a:solidFill>
              </a:rPr>
              <a:t>92</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3647AE10-0BAF-4197-B12A-803B7CEC83A8}"/>
              </a:ext>
            </a:extLst>
          </p:cNvPr>
          <p:cNvSpPr>
            <a:spLocks noGrp="1"/>
          </p:cNvSpPr>
          <p:nvPr>
            <p:ph type="title"/>
          </p:nvPr>
        </p:nvSpPr>
        <p:spPr>
          <a:xfrm>
            <a:off x="487800" y="228434"/>
            <a:ext cx="6107250" cy="583920"/>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545"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547" name="Rechteck 10"/>
          <p:cNvSpPr/>
          <p:nvPr/>
        </p:nvSpPr>
        <p:spPr>
          <a:xfrm>
            <a:off x="487800" y="1275120"/>
            <a:ext cx="101433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Non-monetary incentives</a:t>
            </a:r>
            <a:endParaRPr lang="en-US" sz="2800" b="0" strike="noStrike" spc="-1" dirty="0">
              <a:solidFill>
                <a:srgbClr val="000000"/>
              </a:solidFill>
              <a:latin typeface="Calibri"/>
            </a:endParaRPr>
          </a:p>
        </p:txBody>
      </p:sp>
      <p:sp>
        <p:nvSpPr>
          <p:cNvPr id="1548" name="Textfeld 12"/>
          <p:cNvSpPr/>
          <p:nvPr/>
        </p:nvSpPr>
        <p:spPr>
          <a:xfrm>
            <a:off x="487800" y="2123640"/>
            <a:ext cx="53056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Access to survey results or reports</a:t>
            </a:r>
            <a:endParaRPr lang="en-US" sz="1800" b="0" strike="noStrike" spc="-1" dirty="0">
              <a:solidFill>
                <a:srgbClr val="000000"/>
              </a:solidFill>
              <a:latin typeface="Calibri"/>
            </a:endParaRPr>
          </a:p>
        </p:txBody>
      </p:sp>
      <p:sp>
        <p:nvSpPr>
          <p:cNvPr id="1557" name="Textfeld 35"/>
          <p:cNvSpPr/>
          <p:nvPr/>
        </p:nvSpPr>
        <p:spPr>
          <a:xfrm>
            <a:off x="551520" y="2637000"/>
            <a:ext cx="6099120" cy="127581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 and Cons</a:t>
            </a:r>
            <a:endParaRPr lang="en-US"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Cost-effective</a:t>
            </a:r>
            <a:endParaRPr lang="en-US"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Builds engagement and goodwill</a:t>
            </a:r>
            <a:endParaRPr lang="en-US"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Not as effective for some target groups</a:t>
            </a:r>
            <a:endParaRPr lang="en-US" sz="1800" b="0" strike="noStrike" spc="-1" dirty="0">
              <a:solidFill>
                <a:srgbClr val="000000"/>
              </a:solidFill>
              <a:latin typeface="Calibri"/>
            </a:endParaRPr>
          </a:p>
        </p:txBody>
      </p:sp>
      <p:grpSp>
        <p:nvGrpSpPr>
          <p:cNvPr id="1549" name="Gruppieren 33" descr="Flyers with results from the study, 4 pages can be seen spread out behind one another. "/>
          <p:cNvGrpSpPr/>
          <p:nvPr/>
        </p:nvGrpSpPr>
        <p:grpSpPr>
          <a:xfrm>
            <a:off x="2874960" y="4028760"/>
            <a:ext cx="3182040" cy="2451240"/>
            <a:chOff x="2874960" y="4028760"/>
            <a:chExt cx="3182040" cy="2451240"/>
          </a:xfrm>
        </p:grpSpPr>
        <p:pic>
          <p:nvPicPr>
            <p:cNvPr id="1550" name="Grafik 22"/>
            <p:cNvPicPr/>
            <p:nvPr/>
          </p:nvPicPr>
          <p:blipFill>
            <a:blip r:embed="rId6"/>
            <a:stretch/>
          </p:blipFill>
          <p:spPr>
            <a:xfrm rot="1644000">
              <a:off x="4632840" y="4235040"/>
              <a:ext cx="987480" cy="2137680"/>
            </a:xfrm>
            <a:prstGeom prst="rect">
              <a:avLst/>
            </a:prstGeom>
            <a:noFill/>
            <a:ln w="0">
              <a:solidFill>
                <a:srgbClr val="AFABAB"/>
              </a:solidFill>
            </a:ln>
          </p:spPr>
        </p:pic>
        <p:pic>
          <p:nvPicPr>
            <p:cNvPr id="1551" name="Grafik 20"/>
            <p:cNvPicPr/>
            <p:nvPr/>
          </p:nvPicPr>
          <p:blipFill>
            <a:blip r:embed="rId7"/>
            <a:stretch/>
          </p:blipFill>
          <p:spPr>
            <a:xfrm rot="977400">
              <a:off x="4242240" y="4118760"/>
              <a:ext cx="948960" cy="2129040"/>
            </a:xfrm>
            <a:prstGeom prst="rect">
              <a:avLst/>
            </a:prstGeom>
            <a:noFill/>
            <a:ln w="0">
              <a:solidFill>
                <a:srgbClr val="AFABAB"/>
              </a:solidFill>
            </a:ln>
          </p:spPr>
        </p:pic>
        <p:pic>
          <p:nvPicPr>
            <p:cNvPr id="1552" name="Grafik 18"/>
            <p:cNvPicPr/>
            <p:nvPr/>
          </p:nvPicPr>
          <p:blipFill>
            <a:blip r:embed="rId8"/>
            <a:stretch/>
          </p:blipFill>
          <p:spPr>
            <a:xfrm>
              <a:off x="3751920" y="4127760"/>
              <a:ext cx="996480" cy="2083320"/>
            </a:xfrm>
            <a:prstGeom prst="rect">
              <a:avLst/>
            </a:prstGeom>
            <a:noFill/>
            <a:ln w="0">
              <a:solidFill>
                <a:srgbClr val="AFABAB"/>
              </a:solidFill>
            </a:ln>
          </p:spPr>
        </p:pic>
        <p:pic>
          <p:nvPicPr>
            <p:cNvPr id="1553" name="Grafik 16"/>
            <p:cNvPicPr/>
            <p:nvPr/>
          </p:nvPicPr>
          <p:blipFill>
            <a:blip r:embed="rId9"/>
            <a:stretch/>
          </p:blipFill>
          <p:spPr>
            <a:xfrm rot="20333400">
              <a:off x="3207600" y="4293000"/>
              <a:ext cx="919800" cy="2018880"/>
            </a:xfrm>
            <a:prstGeom prst="rect">
              <a:avLst/>
            </a:prstGeom>
            <a:noFill/>
            <a:ln w="0">
              <a:solidFill>
                <a:srgbClr val="AFABAB"/>
              </a:solidFill>
            </a:ln>
          </p:spPr>
        </p:pic>
      </p:grpSp>
      <p:sp>
        <p:nvSpPr>
          <p:cNvPr id="21" name="Textfeld 20" descr="Image source">
            <a:extLst>
              <a:ext uri="{FF2B5EF4-FFF2-40B4-BE49-F238E27FC236}">
                <a16:creationId xmlns:a16="http://schemas.microsoft.com/office/drawing/2014/main" id="{17F06AE7-A003-49FE-9605-1D31069601F9}"/>
              </a:ext>
            </a:extLst>
          </p:cNvPr>
          <p:cNvSpPr txBox="1"/>
          <p:nvPr/>
        </p:nvSpPr>
        <p:spPr>
          <a:xfrm>
            <a:off x="2913004" y="6438167"/>
            <a:ext cx="3181906" cy="415498"/>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(2022). </a:t>
            </a:r>
            <a:r>
              <a:rPr lang="en-US" sz="700" i="1" dirty="0" err="1">
                <a:solidFill>
                  <a:schemeClr val="bg1">
                    <a:lumMod val="75000"/>
                  </a:schemeClr>
                </a:solidFill>
                <a:latin typeface="Arial" panose="020B0604020202020204" pitchFamily="34" charset="0"/>
                <a:cs typeface="Arial" panose="020B0604020202020204" pitchFamily="34" charset="0"/>
              </a:rPr>
              <a:t>Ergebnisflyer</a:t>
            </a:r>
            <a:r>
              <a:rPr lang="en-US" sz="700" i="1" dirty="0">
                <a:solidFill>
                  <a:schemeClr val="bg1">
                    <a:lumMod val="75000"/>
                  </a:schemeClr>
                </a:solidFill>
                <a:latin typeface="Arial" panose="020B0604020202020204" pitchFamily="34" charset="0"/>
                <a:cs typeface="Arial" panose="020B0604020202020204" pitchFamily="34" charset="0"/>
              </a:rPr>
              <a:t> </a:t>
            </a:r>
            <a:r>
              <a:rPr lang="en-US" sz="700" i="1" dirty="0" err="1">
                <a:solidFill>
                  <a:schemeClr val="bg1">
                    <a:lumMod val="75000"/>
                  </a:schemeClr>
                </a:solidFill>
                <a:latin typeface="Arial" panose="020B0604020202020204" pitchFamily="34" charset="0"/>
                <a:cs typeface="Arial" panose="020B0604020202020204" pitchFamily="34" charset="0"/>
              </a:rPr>
              <a:t>Promovierte</a:t>
            </a:r>
            <a:r>
              <a:rPr lang="en-US" sz="700" i="1" dirty="0">
                <a:solidFill>
                  <a:schemeClr val="bg1">
                    <a:lumMod val="75000"/>
                  </a:schemeClr>
                </a:solidFill>
                <a:latin typeface="Arial" panose="020B0604020202020204" pitchFamily="34" charset="0"/>
                <a:cs typeface="Arial" panose="020B0604020202020204" pitchFamily="34" charset="0"/>
              </a:rPr>
              <a:t> </a:t>
            </a:r>
            <a:r>
              <a:rPr lang="en-US" sz="700" i="1" dirty="0" err="1">
                <a:solidFill>
                  <a:schemeClr val="bg1">
                    <a:lumMod val="75000"/>
                  </a:schemeClr>
                </a:solidFill>
                <a:latin typeface="Arial" panose="020B0604020202020204" pitchFamily="34" charset="0"/>
                <a:cs typeface="Arial" panose="020B0604020202020204" pitchFamily="34" charset="0"/>
              </a:rPr>
              <a:t>PjG</a:t>
            </a:r>
            <a:r>
              <a:rPr lang="en-US" sz="700" i="1" dirty="0">
                <a:solidFill>
                  <a:schemeClr val="bg1">
                    <a:lumMod val="75000"/>
                  </a:schemeClr>
                </a:solidFill>
                <a:latin typeface="Arial" panose="020B0604020202020204" pitchFamily="34" charset="0"/>
                <a:cs typeface="Arial" panose="020B0604020202020204" pitchFamily="34" charset="0"/>
              </a:rPr>
              <a:t> 2014</a:t>
            </a:r>
            <a:r>
              <a:rPr lang="en-US" sz="700" dirty="0">
                <a:solidFill>
                  <a:schemeClr val="bg1">
                    <a:lumMod val="75000"/>
                  </a:schemeClr>
                </a:solidFill>
                <a:latin typeface="Arial" panose="020B0604020202020204" pitchFamily="34" charset="0"/>
                <a:cs typeface="Arial" panose="020B0604020202020204" pitchFamily="34" charset="0"/>
              </a:rPr>
              <a:t>. Retrieved July 9, 2025 from </a:t>
            </a:r>
            <a:r>
              <a:rPr lang="en-US" sz="700" dirty="0">
                <a:solidFill>
                  <a:schemeClr val="bg1">
                    <a:lumMod val="75000"/>
                  </a:schemeClr>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https://www.dzhw.eu/pdf/22/ergebnisflyer_promovierte_pjg2014_druck.pdf</a:t>
            </a:r>
            <a:endParaRPr lang="en-US" sz="700" dirty="0">
              <a:solidFill>
                <a:schemeClr val="bg1">
                  <a:lumMod val="75000"/>
                </a:schemeClr>
              </a:solidFill>
              <a:latin typeface="Arial" panose="020B0604020202020204" pitchFamily="34" charset="0"/>
              <a:cs typeface="Arial" panose="020B0604020202020204" pitchFamily="34" charset="0"/>
            </a:endParaRPr>
          </a:p>
        </p:txBody>
      </p:sp>
      <p:sp>
        <p:nvSpPr>
          <p:cNvPr id="1555" name="Textfeld 29"/>
          <p:cNvSpPr/>
          <p:nvPr/>
        </p:nvSpPr>
        <p:spPr>
          <a:xfrm>
            <a:off x="519840" y="4295160"/>
            <a:ext cx="2507760" cy="266081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Best for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Participants who value knowledge or are invested in the survey topic.</a:t>
            </a:r>
            <a:endParaRPr lang="en-US"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Academic surveys, professional studies </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556" name="Textfeld 31"/>
          <p:cNvSpPr/>
          <p:nvPr/>
        </p:nvSpPr>
        <p:spPr>
          <a:xfrm>
            <a:off x="5943960" y="2123640"/>
            <a:ext cx="59112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Charitable donations made on behalf of participants</a:t>
            </a:r>
            <a:endParaRPr lang="en-US" sz="1800" b="0" strike="noStrike" spc="-1" dirty="0">
              <a:solidFill>
                <a:srgbClr val="000000"/>
              </a:solidFill>
              <a:latin typeface="Calibri"/>
            </a:endParaRPr>
          </a:p>
        </p:txBody>
      </p:sp>
      <p:sp>
        <p:nvSpPr>
          <p:cNvPr id="1558" name="Textfeld 36"/>
          <p:cNvSpPr/>
          <p:nvPr/>
        </p:nvSpPr>
        <p:spPr>
          <a:xfrm>
            <a:off x="6044040" y="2637000"/>
            <a:ext cx="5911200" cy="127581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 and Cons</a:t>
            </a:r>
            <a:endParaRPr lang="en-US"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Enhances the survey’s alignment with a greater cause</a:t>
            </a:r>
            <a:endParaRPr lang="en-US" sz="1800" b="0" strike="noStrike" spc="-1" dirty="0">
              <a:solidFill>
                <a:srgbClr val="000000"/>
              </a:solidFill>
              <a:latin typeface="Calibri"/>
            </a:endParaRPr>
          </a:p>
          <a:p>
            <a:pPr marL="285840" indent="-285840" defTabSz="914400">
              <a:lnSpc>
                <a:spcPct val="100000"/>
              </a:lnSpc>
              <a:buClr>
                <a:srgbClr val="000000"/>
              </a:buClr>
              <a:buFont typeface="Arial"/>
              <a:buChar char="•"/>
            </a:pPr>
            <a:r>
              <a:rPr lang="en-US" sz="1800" b="0" strike="noStrike" spc="-1" dirty="0">
                <a:solidFill>
                  <a:schemeClr val="dk1"/>
                </a:solidFill>
                <a:latin typeface="Arial"/>
                <a:ea typeface="Arial"/>
              </a:rPr>
              <a:t>Choice of organization may deter some participants</a:t>
            </a:r>
            <a:endParaRPr lang="en-US" sz="1800" b="0" strike="noStrike" spc="-1" dirty="0">
              <a:solidFill>
                <a:srgbClr val="000000"/>
              </a:solidFill>
              <a:latin typeface="Calibri"/>
            </a:endParaRPr>
          </a:p>
        </p:txBody>
      </p:sp>
      <p:sp>
        <p:nvSpPr>
          <p:cNvPr id="1559" name="Textfeld 37"/>
          <p:cNvSpPr/>
          <p:nvPr/>
        </p:nvSpPr>
        <p:spPr>
          <a:xfrm>
            <a:off x="6167880" y="4384080"/>
            <a:ext cx="5687280" cy="127581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Best for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Surveys targeting altruistic and socially conscious groups populations</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4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549"/>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5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5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544"/>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556"/>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558"/>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0"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561"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562"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0E93C8C6-DAF7-49A8-894A-D1630310CAB0}" type="slidenum">
              <a:rPr lang="en-US" sz="1200" b="0" strike="noStrike" spc="-1" smtClean="0">
                <a:solidFill>
                  <a:schemeClr val="lt1">
                    <a:lumMod val="50000"/>
                  </a:schemeClr>
                </a:solidFill>
              </a:rPr>
              <a:t>93</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9D34578E-7F87-4E6A-A96C-360DD36A6D5B}"/>
              </a:ext>
            </a:extLst>
          </p:cNvPr>
          <p:cNvSpPr>
            <a:spLocks noGrp="1"/>
          </p:cNvSpPr>
          <p:nvPr>
            <p:ph type="title"/>
          </p:nvPr>
        </p:nvSpPr>
        <p:spPr>
          <a:xfrm>
            <a:off x="302400" y="-24090"/>
            <a:ext cx="6211416" cy="852709"/>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563"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565" name="Rechteck 10"/>
          <p:cNvSpPr/>
          <p:nvPr/>
        </p:nvSpPr>
        <p:spPr>
          <a:xfrm>
            <a:off x="487800" y="1275120"/>
            <a:ext cx="101433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Prize draws</a:t>
            </a:r>
            <a:endParaRPr lang="en-US" sz="2800" b="0" strike="noStrike" spc="-1" dirty="0">
              <a:solidFill>
                <a:srgbClr val="000000"/>
              </a:solidFill>
              <a:latin typeface="Calibri"/>
            </a:endParaRPr>
          </a:p>
        </p:txBody>
      </p:sp>
      <p:sp>
        <p:nvSpPr>
          <p:cNvPr id="1566" name="Textfeld 12"/>
          <p:cNvSpPr/>
          <p:nvPr/>
        </p:nvSpPr>
        <p:spPr>
          <a:xfrm>
            <a:off x="487800" y="2123640"/>
            <a:ext cx="52700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Raffles for larger high-value items or gift cards</a:t>
            </a:r>
            <a:endParaRPr lang="en-US" sz="1800" b="0" strike="noStrike" spc="-1" dirty="0">
              <a:solidFill>
                <a:srgbClr val="000000"/>
              </a:solidFill>
              <a:latin typeface="Calibri"/>
            </a:endParaRPr>
          </a:p>
        </p:txBody>
      </p:sp>
      <p:sp>
        <p:nvSpPr>
          <p:cNvPr id="1568" name="Textfeld 35"/>
          <p:cNvSpPr/>
          <p:nvPr/>
        </p:nvSpPr>
        <p:spPr>
          <a:xfrm>
            <a:off x="551520" y="2637000"/>
            <a:ext cx="4174920" cy="20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rgbClr val="0070C0"/>
                </a:solidFill>
                <a:latin typeface="Arial"/>
                <a:ea typeface="Arial"/>
              </a:rPr>
              <a:t>Pros and Cons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Cost-effective, as not all participants receive reward</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Generates fun and excitement </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Reduces administrative burden</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Uncertainty may reduce motivation</a:t>
            </a:r>
            <a:endParaRPr lang="en-US" sz="1800" b="0" strike="noStrike" spc="-1" dirty="0">
              <a:solidFill>
                <a:srgbClr val="000000"/>
              </a:solidFill>
              <a:latin typeface="Calibri"/>
            </a:endParaRPr>
          </a:p>
        </p:txBody>
      </p:sp>
      <p:sp>
        <p:nvSpPr>
          <p:cNvPr id="1567" name="Textfeld 29"/>
          <p:cNvSpPr/>
          <p:nvPr/>
        </p:nvSpPr>
        <p:spPr>
          <a:xfrm>
            <a:off x="519840" y="4807080"/>
            <a:ext cx="6582600" cy="169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Best for</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Large sample surveys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General or diverse populations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Limited budgets</a:t>
            </a:r>
            <a:endParaRPr lang="en-US" sz="1800" b="0" strike="noStrike" spc="-1" dirty="0">
              <a:solidFill>
                <a:srgbClr val="000000"/>
              </a:solidFill>
              <a:latin typeface="Calibri"/>
            </a:endParaRPr>
          </a:p>
          <a:p>
            <a:pPr defTabSz="914400">
              <a:lnSpc>
                <a:spcPct val="100000"/>
              </a:lnSpc>
            </a:pPr>
            <a:endParaRPr lang="en-US" sz="1800" b="0" strike="noStrike" spc="-1" dirty="0">
              <a:solidFill>
                <a:srgbClr val="000000"/>
              </a:solidFill>
              <a:latin typeface="Calibri"/>
            </a:endParaRPr>
          </a:p>
        </p:txBody>
      </p:sp>
      <p:sp>
        <p:nvSpPr>
          <p:cNvPr id="1572" name="Textfeld 27"/>
          <p:cNvSpPr/>
          <p:nvPr/>
        </p:nvSpPr>
        <p:spPr>
          <a:xfrm>
            <a:off x="5019480" y="2669040"/>
            <a:ext cx="3310920" cy="169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1800" b="1" strike="noStrike" spc="-1" dirty="0">
                <a:solidFill>
                  <a:schemeClr val="accent1"/>
                </a:solidFill>
                <a:latin typeface="Arial"/>
                <a:ea typeface="Arial"/>
              </a:rPr>
              <a:t>Communicate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Description of the prize(s)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Number of winners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Draw date and how winners will be contacted.</a:t>
            </a:r>
            <a:endParaRPr lang="en-US" sz="1800" b="0" strike="noStrike" spc="-1" dirty="0">
              <a:solidFill>
                <a:srgbClr val="000000"/>
              </a:solidFill>
              <a:latin typeface="Calibri"/>
            </a:endParaRPr>
          </a:p>
        </p:txBody>
      </p:sp>
      <p:pic>
        <p:nvPicPr>
          <p:cNvPr id="1569" name="Grafik 21" descr="Different prizes on a table. Three Apple products, and Netflix as well as other gift cards spread out in front. "/>
          <p:cNvPicPr/>
          <p:nvPr/>
        </p:nvPicPr>
        <p:blipFill>
          <a:blip r:embed="rId6"/>
          <a:stretch/>
        </p:blipFill>
        <p:spPr>
          <a:xfrm>
            <a:off x="8662680" y="1486440"/>
            <a:ext cx="3015720" cy="2261520"/>
          </a:xfrm>
          <a:prstGeom prst="rect">
            <a:avLst/>
          </a:prstGeom>
          <a:noFill/>
          <a:ln w="0">
            <a:solidFill>
              <a:srgbClr val="000000"/>
            </a:solidFill>
          </a:ln>
        </p:spPr>
      </p:pic>
      <p:pic>
        <p:nvPicPr>
          <p:cNvPr id="1571" name="Grafik 11" descr="Different prizes showing an iPad and cinema gift cards. "/>
          <p:cNvPicPr/>
          <p:nvPr/>
        </p:nvPicPr>
        <p:blipFill>
          <a:blip r:embed="rId7"/>
          <a:srcRect l="3669" r="11174"/>
          <a:stretch/>
        </p:blipFill>
        <p:spPr>
          <a:xfrm>
            <a:off x="5087880" y="4553280"/>
            <a:ext cx="2913840" cy="1677960"/>
          </a:xfrm>
          <a:prstGeom prst="rect">
            <a:avLst/>
          </a:prstGeom>
          <a:noFill/>
          <a:ln w="0">
            <a:solidFill>
              <a:srgbClr val="000000"/>
            </a:solidFill>
          </a:ln>
        </p:spPr>
      </p:pic>
      <p:pic>
        <p:nvPicPr>
          <p:cNvPr id="1570" name="Grafik 5" descr="Different prizes in front of a wall. A DeLonghi koffe machine, different gift cards and a blank gift card for a smartphone of choice of up to 600€. "/>
          <p:cNvPicPr/>
          <p:nvPr/>
        </p:nvPicPr>
        <p:blipFill>
          <a:blip r:embed="rId8"/>
          <a:srcRect l="10063" r="16304"/>
          <a:stretch/>
        </p:blipFill>
        <p:spPr>
          <a:xfrm>
            <a:off x="8623440" y="4247640"/>
            <a:ext cx="3015720" cy="2078280"/>
          </a:xfrm>
          <a:prstGeom prst="rect">
            <a:avLst/>
          </a:prstGeom>
          <a:noFill/>
          <a:ln w="0">
            <a:solidFill>
              <a:srgbClr val="000000"/>
            </a:solidFill>
          </a:ln>
        </p:spPr>
      </p:pic>
      <p:sp>
        <p:nvSpPr>
          <p:cNvPr id="16" name="Textfeld 15" descr="Image source">
            <a:extLst>
              <a:ext uri="{FF2B5EF4-FFF2-40B4-BE49-F238E27FC236}">
                <a16:creationId xmlns:a16="http://schemas.microsoft.com/office/drawing/2014/main" id="{EB13D5E1-51D0-4077-BC67-B69C178C4438}"/>
              </a:ext>
            </a:extLst>
          </p:cNvPr>
          <p:cNvSpPr txBox="1"/>
          <p:nvPr/>
        </p:nvSpPr>
        <p:spPr>
          <a:xfrm>
            <a:off x="5013330" y="6353771"/>
            <a:ext cx="6359520" cy="307777"/>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German Centre for Higher Education Research and Science Studies. (n.d.). </a:t>
            </a:r>
            <a:r>
              <a:rPr lang="en-US" sz="700" i="1" dirty="0">
                <a:solidFill>
                  <a:schemeClr val="bg1">
                    <a:lumMod val="75000"/>
                  </a:schemeClr>
                </a:solidFill>
                <a:latin typeface="Arial" panose="020B0604020202020204" pitchFamily="34" charset="0"/>
                <a:cs typeface="Arial" panose="020B0604020202020204" pitchFamily="34" charset="0"/>
              </a:rPr>
              <a:t>Incentive examples from the doctoral panel study (</a:t>
            </a:r>
            <a:r>
              <a:rPr lang="en-US" sz="700" i="1" dirty="0" err="1">
                <a:solidFill>
                  <a:schemeClr val="bg1">
                    <a:lumMod val="75000"/>
                  </a:schemeClr>
                </a:solidFill>
                <a:latin typeface="Arial" panose="020B0604020202020204" pitchFamily="34" charset="0"/>
                <a:cs typeface="Arial" panose="020B0604020202020204" pitchFamily="34" charset="0"/>
              </a:rPr>
              <a:t>Promoviertenpanel</a:t>
            </a:r>
            <a:r>
              <a:rPr lang="en-US" sz="700" i="1" dirty="0">
                <a:solidFill>
                  <a:schemeClr val="bg1">
                    <a:lumMod val="75000"/>
                  </a:schemeClr>
                </a:solidFill>
                <a:latin typeface="Arial" panose="020B0604020202020204" pitchFamily="34" charset="0"/>
                <a:cs typeface="Arial" panose="020B0604020202020204" pitchFamily="34" charset="0"/>
              </a:rPr>
              <a:t>). </a:t>
            </a:r>
            <a:r>
              <a:rPr lang="en-US" sz="700" dirty="0">
                <a:solidFill>
                  <a:schemeClr val="bg1">
                    <a:lumMod val="75000"/>
                  </a:schemeClr>
                </a:solidFill>
                <a:latin typeface="Arial" panose="020B0604020202020204" pitchFamily="34" charset="0"/>
                <a:cs typeface="Arial" panose="020B0604020202020204" pitchFamily="34" charset="0"/>
              </a:rPr>
              <a:t>Retrieved July 9, 2025, from http://www.promoviertenpanel.de/meldungen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57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57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A6F01D4A-15EC-4FAE-8D47-9818F0594CE3}" type="slidenum">
              <a:rPr lang="en-US" sz="1200" b="0" strike="noStrike" spc="-1" smtClean="0">
                <a:solidFill>
                  <a:schemeClr val="lt1">
                    <a:lumMod val="50000"/>
                  </a:schemeClr>
                </a:solidFill>
              </a:rPr>
              <a:t>94</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7AB29B36-EA80-4980-822A-5E16529080B8}"/>
              </a:ext>
            </a:extLst>
          </p:cNvPr>
          <p:cNvSpPr>
            <a:spLocks noGrp="1"/>
          </p:cNvSpPr>
          <p:nvPr>
            <p:ph type="title"/>
          </p:nvPr>
        </p:nvSpPr>
        <p:spPr>
          <a:xfrm>
            <a:off x="269684" y="183600"/>
            <a:ext cx="5912041" cy="621720"/>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576"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578" name="Rechteck 10"/>
          <p:cNvSpPr/>
          <p:nvPr/>
        </p:nvSpPr>
        <p:spPr>
          <a:xfrm>
            <a:off x="487800" y="1275120"/>
            <a:ext cx="10143360" cy="5868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1199"/>
              </a:spcAft>
            </a:pPr>
            <a:r>
              <a:rPr lang="en-US" sz="2800" b="1" strike="noStrike" spc="-1" dirty="0">
                <a:solidFill>
                  <a:srgbClr val="0070C0"/>
                </a:solidFill>
                <a:latin typeface="Arial"/>
                <a:ea typeface="Arial"/>
              </a:rPr>
              <a:t>What works best according to research?</a:t>
            </a:r>
            <a:endParaRPr lang="en-US" sz="2800" b="0" strike="noStrike" spc="-1" dirty="0">
              <a:solidFill>
                <a:srgbClr val="000000"/>
              </a:solidFill>
              <a:latin typeface="Calibri"/>
            </a:endParaRPr>
          </a:p>
        </p:txBody>
      </p:sp>
      <p:sp>
        <p:nvSpPr>
          <p:cNvPr id="1579" name="Textfeld 11"/>
          <p:cNvSpPr/>
          <p:nvPr/>
        </p:nvSpPr>
        <p:spPr>
          <a:xfrm>
            <a:off x="487800" y="1972800"/>
            <a:ext cx="10792440" cy="16297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Offering </a:t>
            </a:r>
            <a:r>
              <a:rPr lang="en-US" sz="1800" b="1" strike="noStrike" spc="-1" dirty="0">
                <a:solidFill>
                  <a:schemeClr val="dk1"/>
                </a:solidFill>
                <a:latin typeface="Arial"/>
                <a:ea typeface="Arial"/>
              </a:rPr>
              <a:t>instant compensation </a:t>
            </a:r>
            <a:r>
              <a:rPr lang="en-US" sz="1800" b="0" strike="noStrike" spc="-1" dirty="0">
                <a:solidFill>
                  <a:schemeClr val="dk1"/>
                </a:solidFill>
                <a:latin typeface="Arial"/>
                <a:ea typeface="Arial"/>
              </a:rPr>
              <a:t>(e.g., cash, e-vouchers) upon survey completion outperforms delayed rewards in terms of response rates</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1" strike="noStrike" spc="-1" dirty="0">
                <a:solidFill>
                  <a:schemeClr val="dk1"/>
                </a:solidFill>
                <a:latin typeface="Arial"/>
                <a:ea typeface="Arial"/>
              </a:rPr>
              <a:t>Guaranteed</a:t>
            </a:r>
            <a:r>
              <a:rPr lang="en-US" sz="1800" b="0" strike="noStrike" spc="-1" dirty="0">
                <a:solidFill>
                  <a:schemeClr val="dk1"/>
                </a:solidFill>
                <a:latin typeface="Arial"/>
                <a:ea typeface="Arial"/>
              </a:rPr>
              <a:t> small payments (e.g., 5€) generally motivate more people than the possibility of winning a larger prize (e.g., 100€).</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As survey length increases, so should the value of the incentive</a:t>
            </a:r>
            <a:endParaRPr lang="en-US" sz="1800" b="0" strike="noStrike" spc="-1" dirty="0">
              <a:solidFill>
                <a:srgbClr val="000000"/>
              </a:solidFill>
              <a:latin typeface="Calibri"/>
            </a:endParaRPr>
          </a:p>
        </p:txBody>
      </p:sp>
      <p:sp>
        <p:nvSpPr>
          <p:cNvPr id="12" name="Textfeld 11" descr="Image source">
            <a:extLst>
              <a:ext uri="{FF2B5EF4-FFF2-40B4-BE49-F238E27FC236}">
                <a16:creationId xmlns:a16="http://schemas.microsoft.com/office/drawing/2014/main" id="{0371D382-073E-495B-A7BD-3967B36358DC}"/>
              </a:ext>
            </a:extLst>
          </p:cNvPr>
          <p:cNvSpPr txBox="1"/>
          <p:nvPr/>
        </p:nvSpPr>
        <p:spPr>
          <a:xfrm>
            <a:off x="6181725" y="5685090"/>
            <a:ext cx="2038350" cy="630942"/>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Amir (n. d.) Adobe Stock (Image ID: 569124). Retrieved July 9, 2025 from https://as1.ftcdn.net/v2/jpg/13/10/66/58/1000_F_1310665867_zkwsUk2wbWStVci4PmVooQf0e94YQ27X.jpg</a:t>
            </a:r>
          </a:p>
        </p:txBody>
      </p:sp>
      <p:grpSp>
        <p:nvGrpSpPr>
          <p:cNvPr id="4" name="Gruppieren 3" descr="Illustration showing two symbols of incentives: on the left, a stack of yellow coins representing monetary rewards; on the right, a red raffle ticket with the text “Raffle Ticket” and a number sequence, representing prize draws as an incentive. In between is a &quot;bigger than&quot; sign, indicating that money rewards work better than raffles">
            <a:extLst>
              <a:ext uri="{FF2B5EF4-FFF2-40B4-BE49-F238E27FC236}">
                <a16:creationId xmlns:a16="http://schemas.microsoft.com/office/drawing/2014/main" id="{1C15447C-E237-4BC6-9DEF-4D497C0AF0C0}"/>
              </a:ext>
            </a:extLst>
          </p:cNvPr>
          <p:cNvGrpSpPr/>
          <p:nvPr/>
        </p:nvGrpSpPr>
        <p:grpSpPr>
          <a:xfrm>
            <a:off x="2886075" y="4295880"/>
            <a:ext cx="5739885" cy="1629720"/>
            <a:chOff x="2886075" y="4295880"/>
            <a:chExt cx="5739885" cy="1629720"/>
          </a:xfrm>
        </p:grpSpPr>
        <p:pic>
          <p:nvPicPr>
            <p:cNvPr id="1580" name="Picture 2" descr="Coins"/>
            <p:cNvPicPr/>
            <p:nvPr/>
          </p:nvPicPr>
          <p:blipFill>
            <a:blip r:embed="rId6"/>
            <a:srcRect b="8045"/>
            <a:stretch/>
          </p:blipFill>
          <p:spPr>
            <a:xfrm>
              <a:off x="5884200" y="4295880"/>
              <a:ext cx="2741760" cy="1629720"/>
            </a:xfrm>
            <a:prstGeom prst="rect">
              <a:avLst/>
            </a:prstGeom>
            <a:noFill/>
            <a:ln w="0">
              <a:noFill/>
            </a:ln>
          </p:spPr>
        </p:pic>
        <p:sp>
          <p:nvSpPr>
            <p:cNvPr id="1582" name="Textfeld 1" descr="Coins"/>
            <p:cNvSpPr/>
            <p:nvPr/>
          </p:nvSpPr>
          <p:spPr>
            <a:xfrm>
              <a:off x="5242680" y="4662000"/>
              <a:ext cx="55368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6000" b="0" strike="noStrike" spc="-1" dirty="0">
                  <a:solidFill>
                    <a:schemeClr val="dk1"/>
                  </a:solidFill>
                  <a:latin typeface="Arial"/>
                  <a:ea typeface="Arial"/>
                </a:rPr>
                <a:t>&gt;</a:t>
              </a:r>
              <a:endParaRPr lang="en-US" sz="6000" b="0" strike="noStrike" spc="-1" dirty="0">
                <a:solidFill>
                  <a:srgbClr val="000000"/>
                </a:solidFill>
                <a:latin typeface="Calibri"/>
              </a:endParaRPr>
            </a:p>
          </p:txBody>
        </p:sp>
        <p:pic>
          <p:nvPicPr>
            <p:cNvPr id="3" name="Grafik 2" descr="Coins">
              <a:extLst>
                <a:ext uri="{FF2B5EF4-FFF2-40B4-BE49-F238E27FC236}">
                  <a16:creationId xmlns:a16="http://schemas.microsoft.com/office/drawing/2014/main" id="{BD78B52C-81F5-4218-8792-B639AB739A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6075" y="4526280"/>
              <a:ext cx="914400" cy="914400"/>
            </a:xfrm>
            <a:prstGeom prst="rect">
              <a:avLst/>
            </a:prstGeom>
          </p:spPr>
        </p:pic>
        <p:pic>
          <p:nvPicPr>
            <p:cNvPr id="15" name="Grafik 14" descr="Coins">
              <a:extLst>
                <a:ext uri="{FF2B5EF4-FFF2-40B4-BE49-F238E27FC236}">
                  <a16:creationId xmlns:a16="http://schemas.microsoft.com/office/drawing/2014/main" id="{660E4367-7F9D-462E-A0E5-43FD14FD9B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02202" y="4983480"/>
              <a:ext cx="914400" cy="914400"/>
            </a:xfrm>
            <a:prstGeom prst="rect">
              <a:avLst/>
            </a:prstGeom>
          </p:spPr>
        </p:pic>
        <p:pic>
          <p:nvPicPr>
            <p:cNvPr id="16" name="Grafik 15" descr="Coins">
              <a:extLst>
                <a:ext uri="{FF2B5EF4-FFF2-40B4-BE49-F238E27FC236}">
                  <a16:creationId xmlns:a16="http://schemas.microsoft.com/office/drawing/2014/main" id="{78EA58FE-24E7-47F3-93C8-D89E6A6A62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7693" y="4526280"/>
              <a:ext cx="914400" cy="914400"/>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58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586"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47C6CC20-4070-4663-8253-F2688F75BCDC}" type="slidenum">
              <a:rPr lang="en-US" sz="1200" b="0" strike="noStrike" spc="-1" smtClean="0">
                <a:solidFill>
                  <a:schemeClr val="lt1">
                    <a:lumMod val="50000"/>
                  </a:schemeClr>
                </a:solidFill>
              </a:rPr>
              <a:t>95</a:t>
            </a:fld>
            <a:endParaRPr lang="en-US" sz="1200" b="0" strike="noStrike" spc="-1" dirty="0">
              <a:solidFill>
                <a:srgbClr val="000000"/>
              </a:solidFill>
              <a:latin typeface="Calibri"/>
            </a:endParaRPr>
          </a:p>
        </p:txBody>
      </p:sp>
      <p:sp>
        <p:nvSpPr>
          <p:cNvPr id="3" name="Titel 2">
            <a:extLst>
              <a:ext uri="{FF2B5EF4-FFF2-40B4-BE49-F238E27FC236}">
                <a16:creationId xmlns:a16="http://schemas.microsoft.com/office/drawing/2014/main" id="{35E7C033-BF3C-498A-A2AF-1A4897C588C5}"/>
              </a:ext>
            </a:extLst>
          </p:cNvPr>
          <p:cNvSpPr>
            <a:spLocks noGrp="1"/>
          </p:cNvSpPr>
          <p:nvPr>
            <p:ph type="title"/>
          </p:nvPr>
        </p:nvSpPr>
        <p:spPr>
          <a:xfrm>
            <a:off x="211560" y="178621"/>
            <a:ext cx="10514160" cy="621720"/>
          </a:xfrm>
        </p:spPr>
        <p:txBody>
          <a:bodyPr/>
          <a:lstStyle/>
          <a:p>
            <a:r>
              <a:rPr lang="en-US" sz="2400" dirty="0">
                <a:solidFill>
                  <a:schemeClr val="bg1"/>
                </a:solidFill>
                <a:latin typeface="Arial" panose="020B0604020202020204" pitchFamily="34" charset="0"/>
                <a:cs typeface="Arial" panose="020B0604020202020204" pitchFamily="34" charset="0"/>
              </a:rPr>
              <a:t>Exercise: Matching Incentivization Strategies to Target Groups</a:t>
            </a:r>
          </a:p>
        </p:txBody>
      </p:sp>
      <p:pic>
        <p:nvPicPr>
          <p:cNvPr id="1587"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588" name="Textfeld 30"/>
          <p:cNvSpPr/>
          <p:nvPr/>
        </p:nvSpPr>
        <p:spPr>
          <a:xfrm>
            <a:off x="335520" y="1259640"/>
            <a:ext cx="1000764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400" b="1" strike="noStrike" spc="-1" dirty="0">
                <a:solidFill>
                  <a:srgbClr val="0070C0"/>
                </a:solidFill>
                <a:latin typeface="Arial"/>
                <a:ea typeface="Arial"/>
              </a:rPr>
              <a:t>What incentive fits best?</a:t>
            </a:r>
            <a:endParaRPr lang="en-US" sz="2400" b="0" strike="noStrike" spc="-1" dirty="0">
              <a:solidFill>
                <a:srgbClr val="000000"/>
              </a:solidFill>
              <a:latin typeface="Calibri"/>
            </a:endParaRPr>
          </a:p>
        </p:txBody>
      </p:sp>
      <p:sp>
        <p:nvSpPr>
          <p:cNvPr id="1589" name="Textfeld 11"/>
          <p:cNvSpPr/>
          <p:nvPr/>
        </p:nvSpPr>
        <p:spPr>
          <a:xfrm>
            <a:off x="479520" y="2066040"/>
            <a:ext cx="1123164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Scenario 1: Graduate Student Research Study</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A </a:t>
            </a:r>
            <a:r>
              <a:rPr lang="en-US" sz="1800" b="1" strike="noStrike" spc="-1" dirty="0">
                <a:solidFill>
                  <a:schemeClr val="dk1"/>
                </a:solidFill>
                <a:latin typeface="Arial"/>
                <a:ea typeface="Arial"/>
              </a:rPr>
              <a:t>graduate student </a:t>
            </a:r>
            <a:r>
              <a:rPr lang="en-US" sz="1800" b="0" strike="noStrike" spc="-1" dirty="0">
                <a:solidFill>
                  <a:schemeClr val="dk1"/>
                </a:solidFill>
                <a:latin typeface="Arial"/>
                <a:ea typeface="Arial"/>
              </a:rPr>
              <a:t>is conducting a survey for their thesis on study habits and time management among university students. They want to recruit </a:t>
            </a:r>
            <a:r>
              <a:rPr lang="en-US" sz="1800" b="1" strike="noStrike" spc="-1" dirty="0">
                <a:solidFill>
                  <a:schemeClr val="dk1"/>
                </a:solidFill>
                <a:latin typeface="Arial"/>
                <a:ea typeface="Arial"/>
              </a:rPr>
              <a:t>as many students as possible </a:t>
            </a:r>
            <a:r>
              <a:rPr lang="en-US" sz="1800" b="0" strike="noStrike" spc="-1" dirty="0">
                <a:solidFill>
                  <a:schemeClr val="dk1"/>
                </a:solidFill>
                <a:latin typeface="Arial"/>
                <a:ea typeface="Arial"/>
              </a:rPr>
              <a:t>across multiple universities and have a </a:t>
            </a:r>
            <a:r>
              <a:rPr lang="en-US" sz="1800" b="1" strike="noStrike" spc="-1" dirty="0">
                <a:solidFill>
                  <a:schemeClr val="dk1"/>
                </a:solidFill>
                <a:latin typeface="Arial"/>
                <a:ea typeface="Arial"/>
              </a:rPr>
              <a:t>limited budget</a:t>
            </a:r>
            <a:r>
              <a:rPr lang="en-US" sz="1800" b="0" strike="noStrike" spc="-1" dirty="0">
                <a:solidFill>
                  <a:schemeClr val="dk1"/>
                </a:solidFill>
                <a:latin typeface="Arial"/>
                <a:ea typeface="Arial"/>
              </a:rPr>
              <a:t>.</a:t>
            </a:r>
            <a:endParaRPr lang="en-US" sz="18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889FBDC0-EB8D-460C-8ACA-C7AF73DA0944}"/>
              </a:ext>
            </a:extLst>
          </p:cNvPr>
          <p:cNvSpPr txBox="1"/>
          <p:nvPr/>
        </p:nvSpPr>
        <p:spPr>
          <a:xfrm>
            <a:off x="3149600" y="3027680"/>
            <a:ext cx="839216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Raffle of small gift cards or vouchers</a:t>
            </a:r>
          </a:p>
        </p:txBody>
      </p:sp>
      <p:sp>
        <p:nvSpPr>
          <p:cNvPr id="1590" name="Textfeld 13"/>
          <p:cNvSpPr/>
          <p:nvPr/>
        </p:nvSpPr>
        <p:spPr>
          <a:xfrm>
            <a:off x="479520" y="3717000"/>
            <a:ext cx="1058364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Scenario 2: Faculty Research on Collaborative Teaching</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A team of researchers is studying interdisciplinary teaching practices and wants to </a:t>
            </a:r>
            <a:r>
              <a:rPr lang="en-US" sz="1800" b="1" strike="noStrike" spc="-1" dirty="0">
                <a:solidFill>
                  <a:schemeClr val="dk1"/>
                </a:solidFill>
                <a:latin typeface="Arial"/>
                <a:ea typeface="Arial"/>
              </a:rPr>
              <a:t>survey faculty members </a:t>
            </a:r>
            <a:r>
              <a:rPr lang="en-US" sz="1800" b="0" strike="noStrike" spc="-1" dirty="0">
                <a:solidFill>
                  <a:schemeClr val="dk1"/>
                </a:solidFill>
                <a:latin typeface="Arial"/>
                <a:ea typeface="Arial"/>
              </a:rPr>
              <a:t>from various disciplines. The survey is detailed and requires about 15 minutes to complete.</a:t>
            </a:r>
            <a:endParaRPr lang="en-US" sz="1800" b="0" strike="noStrike" spc="-1" dirty="0">
              <a:solidFill>
                <a:srgbClr val="000000"/>
              </a:solidFill>
              <a:latin typeface="Calibri"/>
            </a:endParaRPr>
          </a:p>
        </p:txBody>
      </p:sp>
      <p:sp>
        <p:nvSpPr>
          <p:cNvPr id="12" name="Textfeld 11">
            <a:extLst>
              <a:ext uri="{FF2B5EF4-FFF2-40B4-BE49-F238E27FC236}">
                <a16:creationId xmlns:a16="http://schemas.microsoft.com/office/drawing/2014/main" id="{3CFD96D9-2F39-4BC4-A73F-2206B098D3EE}"/>
              </a:ext>
            </a:extLst>
          </p:cNvPr>
          <p:cNvSpPr txBox="1"/>
          <p:nvPr/>
        </p:nvSpPr>
        <p:spPr>
          <a:xfrm>
            <a:off x="3139440" y="4561840"/>
            <a:ext cx="839216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Survey results</a:t>
            </a:r>
          </a:p>
        </p:txBody>
      </p:sp>
      <p:sp>
        <p:nvSpPr>
          <p:cNvPr id="1591" name="Textfeld 14"/>
          <p:cNvSpPr/>
          <p:nvPr/>
        </p:nvSpPr>
        <p:spPr>
          <a:xfrm>
            <a:off x="479520" y="4975920"/>
            <a:ext cx="1058400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dirty="0">
                <a:solidFill>
                  <a:srgbClr val="0070C0"/>
                </a:solidFill>
                <a:latin typeface="Arial"/>
                <a:ea typeface="Arial"/>
              </a:rPr>
              <a:t>Scenario 3: Public Health Survey on Vaccination Attitudes</a:t>
            </a:r>
            <a:endParaRPr lang="en-US" sz="1800" b="0" strike="noStrike" spc="-1" dirty="0">
              <a:solidFill>
                <a:srgbClr val="000000"/>
              </a:solidFill>
              <a:latin typeface="Calibri"/>
            </a:endParaRPr>
          </a:p>
          <a:p>
            <a:pPr defTabSz="914400">
              <a:lnSpc>
                <a:spcPct val="100000"/>
              </a:lnSpc>
            </a:pPr>
            <a:r>
              <a:rPr lang="en-US" sz="1800" b="0" strike="noStrike" spc="-1" dirty="0">
                <a:solidFill>
                  <a:schemeClr val="dk1"/>
                </a:solidFill>
                <a:latin typeface="Arial"/>
                <a:ea typeface="Arial"/>
              </a:rPr>
              <a:t>A research team is conducting a survey to study attitudes toward vaccinations in a local community. The target audience includes </a:t>
            </a:r>
            <a:r>
              <a:rPr lang="en-US" sz="1800" b="1" strike="noStrike" spc="-1" dirty="0">
                <a:solidFill>
                  <a:schemeClr val="dk1"/>
                </a:solidFill>
                <a:latin typeface="Arial"/>
                <a:ea typeface="Arial"/>
              </a:rPr>
              <a:t>parents of school-age children</a:t>
            </a:r>
            <a:r>
              <a:rPr lang="en-US" sz="1800" b="0" strike="noStrike" spc="-1" dirty="0">
                <a:solidFill>
                  <a:schemeClr val="dk1"/>
                </a:solidFill>
                <a:latin typeface="Arial"/>
                <a:ea typeface="Arial"/>
              </a:rPr>
              <a:t>, and the survey is distributed </a:t>
            </a:r>
            <a:r>
              <a:rPr lang="en-US" sz="1800" b="1" strike="noStrike" spc="-1" dirty="0">
                <a:solidFill>
                  <a:schemeClr val="dk1"/>
                </a:solidFill>
                <a:latin typeface="Arial"/>
                <a:ea typeface="Arial"/>
              </a:rPr>
              <a:t>online through schools and local health organizations</a:t>
            </a:r>
            <a:r>
              <a:rPr lang="en-US" sz="1800" b="0" strike="noStrike" spc="-1" dirty="0">
                <a:solidFill>
                  <a:schemeClr val="dk1"/>
                </a:solidFill>
                <a:latin typeface="Arial"/>
                <a:ea typeface="Arial"/>
              </a:rPr>
              <a:t>. The survey takes approximately 10 minutes to complete.</a:t>
            </a:r>
            <a:endParaRPr lang="en-US" sz="1800" b="0" strike="noStrike" spc="-1" dirty="0">
              <a:solidFill>
                <a:srgbClr val="000000"/>
              </a:solidFill>
              <a:latin typeface="Calibri"/>
            </a:endParaRPr>
          </a:p>
        </p:txBody>
      </p:sp>
      <p:sp>
        <p:nvSpPr>
          <p:cNvPr id="13" name="Textfeld 12">
            <a:extLst>
              <a:ext uri="{FF2B5EF4-FFF2-40B4-BE49-F238E27FC236}">
                <a16:creationId xmlns:a16="http://schemas.microsoft.com/office/drawing/2014/main" id="{017ABA5C-3A42-4DF6-8E1B-DA4922481C37}"/>
              </a:ext>
            </a:extLst>
          </p:cNvPr>
          <p:cNvSpPr txBox="1"/>
          <p:nvPr/>
        </p:nvSpPr>
        <p:spPr>
          <a:xfrm>
            <a:off x="3139440" y="6146800"/>
            <a:ext cx="8392160" cy="646331"/>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 toys or vouchers for toy stores; charitable </a:t>
            </a:r>
            <a:r>
              <a:rPr lang="en-US" dirty="0" err="1">
                <a:solidFill>
                  <a:srgbClr val="FF0000"/>
                </a:solidFill>
                <a:latin typeface="Arial" panose="020B0604020202020204" pitchFamily="34" charset="0"/>
                <a:cs typeface="Arial" panose="020B0604020202020204" pitchFamily="34" charset="0"/>
              </a:rPr>
              <a:t>donatiln</a:t>
            </a:r>
            <a:r>
              <a:rPr lang="en-US" dirty="0">
                <a:solidFill>
                  <a:srgbClr val="FF0000"/>
                </a:solidFill>
                <a:latin typeface="Arial" panose="020B0604020202020204" pitchFamily="34" charset="0"/>
                <a:cs typeface="Arial" panose="020B0604020202020204" pitchFamily="34" charset="0"/>
              </a:rPr>
              <a:t> to child welfare organization</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90" grpId="0"/>
      <p:bldP spid="12" grpId="0"/>
      <p:bldP spid="1591" grpId="0"/>
      <p:bldP spid="1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2"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593"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594"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07135E2-267A-4B91-BCAB-5ADBD8D791B4}" type="slidenum">
              <a:rPr lang="en-US" sz="1200" b="0" strike="noStrike" spc="-1" smtClean="0">
                <a:solidFill>
                  <a:schemeClr val="lt1">
                    <a:lumMod val="50000"/>
                  </a:schemeClr>
                </a:solidFill>
              </a:rPr>
              <a:t>96</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D0DF68BB-F21A-4A41-8197-5F468C2AFC99}"/>
              </a:ext>
            </a:extLst>
          </p:cNvPr>
          <p:cNvSpPr>
            <a:spLocks noGrp="1"/>
          </p:cNvSpPr>
          <p:nvPr>
            <p:ph type="title"/>
          </p:nvPr>
        </p:nvSpPr>
        <p:spPr>
          <a:xfrm>
            <a:off x="334646" y="182700"/>
            <a:ext cx="6809554" cy="783720"/>
          </a:xfrm>
        </p:spPr>
        <p:txBody>
          <a:bodyPr/>
          <a:lstStyle/>
          <a:p>
            <a:r>
              <a:rPr lang="en-US" sz="2400" dirty="0">
                <a:solidFill>
                  <a:schemeClr val="bg1"/>
                </a:solidFill>
                <a:latin typeface="Arial" panose="020B0604020202020204" pitchFamily="34" charset="0"/>
                <a:cs typeface="Arial" panose="020B0604020202020204" pitchFamily="34" charset="0"/>
              </a:rPr>
              <a:t>Participant Motivation and Incentivization</a:t>
            </a:r>
          </a:p>
        </p:txBody>
      </p:sp>
      <p:pic>
        <p:nvPicPr>
          <p:cNvPr id="1595"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597" name="Rechteck 10"/>
          <p:cNvSpPr/>
          <p:nvPr/>
        </p:nvSpPr>
        <p:spPr>
          <a:xfrm>
            <a:off x="487800" y="1275120"/>
            <a:ext cx="683928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What to consider in choosing an incentivization strategy?</a:t>
            </a:r>
            <a:endParaRPr lang="en-US" sz="2800" b="0" strike="noStrike" spc="-1" dirty="0">
              <a:solidFill>
                <a:srgbClr val="000000"/>
              </a:solidFill>
              <a:latin typeface="Calibri"/>
            </a:endParaRPr>
          </a:p>
        </p:txBody>
      </p:sp>
      <p:sp>
        <p:nvSpPr>
          <p:cNvPr id="1598" name="Textfeld 5"/>
          <p:cNvSpPr/>
          <p:nvPr/>
        </p:nvSpPr>
        <p:spPr>
          <a:xfrm>
            <a:off x="487800" y="2483640"/>
            <a:ext cx="6656400" cy="418430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Calculate the budget and decide whether </a:t>
            </a:r>
            <a:r>
              <a:rPr lang="en-US" sz="1800" b="1" strike="noStrike" spc="-1" dirty="0">
                <a:solidFill>
                  <a:schemeClr val="dk1"/>
                </a:solidFill>
                <a:latin typeface="Arial"/>
                <a:ea typeface="Arial"/>
              </a:rPr>
              <a:t>broad incentives </a:t>
            </a:r>
            <a:r>
              <a:rPr lang="en-US" sz="1800" b="0" strike="noStrike" spc="-1" dirty="0">
                <a:solidFill>
                  <a:schemeClr val="dk1"/>
                </a:solidFill>
                <a:latin typeface="Arial"/>
                <a:ea typeface="Arial"/>
              </a:rPr>
              <a:t>(e.g., micro-incentives) or</a:t>
            </a:r>
            <a:r>
              <a:rPr lang="en-US" sz="1800" b="1" strike="noStrike" spc="-1" dirty="0">
                <a:solidFill>
                  <a:schemeClr val="dk1"/>
                </a:solidFill>
                <a:latin typeface="Arial"/>
                <a:ea typeface="Arial"/>
              </a:rPr>
              <a:t> selective incentives </a:t>
            </a:r>
            <a:r>
              <a:rPr lang="en-US" sz="1800" b="0" strike="noStrike" spc="-1" dirty="0">
                <a:solidFill>
                  <a:schemeClr val="dk1"/>
                </a:solidFill>
                <a:latin typeface="Arial"/>
                <a:ea typeface="Arial"/>
              </a:rPr>
              <a:t>(e.g., prize draws) are more feasible.</a:t>
            </a:r>
            <a:endParaRPr lang="en-US" sz="1800" b="0" strike="noStrike" spc="-1" dirty="0">
              <a:solidFill>
                <a:srgbClr val="000000"/>
              </a:solidFill>
              <a:latin typeface="Calibri"/>
            </a:endParaRPr>
          </a:p>
          <a:p>
            <a:pPr marL="285840" indent="-285840" defTabSz="914400">
              <a:lnSpc>
                <a:spcPct val="100000"/>
              </a:lnSpc>
              <a:spcAft>
                <a:spcPts val="601"/>
              </a:spcAft>
              <a:buClr>
                <a:srgbClr val="000000"/>
              </a:buClr>
              <a:buFont typeface="Arial"/>
              <a:buChar char="•"/>
            </a:pPr>
            <a:r>
              <a:rPr lang="en-US" sz="1800" b="0" strike="noStrike" spc="-1" dirty="0">
                <a:solidFill>
                  <a:schemeClr val="dk1"/>
                </a:solidFill>
                <a:latin typeface="Arial"/>
                <a:ea typeface="Arial"/>
              </a:rPr>
              <a:t>Different </a:t>
            </a:r>
            <a:r>
              <a:rPr lang="en-US" sz="1800" b="1" strike="noStrike" spc="-1" dirty="0">
                <a:solidFill>
                  <a:schemeClr val="dk1"/>
                </a:solidFill>
                <a:latin typeface="Arial"/>
                <a:ea typeface="Arial"/>
              </a:rPr>
              <a:t>groups</a:t>
            </a:r>
            <a:r>
              <a:rPr lang="en-US" sz="1800" b="0" strike="noStrike" spc="-1" dirty="0">
                <a:solidFill>
                  <a:schemeClr val="dk1"/>
                </a:solidFill>
                <a:latin typeface="Arial"/>
                <a:ea typeface="Arial"/>
              </a:rPr>
              <a:t> respond differently to incentives:</a:t>
            </a:r>
            <a:endParaRPr lang="en-US" sz="1800" b="0" strike="noStrike" spc="-1" dirty="0">
              <a:solidFill>
                <a:srgbClr val="000000"/>
              </a:solidFill>
              <a:latin typeface="Calibri"/>
            </a:endParaRPr>
          </a:p>
          <a:p>
            <a:pPr marL="627120" indent="-353880" defTabSz="914400">
              <a:lnSpc>
                <a:spcPct val="100000"/>
              </a:lnSpc>
              <a:spcAft>
                <a:spcPts val="601"/>
              </a:spcAft>
              <a:buClr>
                <a:srgbClr val="000000"/>
              </a:buClr>
              <a:buFont typeface="Courier New"/>
              <a:buChar char="o"/>
            </a:pPr>
            <a:r>
              <a:rPr lang="en-US" sz="1800" b="0" strike="noStrike" spc="-1" dirty="0">
                <a:solidFill>
                  <a:schemeClr val="dk1"/>
                </a:solidFill>
                <a:latin typeface="Arial"/>
                <a:ea typeface="Arial"/>
              </a:rPr>
              <a:t>Younger audiences may prefer digital rewards or price-draws for smartphones, laptops etc.</a:t>
            </a:r>
            <a:endParaRPr lang="en-US" sz="1800" b="0" strike="noStrike" spc="-1" dirty="0">
              <a:solidFill>
                <a:srgbClr val="000000"/>
              </a:solidFill>
              <a:latin typeface="Calibri"/>
            </a:endParaRPr>
          </a:p>
          <a:p>
            <a:pPr marL="627120" indent="-353880" defTabSz="914400">
              <a:lnSpc>
                <a:spcPct val="100000"/>
              </a:lnSpc>
              <a:spcAft>
                <a:spcPts val="1199"/>
              </a:spcAft>
              <a:buClr>
                <a:srgbClr val="000000"/>
              </a:buClr>
              <a:buFont typeface="Courier New"/>
              <a:buChar char="o"/>
            </a:pPr>
            <a:r>
              <a:rPr lang="en-US" sz="1800" b="0" strike="noStrike" spc="-1" dirty="0">
                <a:solidFill>
                  <a:schemeClr val="dk1"/>
                </a:solidFill>
                <a:latin typeface="Arial"/>
                <a:ea typeface="Arial"/>
              </a:rPr>
              <a:t>Professionals may value results</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Choose incentives related to the </a:t>
            </a:r>
            <a:r>
              <a:rPr lang="en-US" sz="1800" b="1" strike="noStrike" spc="-1" dirty="0">
                <a:solidFill>
                  <a:schemeClr val="dk1"/>
                </a:solidFill>
                <a:latin typeface="Arial"/>
                <a:ea typeface="Arial"/>
              </a:rPr>
              <a:t>survey topic </a:t>
            </a:r>
            <a:r>
              <a:rPr lang="en-US" sz="1800" b="0" strike="noStrike" spc="-1" dirty="0">
                <a:solidFill>
                  <a:schemeClr val="dk1"/>
                </a:solidFill>
                <a:latin typeface="Arial"/>
                <a:ea typeface="Arial"/>
              </a:rPr>
              <a:t>to enhance perceived relevance.</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1" strike="noStrike" spc="-1" dirty="0">
                <a:solidFill>
                  <a:schemeClr val="dk1"/>
                </a:solidFill>
                <a:latin typeface="Arial"/>
                <a:ea typeface="Arial"/>
              </a:rPr>
              <a:t>Combine</a:t>
            </a:r>
            <a:r>
              <a:rPr lang="en-US" sz="1800" b="0" strike="noStrike" spc="-1" dirty="0">
                <a:solidFill>
                  <a:schemeClr val="dk1"/>
                </a:solidFill>
                <a:latin typeface="Arial"/>
                <a:ea typeface="Arial"/>
              </a:rPr>
              <a:t> incentives (e.g. one large and few smaller prizes in a raffle)</a:t>
            </a:r>
            <a:endParaRPr lang="en-US" sz="1800" b="0" strike="noStrike" spc="-1" dirty="0">
              <a:solidFill>
                <a:srgbClr val="000000"/>
              </a:solidFill>
              <a:latin typeface="Calibri"/>
            </a:endParaRPr>
          </a:p>
          <a:p>
            <a:pPr defTabSz="914400">
              <a:lnSpc>
                <a:spcPct val="100000"/>
              </a:lnSpc>
              <a:spcAft>
                <a:spcPts val="1199"/>
              </a:spcAft>
            </a:pPr>
            <a:endParaRPr lang="en-US" sz="1800" b="0" strike="noStrike" spc="-1" dirty="0">
              <a:solidFill>
                <a:srgbClr val="000000"/>
              </a:solidFill>
              <a:latin typeface="Calibri"/>
            </a:endParaRPr>
          </a:p>
        </p:txBody>
      </p:sp>
      <p:pic>
        <p:nvPicPr>
          <p:cNvPr id="1599" name="Grafik 11" descr="Older woman holding a mobile phone"/>
          <p:cNvPicPr/>
          <p:nvPr/>
        </p:nvPicPr>
        <p:blipFill>
          <a:blip r:embed="rId6"/>
          <a:stretch/>
        </p:blipFill>
        <p:spPr>
          <a:xfrm>
            <a:off x="8911080" y="1085760"/>
            <a:ext cx="1183680" cy="3368520"/>
          </a:xfrm>
          <a:prstGeom prst="rect">
            <a:avLst/>
          </a:prstGeom>
          <a:noFill/>
          <a:ln w="0">
            <a:noFill/>
          </a:ln>
        </p:spPr>
      </p:pic>
      <p:pic>
        <p:nvPicPr>
          <p:cNvPr id="1600" name="Grafik 13" descr="Man in suit holding a tablet"/>
          <p:cNvPicPr/>
          <p:nvPr/>
        </p:nvPicPr>
        <p:blipFill>
          <a:blip r:embed="rId7"/>
          <a:stretch/>
        </p:blipFill>
        <p:spPr>
          <a:xfrm>
            <a:off x="10982880" y="1019880"/>
            <a:ext cx="1170000" cy="4060440"/>
          </a:xfrm>
          <a:prstGeom prst="rect">
            <a:avLst/>
          </a:prstGeom>
          <a:noFill/>
          <a:ln w="0">
            <a:noFill/>
          </a:ln>
        </p:spPr>
      </p:pic>
      <p:pic>
        <p:nvPicPr>
          <p:cNvPr id="1601" name="Grafik 15" descr="Person with headset sitting on an office chair with his arms crossed"/>
          <p:cNvPicPr/>
          <p:nvPr/>
        </p:nvPicPr>
        <p:blipFill>
          <a:blip r:embed="rId8"/>
          <a:stretch/>
        </p:blipFill>
        <p:spPr>
          <a:xfrm>
            <a:off x="9536040" y="3051000"/>
            <a:ext cx="2070000" cy="3995280"/>
          </a:xfrm>
          <a:prstGeom prst="rect">
            <a:avLst/>
          </a:prstGeom>
          <a:noFill/>
          <a:ln w="0">
            <a:noFill/>
          </a:ln>
        </p:spPr>
      </p:pic>
      <p:pic>
        <p:nvPicPr>
          <p:cNvPr id="1602" name="Grafik 17" descr="Woman sitting on an office chair giving a thumbs up"/>
          <p:cNvPicPr/>
          <p:nvPr/>
        </p:nvPicPr>
        <p:blipFill>
          <a:blip r:embed="rId9"/>
          <a:stretch/>
        </p:blipFill>
        <p:spPr>
          <a:xfrm>
            <a:off x="7145640" y="2362680"/>
            <a:ext cx="2070000" cy="4065840"/>
          </a:xfrm>
          <a:prstGeom prst="rect">
            <a:avLst/>
          </a:prstGeom>
          <a:noFill/>
          <a:ln w="0">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3" name="Grafik 5">
            <a:extLst>
              <a:ext uri="{C183D7F6-B498-43B3-948B-1728B52AA6E4}">
                <adec:decorative xmlns:adec="http://schemas.microsoft.com/office/drawing/2017/decorative" val="1"/>
              </a:ext>
            </a:extLst>
          </p:cNvPr>
          <p:cNvPicPr/>
          <p:nvPr/>
        </p:nvPicPr>
        <p:blipFill>
          <a:blip r:embed="rId3"/>
          <a:srcRect l="12300"/>
          <a:stretch/>
        </p:blipFill>
        <p:spPr>
          <a:xfrm>
            <a:off x="0" y="0"/>
            <a:ext cx="12292200" cy="6906600"/>
          </a:xfrm>
          <a:prstGeom prst="rect">
            <a:avLst/>
          </a:prstGeom>
          <a:noFill/>
          <a:ln w="0">
            <a:noFill/>
          </a:ln>
        </p:spPr>
      </p:pic>
      <p:sp>
        <p:nvSpPr>
          <p:cNvPr id="6" name="PlaceHolder 1">
            <a:extLst>
              <a:ext uri="{FF2B5EF4-FFF2-40B4-BE49-F238E27FC236}">
                <a16:creationId xmlns:a16="http://schemas.microsoft.com/office/drawing/2014/main" id="{A8A40524-5A9D-4A86-8ED8-FA11BD13132A}"/>
              </a:ext>
            </a:extLst>
          </p:cNvPr>
          <p:cNvSpPr>
            <a:spLocks noGrp="1"/>
          </p:cNvSpPr>
          <p:nvPr>
            <p:ph type="sldNum" idx="1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07135E2-267A-4B91-BCAB-5ADBD8D791B4}" type="slidenum">
              <a:rPr lang="en-US" sz="1200" b="0" strike="noStrike" spc="-1" smtClean="0">
                <a:solidFill>
                  <a:schemeClr val="lt1">
                    <a:lumMod val="50000"/>
                  </a:schemeClr>
                </a:solidFill>
              </a:rPr>
              <a:t>97</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E03836DB-90BC-4B15-BDD7-3CD5482F4133}"/>
              </a:ext>
            </a:extLst>
          </p:cNvPr>
          <p:cNvSpPr>
            <a:spLocks noGrp="1"/>
          </p:cNvSpPr>
          <p:nvPr>
            <p:ph type="title"/>
          </p:nvPr>
        </p:nvSpPr>
        <p:spPr>
          <a:xfrm>
            <a:off x="838920" y="2573984"/>
            <a:ext cx="10514160" cy="1324080"/>
          </a:xfrm>
        </p:spPr>
        <p:txBody>
          <a:bodyPr/>
          <a:lstStyle/>
          <a:p>
            <a:pPr algn="ctr"/>
            <a:r>
              <a:rPr lang="en-US" sz="2800" b="1" dirty="0">
                <a:solidFill>
                  <a:schemeClr val="bg1"/>
                </a:solidFill>
                <a:latin typeface="Arial" panose="020B0604020202020204" pitchFamily="34" charset="0"/>
                <a:cs typeface="Arial" panose="020B0604020202020204" pitchFamily="34" charset="0"/>
              </a:rPr>
              <a:t>Data Protection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6"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607"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608"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C56C8CC7-A252-477C-9C1E-AF086F59FED4}" type="slidenum">
              <a:rPr lang="en-US" sz="1200" b="0" strike="noStrike" spc="-1" smtClean="0">
                <a:solidFill>
                  <a:schemeClr val="lt1">
                    <a:lumMod val="50000"/>
                  </a:schemeClr>
                </a:solidFill>
              </a:rPr>
              <a:t>98</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204269BA-5611-416F-913D-EE142EB19C45}"/>
              </a:ext>
            </a:extLst>
          </p:cNvPr>
          <p:cNvSpPr>
            <a:spLocks noGrp="1"/>
          </p:cNvSpPr>
          <p:nvPr>
            <p:ph type="title"/>
          </p:nvPr>
        </p:nvSpPr>
        <p:spPr>
          <a:xfrm>
            <a:off x="263520" y="190080"/>
            <a:ext cx="3333228" cy="72288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pic>
        <p:nvPicPr>
          <p:cNvPr id="1609"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611" name="Textfeld 24"/>
          <p:cNvSpPr/>
          <p:nvPr/>
        </p:nvSpPr>
        <p:spPr>
          <a:xfrm>
            <a:off x="263520" y="1052640"/>
            <a:ext cx="902196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Why is it important to think about?</a:t>
            </a:r>
            <a:endParaRPr lang="en-US" sz="2800" b="0" strike="noStrike" spc="-1" dirty="0">
              <a:solidFill>
                <a:srgbClr val="000000"/>
              </a:solidFill>
              <a:latin typeface="Calibri"/>
            </a:endParaRPr>
          </a:p>
        </p:txBody>
      </p:sp>
      <p:sp>
        <p:nvSpPr>
          <p:cNvPr id="1612" name="Textfeld 10"/>
          <p:cNvSpPr/>
          <p:nvPr/>
        </p:nvSpPr>
        <p:spPr>
          <a:xfrm>
            <a:off x="408600" y="1989000"/>
            <a:ext cx="11374560" cy="206064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Designing surveys with data protection in mind helps ensure that all data collection processes are </a:t>
            </a:r>
            <a:r>
              <a:rPr lang="en-US" sz="1800" b="1" strike="noStrike" spc="-1" dirty="0">
                <a:solidFill>
                  <a:schemeClr val="dk1"/>
                </a:solidFill>
                <a:latin typeface="Arial"/>
                <a:ea typeface="Arial"/>
              </a:rPr>
              <a:t>lawful</a:t>
            </a:r>
            <a:r>
              <a:rPr lang="en-US" sz="1800" b="0" strike="noStrike" spc="-1" dirty="0">
                <a:solidFill>
                  <a:schemeClr val="dk1"/>
                </a:solidFill>
                <a:latin typeface="Arial"/>
                <a:ea typeface="Arial"/>
              </a:rPr>
              <a:t>, reducing the risk of penalties for non-compliance.</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Compliant practices show respondents that their </a:t>
            </a:r>
            <a:r>
              <a:rPr lang="en-US" sz="1800" b="1" strike="noStrike" spc="-1" dirty="0">
                <a:solidFill>
                  <a:schemeClr val="dk1"/>
                </a:solidFill>
                <a:latin typeface="Arial"/>
                <a:ea typeface="Arial"/>
              </a:rPr>
              <a:t>privacy is respected</a:t>
            </a:r>
            <a:r>
              <a:rPr lang="en-US" sz="1800" b="0" strike="noStrike" spc="-1" dirty="0">
                <a:solidFill>
                  <a:schemeClr val="dk1"/>
                </a:solidFill>
                <a:latin typeface="Arial"/>
                <a:ea typeface="Arial"/>
              </a:rPr>
              <a:t>, which can lead to higher response rates and better-quality data.</a:t>
            </a:r>
            <a:endParaRPr lang="en-US" sz="1800" b="0" strike="noStrike" spc="-1" dirty="0">
              <a:solidFill>
                <a:srgbClr val="000000"/>
              </a:solidFill>
              <a:latin typeface="Calibri"/>
            </a:endParaRPr>
          </a:p>
          <a:p>
            <a:pPr marL="285840" indent="-285840" defTabSz="914400">
              <a:lnSpc>
                <a:spcPct val="100000"/>
              </a:lnSpc>
              <a:spcAft>
                <a:spcPts val="1199"/>
              </a:spcAft>
              <a:buClr>
                <a:srgbClr val="000000"/>
              </a:buClr>
              <a:buFont typeface="Arial"/>
              <a:buChar char="•"/>
            </a:pPr>
            <a:r>
              <a:rPr lang="en-US" sz="1800" b="0" strike="noStrike" spc="-1" dirty="0">
                <a:solidFill>
                  <a:schemeClr val="dk1"/>
                </a:solidFill>
                <a:latin typeface="Arial"/>
                <a:ea typeface="Arial"/>
              </a:rPr>
              <a:t>Failure to comply with data protection regulations or poor implementation can negatively </a:t>
            </a:r>
            <a:r>
              <a:rPr lang="en-US" sz="1800" b="1" strike="noStrike" spc="-1" dirty="0">
                <a:solidFill>
                  <a:schemeClr val="dk1"/>
                </a:solidFill>
                <a:latin typeface="Arial"/>
                <a:ea typeface="Arial"/>
              </a:rPr>
              <a:t>impact the research project</a:t>
            </a:r>
            <a:r>
              <a:rPr lang="en-US" sz="1800" b="0" strike="noStrike" spc="-1" dirty="0">
                <a:solidFill>
                  <a:schemeClr val="dk1"/>
                </a:solidFill>
                <a:latin typeface="Arial"/>
                <a:ea typeface="Arial"/>
              </a:rPr>
              <a:t> (e.g., deletion of survey data)</a:t>
            </a:r>
            <a:endParaRPr lang="en-US" sz="1800" b="0" strike="noStrike" spc="-1" dirty="0">
              <a:solidFill>
                <a:srgbClr val="000000"/>
              </a:solidFill>
              <a:latin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3" name="Grafik 3">
            <a:extLst>
              <a:ext uri="{C183D7F6-B498-43B3-948B-1728B52AA6E4}">
                <adec:decorative xmlns:adec="http://schemas.microsoft.com/office/drawing/2017/decorative" val="1"/>
              </a:ext>
            </a:extLst>
          </p:cNvPr>
          <p:cNvPicPr/>
          <p:nvPr/>
        </p:nvPicPr>
        <p:blipFill>
          <a:blip r:embed="rId3"/>
          <a:srcRect l="12300" r="725" b="86546"/>
          <a:stretch/>
        </p:blipFill>
        <p:spPr>
          <a:xfrm>
            <a:off x="4320" y="-15120"/>
            <a:ext cx="12190680" cy="928080"/>
          </a:xfrm>
          <a:prstGeom prst="rect">
            <a:avLst/>
          </a:prstGeom>
          <a:noFill/>
          <a:ln w="0">
            <a:noFill/>
          </a:ln>
        </p:spPr>
      </p:pic>
      <p:pic>
        <p:nvPicPr>
          <p:cNvPr id="1614" name="Grafik 4">
            <a:extLst>
              <a:ext uri="{C183D7F6-B498-43B3-948B-1728B52AA6E4}">
                <adec:decorative xmlns:adec="http://schemas.microsoft.com/office/drawing/2017/decorative" val="1"/>
              </a:ext>
            </a:extLst>
          </p:cNvPr>
          <p:cNvPicPr/>
          <p:nvPr/>
        </p:nvPicPr>
        <p:blipFill>
          <a:blip r:embed="rId4"/>
          <a:stretch/>
        </p:blipFill>
        <p:spPr>
          <a:xfrm>
            <a:off x="10408320" y="159840"/>
            <a:ext cx="1572120" cy="563760"/>
          </a:xfrm>
          <a:prstGeom prst="rect">
            <a:avLst/>
          </a:prstGeom>
          <a:noFill/>
          <a:ln w="0">
            <a:noFill/>
          </a:ln>
        </p:spPr>
      </p:pic>
      <p:sp>
        <p:nvSpPr>
          <p:cNvPr id="1615" name="PlaceHolder 1"/>
          <p:cNvSpPr>
            <a:spLocks noGrp="1"/>
          </p:cNvSpPr>
          <p:nvPr>
            <p:ph type="sldNum" idx="18"/>
          </p:nvPr>
        </p:nvSpPr>
        <p:spPr>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strike="noStrike" spc="-1">
                <a:solidFill>
                  <a:schemeClr val="lt1">
                    <a:lumMod val="50000"/>
                  </a:schemeClr>
                </a:solidFill>
                <a:latin typeface="Arial"/>
                <a:ea typeface="Arial"/>
              </a:defRPr>
            </a:lvl1pPr>
          </a:lstStyle>
          <a:p>
            <a:pPr indent="0" algn="r" defTabSz="914400">
              <a:lnSpc>
                <a:spcPct val="100000"/>
              </a:lnSpc>
              <a:buNone/>
              <a:tabLst>
                <a:tab pos="0" algn="l"/>
              </a:tabLst>
            </a:pPr>
            <a:fld id="{B38CD0F9-7194-4164-923E-62106D7C43D5}" type="slidenum">
              <a:rPr lang="en-US" sz="1200" b="0" strike="noStrike" spc="-1" smtClean="0">
                <a:solidFill>
                  <a:schemeClr val="lt1">
                    <a:lumMod val="50000"/>
                  </a:schemeClr>
                </a:solidFill>
              </a:rPr>
              <a:t>99</a:t>
            </a:fld>
            <a:endParaRPr lang="en-US" sz="1200" b="0" strike="noStrike" spc="-1" dirty="0">
              <a:solidFill>
                <a:srgbClr val="000000"/>
              </a:solidFill>
              <a:latin typeface="Calibri"/>
            </a:endParaRPr>
          </a:p>
        </p:txBody>
      </p:sp>
      <p:sp>
        <p:nvSpPr>
          <p:cNvPr id="2" name="Titel 1">
            <a:extLst>
              <a:ext uri="{FF2B5EF4-FFF2-40B4-BE49-F238E27FC236}">
                <a16:creationId xmlns:a16="http://schemas.microsoft.com/office/drawing/2014/main" id="{84965449-D5A7-45ED-807D-C3BFFAA5D9AA}"/>
              </a:ext>
            </a:extLst>
          </p:cNvPr>
          <p:cNvSpPr>
            <a:spLocks noGrp="1"/>
          </p:cNvSpPr>
          <p:nvPr>
            <p:ph type="title"/>
          </p:nvPr>
        </p:nvSpPr>
        <p:spPr>
          <a:xfrm>
            <a:off x="263520" y="186840"/>
            <a:ext cx="2592360" cy="524160"/>
          </a:xfrm>
        </p:spPr>
        <p:txBody>
          <a:bodyPr/>
          <a:lstStyle/>
          <a:p>
            <a:r>
              <a:rPr lang="en-US" sz="2400" dirty="0">
                <a:solidFill>
                  <a:schemeClr val="bg1"/>
                </a:solidFill>
                <a:latin typeface="Arial" panose="020B0604020202020204" pitchFamily="34" charset="0"/>
                <a:cs typeface="Arial" panose="020B0604020202020204" pitchFamily="34" charset="0"/>
              </a:rPr>
              <a:t>Data Protection</a:t>
            </a:r>
          </a:p>
        </p:txBody>
      </p:sp>
      <p:pic>
        <p:nvPicPr>
          <p:cNvPr id="1616" name="Grafik 9">
            <a:extLst>
              <a:ext uri="{C183D7F6-B498-43B3-948B-1728B52AA6E4}">
                <adec:decorative xmlns:adec="http://schemas.microsoft.com/office/drawing/2017/decorative" val="1"/>
              </a:ext>
            </a:extLst>
          </p:cNvPr>
          <p:cNvPicPr/>
          <p:nvPr/>
        </p:nvPicPr>
        <p:blipFill>
          <a:blip r:embed="rId5"/>
          <a:stretch/>
        </p:blipFill>
        <p:spPr>
          <a:xfrm>
            <a:off x="9182520" y="101880"/>
            <a:ext cx="987480" cy="621720"/>
          </a:xfrm>
          <a:prstGeom prst="rect">
            <a:avLst/>
          </a:prstGeom>
          <a:noFill/>
          <a:ln w="0">
            <a:noFill/>
          </a:ln>
        </p:spPr>
      </p:pic>
      <p:sp>
        <p:nvSpPr>
          <p:cNvPr id="1618" name="Textfeld 24"/>
          <p:cNvSpPr/>
          <p:nvPr/>
        </p:nvSpPr>
        <p:spPr>
          <a:xfrm>
            <a:off x="263520" y="1052640"/>
            <a:ext cx="316692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800" b="1" strike="noStrike" spc="-1" dirty="0">
                <a:solidFill>
                  <a:srgbClr val="0070C0"/>
                </a:solidFill>
                <a:latin typeface="Arial"/>
                <a:ea typeface="Arial"/>
              </a:rPr>
              <a:t>Disclaimer</a:t>
            </a:r>
            <a:endParaRPr lang="en-US" sz="2800" b="0" strike="noStrike" spc="-1" dirty="0">
              <a:solidFill>
                <a:srgbClr val="000000"/>
              </a:solidFill>
              <a:latin typeface="Calibri"/>
            </a:endParaRPr>
          </a:p>
        </p:txBody>
      </p:sp>
      <p:pic>
        <p:nvPicPr>
          <p:cNvPr id="1619" name="Grafik 21" descr="A koala with leafs in his mouth looking at the camera with the text at the bottom of the picture saying: „I have all the Koalifications“ with a red text box crossing out the „all the“ and replacing it with „Not the“ so that the text says: „I have not the koalifications“. "/>
          <p:cNvPicPr/>
          <p:nvPr/>
        </p:nvPicPr>
        <p:blipFill>
          <a:blip r:embed="rId6"/>
          <a:srcRect t="15996"/>
          <a:stretch/>
        </p:blipFill>
        <p:spPr>
          <a:xfrm>
            <a:off x="3647880" y="1225800"/>
            <a:ext cx="4761000" cy="5335560"/>
          </a:xfrm>
          <a:prstGeom prst="rect">
            <a:avLst/>
          </a:prstGeom>
          <a:noFill/>
          <a:ln w="0">
            <a:solidFill>
              <a:srgbClr val="000000"/>
            </a:solidFill>
          </a:ln>
        </p:spPr>
      </p:pic>
      <p:sp>
        <p:nvSpPr>
          <p:cNvPr id="1620" name="Rechteck 31">
            <a:extLst>
              <a:ext uri="{C183D7F6-B498-43B3-948B-1728B52AA6E4}">
                <adec:decorative xmlns:adec="http://schemas.microsoft.com/office/drawing/2017/decorative" val="1"/>
              </a:ext>
            </a:extLst>
          </p:cNvPr>
          <p:cNvSpPr/>
          <p:nvPr/>
        </p:nvSpPr>
        <p:spPr>
          <a:xfrm rot="1432800">
            <a:off x="5884560" y="5456520"/>
            <a:ext cx="1654920" cy="348480"/>
          </a:xfrm>
          <a:prstGeom prst="rect">
            <a:avLst/>
          </a:prstGeom>
          <a:solidFill>
            <a:srgbClr val="FF575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1" strike="noStrike" spc="-1" dirty="0">
                <a:solidFill>
                  <a:schemeClr val="lt1"/>
                </a:solidFill>
                <a:latin typeface="Arial"/>
                <a:ea typeface="Arial"/>
              </a:rPr>
              <a:t>NOT THE</a:t>
            </a:r>
            <a:endParaRPr lang="en-US" sz="1800" b="0" strike="noStrike" spc="-1" dirty="0">
              <a:solidFill>
                <a:srgbClr val="FFFFFF"/>
              </a:solidFill>
              <a:latin typeface="Calibri"/>
            </a:endParaRPr>
          </a:p>
        </p:txBody>
      </p:sp>
      <p:sp>
        <p:nvSpPr>
          <p:cNvPr id="11" name="Textfeld 10" descr="Image source">
            <a:extLst>
              <a:ext uri="{FF2B5EF4-FFF2-40B4-BE49-F238E27FC236}">
                <a16:creationId xmlns:a16="http://schemas.microsoft.com/office/drawing/2014/main" id="{3B7076FB-2DFF-4491-9598-FE6FF701FACB}"/>
              </a:ext>
            </a:extLst>
          </p:cNvPr>
          <p:cNvSpPr txBox="1"/>
          <p:nvPr/>
        </p:nvSpPr>
        <p:spPr bwMode="auto">
          <a:xfrm>
            <a:off x="3571637" y="6597352"/>
            <a:ext cx="5116651" cy="200055"/>
          </a:xfrm>
          <a:prstGeom prst="rect">
            <a:avLst/>
          </a:prstGeom>
          <a:noFill/>
        </p:spPr>
        <p:txBody>
          <a:bodyPr wrap="square">
            <a:spAutoFit/>
          </a:bodyPr>
          <a:lstStyle/>
          <a:p>
            <a:r>
              <a:rPr lang="en-US" sz="700" dirty="0">
                <a:solidFill>
                  <a:schemeClr val="bg1">
                    <a:lumMod val="75000"/>
                  </a:schemeClr>
                </a:solidFill>
                <a:latin typeface="Arial" panose="020B0604020202020204" pitchFamily="34" charset="0"/>
                <a:cs typeface="Arial" panose="020B0604020202020204" pitchFamily="34" charset="0"/>
              </a:rPr>
              <a:t>Meme using the "Surprised Koala" template. Caption via Imgflip.com. Retrieved June 30, 2025.</a:t>
            </a:r>
          </a:p>
        </p:txBody>
      </p:sp>
      <p:sp>
        <p:nvSpPr>
          <p:cNvPr id="1621" name="Textfeld 32"/>
          <p:cNvSpPr/>
          <p:nvPr/>
        </p:nvSpPr>
        <p:spPr>
          <a:xfrm>
            <a:off x="8558280" y="6190920"/>
            <a:ext cx="28789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rial"/>
                <a:ea typeface="Arial"/>
              </a:rPr>
              <a:t>I’m not a lawyer!</a:t>
            </a:r>
            <a:endParaRPr lang="en-US" sz="1800" b="0" strike="noStrike" spc="-1" dirty="0">
              <a:solidFill>
                <a:srgbClr val="000000"/>
              </a:solidFill>
              <a:latin typeface="Calibri"/>
            </a:endParaRPr>
          </a:p>
        </p:txBody>
      </p:sp>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1_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bodyPr wrap="none">
        <a:spAutoFit/>
      </a:bodyPr>
      <a:lstStyle>
        <a:defPPr algn="l">
          <a:lnSpc>
            <a:spcPct val="150000"/>
          </a:lnSpc>
          <a:defRPr sz="2400" dirty="0">
            <a:solidFill>
              <a:schemeClr val="bg1"/>
            </a:solidFill>
            <a:latin typeface="Arial"/>
            <a:cs typeface="Arial"/>
          </a:defRPr>
        </a:defPPr>
      </a:lstStyle>
    </a:spDef>
  </a:objectDefaults>
  <a:extraClrSchemeLst/>
</a:theme>
</file>

<file path=ppt/theme/theme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33879</Words>
  <Application>Microsoft Office PowerPoint</Application>
  <PresentationFormat>Breitbild</PresentationFormat>
  <Paragraphs>2672</Paragraphs>
  <Slides>136</Slides>
  <Notes>136</Notes>
  <HiddenSlides>0</HiddenSlides>
  <MMClips>0</MMClips>
  <ScaleCrop>false</ScaleCrop>
  <HeadingPairs>
    <vt:vector size="8" baseType="variant">
      <vt:variant>
        <vt:lpstr>Verwendete Schriftarten</vt:lpstr>
      </vt:variant>
      <vt:variant>
        <vt:i4>10</vt:i4>
      </vt:variant>
      <vt:variant>
        <vt:lpstr>Design</vt:lpstr>
      </vt:variant>
      <vt:variant>
        <vt:i4>2</vt:i4>
      </vt:variant>
      <vt:variant>
        <vt:lpstr>Eingebettete OLE-Server</vt:lpstr>
      </vt:variant>
      <vt:variant>
        <vt:i4>1</vt:i4>
      </vt:variant>
      <vt:variant>
        <vt:lpstr>Folientitel</vt:lpstr>
      </vt:variant>
      <vt:variant>
        <vt:i4>136</vt:i4>
      </vt:variant>
    </vt:vector>
  </HeadingPairs>
  <TitlesOfParts>
    <vt:vector size="149" baseType="lpstr">
      <vt:lpstr>Arial</vt:lpstr>
      <vt:lpstr>Calibri</vt:lpstr>
      <vt:lpstr>Calibri Light</vt:lpstr>
      <vt:lpstr>Courier New</vt:lpstr>
      <vt:lpstr>Helvetica</vt:lpstr>
      <vt:lpstr>Montserrat Bold</vt:lpstr>
      <vt:lpstr>OpenSymbol</vt:lpstr>
      <vt:lpstr>Roboto</vt:lpstr>
      <vt:lpstr>Symbol</vt:lpstr>
      <vt:lpstr>Wingdings</vt:lpstr>
      <vt:lpstr>Office</vt:lpstr>
      <vt:lpstr>1_Office</vt:lpstr>
      <vt:lpstr>CorelDraw.Graphic.19</vt:lpstr>
      <vt:lpstr>Cover Slide</vt:lpstr>
      <vt:lpstr>Schedule for Today</vt:lpstr>
      <vt:lpstr>Introduction</vt:lpstr>
      <vt:lpstr>Who am I?</vt:lpstr>
      <vt:lpstr>Who am I?</vt:lpstr>
      <vt:lpstr>Who am I?</vt:lpstr>
      <vt:lpstr>Who are You?</vt:lpstr>
      <vt:lpstr>Who are You?</vt:lpstr>
      <vt:lpstr>Introduction to Web Surveys</vt:lpstr>
      <vt:lpstr>Web Surveys</vt:lpstr>
      <vt:lpstr>Web Surveys</vt:lpstr>
      <vt:lpstr>Web Surveys</vt:lpstr>
      <vt:lpstr>Web Surveys</vt:lpstr>
      <vt:lpstr>Web Surveys</vt:lpstr>
      <vt:lpstr>Web Surveys</vt:lpstr>
      <vt:lpstr>Web Surveys</vt:lpstr>
      <vt:lpstr>Web Surveys</vt:lpstr>
      <vt:lpstr>Total Survey Error Framework</vt:lpstr>
      <vt:lpstr>Total Survey Error Framework</vt:lpstr>
      <vt:lpstr>Total Survey Error Framework</vt:lpstr>
      <vt:lpstr>Total Survey Error Framework</vt:lpstr>
      <vt:lpstr>Total Survey Error Framework</vt:lpstr>
      <vt:lpstr>Exercise: Identifying Representation Errors</vt:lpstr>
      <vt:lpstr>Total Survey Error Framework</vt:lpstr>
      <vt:lpstr>Break</vt:lpstr>
      <vt:lpstr>Sampling in Web Surveys</vt:lpstr>
      <vt:lpstr>Sampling</vt:lpstr>
      <vt:lpstr>Sampling</vt:lpstr>
      <vt:lpstr>Sampling</vt:lpstr>
      <vt:lpstr>Sampling</vt:lpstr>
      <vt:lpstr>Sampling</vt:lpstr>
      <vt:lpstr>Probability Sampling</vt:lpstr>
      <vt:lpstr>Probability Sampling</vt:lpstr>
      <vt:lpstr>Probability Sampling</vt:lpstr>
      <vt:lpstr>Probability Sampling</vt:lpstr>
      <vt:lpstr>Sampling</vt:lpstr>
      <vt:lpstr>Non-Probability Sampling</vt:lpstr>
      <vt:lpstr>Non-probability Sampling</vt:lpstr>
      <vt:lpstr>Non-Probability Sampling</vt:lpstr>
      <vt:lpstr>Non-Probability Sampling</vt:lpstr>
      <vt:lpstr>Non-Probability Sampling</vt:lpstr>
      <vt:lpstr>Exercise: Matching Research Scenarios with Sampling Strategies</vt:lpstr>
      <vt:lpstr>Sampling</vt:lpstr>
      <vt:lpstr>Sampling</vt:lpstr>
      <vt:lpstr>Participant Recruitment</vt:lpstr>
      <vt:lpstr>Participant Recruitment</vt:lpstr>
      <vt:lpstr>Personal Recruitment</vt:lpstr>
      <vt:lpstr>Personal Recruitment</vt:lpstr>
      <vt:lpstr>Personal Recruitment</vt:lpstr>
      <vt:lpstr>Impersonal Recruitment</vt:lpstr>
      <vt:lpstr>Impersonal Recruitment</vt:lpstr>
      <vt:lpstr>Impersonal Recruitment</vt:lpstr>
      <vt:lpstr>Impersonal Recruitment</vt:lpstr>
      <vt:lpstr>Impersonal Recruitment</vt:lpstr>
      <vt:lpstr>Exercise: Participant Recruitment Strategies to Target Groups</vt:lpstr>
      <vt:lpstr>Participant Recruitment</vt:lpstr>
      <vt:lpstr>Participant Motivation and Incentivization</vt:lpstr>
      <vt:lpstr>Participant Motivation and Incentivization</vt:lpstr>
      <vt:lpstr>Participant Motivation and Incentivization</vt:lpstr>
      <vt:lpstr>Participant Motivation and Incentivization</vt:lpstr>
      <vt:lpstr>Break</vt:lpstr>
      <vt:lpstr>Participant Motivation and Incentivization</vt:lpstr>
      <vt:lpstr>Perceived Relevance</vt:lpstr>
      <vt:lpstr>Perceived Relevance</vt:lpstr>
      <vt:lpstr>Perceived Relevance</vt:lpstr>
      <vt:lpstr>Perceived Relevance</vt:lpstr>
      <vt:lpstr>Perceived Relevance</vt:lpstr>
      <vt:lpstr>Perceived Relevance</vt:lpstr>
      <vt:lpstr>Perceived Relevance</vt:lpstr>
      <vt:lpstr>Participant Motivation and Incentivization</vt:lpstr>
      <vt:lpstr>Ease of Participation</vt:lpstr>
      <vt:lpstr>Ease of Participation</vt:lpstr>
      <vt:lpstr>Ease of Participation</vt:lpstr>
      <vt:lpstr>Ease of Participation</vt:lpstr>
      <vt:lpstr>Ease of Participation</vt:lpstr>
      <vt:lpstr>Ease of Participation</vt:lpstr>
      <vt:lpstr>Ease of Participation</vt:lpstr>
      <vt:lpstr>Ease of Participation</vt:lpstr>
      <vt:lpstr>Ease of Participation</vt:lpstr>
      <vt:lpstr>Ease of Participation</vt:lpstr>
      <vt:lpstr>Ease of Participation</vt:lpstr>
      <vt:lpstr>Ease of Participation</vt:lpstr>
      <vt:lpstr>Participant Motivation and Incentivization</vt:lpstr>
      <vt:lpstr>Trust in Researcher</vt:lpstr>
      <vt:lpstr>Trust in Researcher</vt:lpstr>
      <vt:lpstr>Trust in Researcher</vt:lpstr>
      <vt:lpstr>Trust in Researcher</vt:lpstr>
      <vt:lpstr>Trust in Researcher</vt:lpstr>
      <vt:lpstr>Participant Motivation and Incentivization</vt:lpstr>
      <vt:lpstr>Participant Motivation and Incentivization</vt:lpstr>
      <vt:lpstr>Participant Motivation and Incentivization</vt:lpstr>
      <vt:lpstr>Participant Motivation and Incentivization</vt:lpstr>
      <vt:lpstr>Participant Motivation and Incentivization</vt:lpstr>
      <vt:lpstr>Participant Motivation and Incentivization</vt:lpstr>
      <vt:lpstr>Exercise: Matching Incentivization Strategies to Target Groups</vt:lpstr>
      <vt:lpstr>Participant Motivation and Incentivization</vt:lpstr>
      <vt:lpstr>Data Protection</vt:lpstr>
      <vt:lpstr>Data Protection</vt:lpstr>
      <vt:lpstr>Data Protection</vt:lpstr>
      <vt:lpstr>Data Protection</vt:lpstr>
      <vt:lpstr>Data Protection</vt:lpstr>
      <vt:lpstr>Data Protection</vt:lpstr>
      <vt:lpstr>Data Protection</vt:lpstr>
      <vt:lpstr>Data Protection</vt:lpstr>
      <vt:lpstr>Data Protection</vt:lpstr>
      <vt:lpstr>Data Protection</vt:lpstr>
      <vt:lpstr>Data Protection</vt:lpstr>
      <vt:lpstr>Data Protection</vt:lpstr>
      <vt:lpstr>Break</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Getting Started</vt:lpstr>
      <vt:lpstr>Getting Started</vt:lpstr>
      <vt:lpstr>Wrap Up</vt:lpstr>
      <vt:lpstr>Resources</vt:lpstr>
      <vt:lpstr>Resources</vt:lpstr>
      <vt:lpstr>Resources</vt:lpstr>
      <vt:lpstr>Resources</vt:lpstr>
      <vt:lpstr>Resources</vt:lpstr>
      <vt:lpstr>DataNord Trainings &amp; Workshops</vt:lpstr>
      <vt:lpstr>„Data Snacks“</vt:lpstr>
      <vt:lpstr>DataNord Consulting Service</vt:lpstr>
      <vt:lpstr>DataNord Newsletter</vt:lpstr>
      <vt:lpstr>Evaluation</vt:lpstr>
      <vt:lpstr>Thank You for Your Participation!</vt:lpstr>
      <vt:lpstr>License and third-party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Workshop Web Survey Design</dc:title>
  <dc:subject/>
  <dc:creator>de Vogel, Susanne</dc:creator>
  <dc:description/>
  <cp:lastModifiedBy>Susanne</cp:lastModifiedBy>
  <cp:revision>3661</cp:revision>
  <cp:lastPrinted>2025-06-02T06:02:16Z</cp:lastPrinted>
  <dcterms:created xsi:type="dcterms:W3CDTF">2021-01-04T13:20:43Z</dcterms:created>
  <dcterms:modified xsi:type="dcterms:W3CDTF">2025-09-09T16:40:27Z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2</vt:i4>
  </property>
  <property fmtid="{D5CDD505-2E9C-101B-9397-08002B2CF9AE}" pid="3" name="Notes">
    <vt:i4>128</vt:i4>
  </property>
  <property fmtid="{D5CDD505-2E9C-101B-9397-08002B2CF9AE}" pid="4" name="PresentationFormat">
    <vt:lpwstr>On-screen Show (4:3)</vt:lpwstr>
  </property>
  <property fmtid="{D5CDD505-2E9C-101B-9397-08002B2CF9AE}" pid="5" name="Slides">
    <vt:i4>128</vt:i4>
  </property>
  <property fmtid="{D5CDD505-2E9C-101B-9397-08002B2CF9AE}" pid="6" name="SlidoAppVersion">
    <vt:lpwstr>1.11.0.5407</vt:lpwstr>
  </property>
</Properties>
</file>